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notesSlides/notesSlide17.xml" ContentType="application/vnd.openxmlformats-officedocument.presentationml.notesSlide+xml"/>
  <Override PartName="/ppt/charts/chart8.xml" ContentType="application/vnd.openxmlformats-officedocument.drawingml.chart+xml"/>
  <Override PartName="/ppt/notesSlides/notesSlide18.xml" ContentType="application/vnd.openxmlformats-officedocument.presentationml.notesSlide+xml"/>
  <Override PartName="/ppt/charts/chart9.xml" ContentType="application/vnd.openxmlformats-officedocument.drawingml.chart+xml"/>
  <Override PartName="/ppt/notesSlides/notesSlide19.xml" ContentType="application/vnd.openxmlformats-officedocument.presentationml.notesSlide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charts/chart11.xml" ContentType="application/vnd.openxmlformats-officedocument.drawingml.chart+xml"/>
  <Override PartName="/ppt/notesSlides/notesSlide21.xml" ContentType="application/vnd.openxmlformats-officedocument.presentationml.notesSlide+xml"/>
  <Override PartName="/ppt/charts/chart12.xml" ContentType="application/vnd.openxmlformats-officedocument.drawingml.chart+xml"/>
  <Override PartName="/ppt/notesSlides/notesSlide22.xml" ContentType="application/vnd.openxmlformats-officedocument.presentationml.notesSlide+xml"/>
  <Override PartName="/ppt/charts/chart13.xml" ContentType="application/vnd.openxmlformats-officedocument.drawingml.chart+xml"/>
  <Override PartName="/ppt/notesSlides/notesSlide23.xml" ContentType="application/vnd.openxmlformats-officedocument.presentationml.notesSlide+xml"/>
  <Override PartName="/ppt/charts/chart14.xml" ContentType="application/vnd.openxmlformats-officedocument.drawingml.chart+xml"/>
  <Override PartName="/ppt/notesSlides/notesSlide24.xml" ContentType="application/vnd.openxmlformats-officedocument.presentationml.notesSlide+xml"/>
  <Override PartName="/ppt/charts/chart15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81" r:id="rId3"/>
    <p:sldId id="380" r:id="rId4"/>
    <p:sldId id="363" r:id="rId5"/>
    <p:sldId id="382" r:id="rId6"/>
    <p:sldId id="362" r:id="rId7"/>
    <p:sldId id="346" r:id="rId8"/>
    <p:sldId id="364" r:id="rId9"/>
    <p:sldId id="317" r:id="rId10"/>
    <p:sldId id="375" r:id="rId11"/>
    <p:sldId id="376" r:id="rId12"/>
    <p:sldId id="377" r:id="rId13"/>
    <p:sldId id="383" r:id="rId14"/>
    <p:sldId id="384" r:id="rId15"/>
    <p:sldId id="385" r:id="rId16"/>
    <p:sldId id="386" r:id="rId17"/>
    <p:sldId id="387" r:id="rId18"/>
    <p:sldId id="388" r:id="rId19"/>
    <p:sldId id="389" r:id="rId20"/>
    <p:sldId id="390" r:id="rId21"/>
    <p:sldId id="391" r:id="rId22"/>
    <p:sldId id="392" r:id="rId23"/>
    <p:sldId id="393" r:id="rId24"/>
    <p:sldId id="394" r:id="rId25"/>
    <p:sldId id="395" r:id="rId26"/>
    <p:sldId id="396" r:id="rId27"/>
    <p:sldId id="379" r:id="rId28"/>
    <p:sldId id="378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1FC0"/>
    <a:srgbClr val="008000"/>
    <a:srgbClr val="FF9900"/>
    <a:srgbClr val="CC0000"/>
    <a:srgbClr val="7CA800"/>
    <a:srgbClr val="CCFFFF"/>
    <a:srgbClr val="0000FF"/>
    <a:srgbClr val="99FF99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9" autoAdjust="0"/>
    <p:restoredTop sz="89825" autoAdjust="0"/>
  </p:normalViewPr>
  <p:slideViewPr>
    <p:cSldViewPr>
      <p:cViewPr>
        <p:scale>
          <a:sx n="100" d="100"/>
          <a:sy n="100" d="100"/>
        </p:scale>
        <p:origin x="-1024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irazfridman916:Desktop:PhD:CIHI%20Data%20Analyses:Updated%20Data%20for%20Alison%20re%20conference%20April_2015-2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irazfridman916:Desktop:PhD:CIHI%20Data%20Analyses:Updated%20Data%20for%20Alison%20re%20conference%20April_2015-2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irazfridman916:Desktop:PhD:CIHI%20Data%20Analyses:Updated%20Data%20for%20Alison%20re%20conference%20April_2015-2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irazfridman916:Desktop:PhD:CIHI%20Data%20Analyses:Updated%20Data%20for%20Alison%20re%20conference%20April_2015-2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irazfridman916:Desktop:PhD:CIHI%20Data%20Analyses:Updated%20Data%20for%20Alison%20re%20conference%20April_2015-2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irazfridman916:Desktop:PhD:CIHI%20Data%20Analyses:Updated%20Data%20for%20Alison%20re%20conference%20April_2015-2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irazfridman916:Desktop:PhD:CIHI%20Data%20Analyses:Updated%20Data%20for%20Alison%20re%20conference%20April_2015-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irazfridman916:Desktop:PhD:CIHI%20Data%20Analyses:Updated%20Data%20for%20Alison%20re%20conference%20April_2015-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irazfridman916:Desktop:PhD:CIHI%20Data%20Analyses:Updated%20Data%20for%20Alison%20re%20conference%20April_2015-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irazfridman916:Desktop:PhD:CIHI%20Data%20Analyses:Updated%20Data%20for%20Alison%20re%20conference%20April_2015-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irazfridman916:Desktop:PhD:CIHI%20Data%20Analyses:Updated%20Data%20for%20Alison%20re%20conference%20April_2015-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irazfridman916:Desktop:PhD:CIHI%20Data%20Analyses:Updated%20Data%20for%20Alison%20re%20conference%20April_2015-2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irazfridman916:Desktop:PhD:CIHI%20Data%20Analyses:Updated%20Data%20for%20Alison%20re%20conference%20April_2015-2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irazfridman916:Desktop:PhD:CIHI%20Data%20Analyses:Updated%20Data%20for%20Alison%20re%20conference%20April_2015-2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irazfridman916:Desktop:PhD:CIHI%20Data%20Analyses:Updated%20Data%20for%20Alison%20re%20conference%20April_2015-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Population Based Transport</a:t>
            </a:r>
            <a:r>
              <a:rPr lang="en-US" baseline="0"/>
              <a:t> Related Injury Rate per 100,000 by Province between 2006 - 2012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00FF"/>
            </a:solidFill>
            <a:ln>
              <a:solidFill>
                <a:srgbClr val="0000FF"/>
              </a:solidFill>
            </a:ln>
          </c:spPr>
          <c:invertIfNegative val="0"/>
          <c:cat>
            <c:strRef>
              <c:f>'All Province Transport Injuries'!$B$17:$B$26</c:f>
              <c:strCache>
                <c:ptCount val="10"/>
                <c:pt idx="0">
                  <c:v>BC</c:v>
                </c:pt>
                <c:pt idx="1">
                  <c:v>AB</c:v>
                </c:pt>
                <c:pt idx="2">
                  <c:v>SK</c:v>
                </c:pt>
                <c:pt idx="3">
                  <c:v>MB</c:v>
                </c:pt>
                <c:pt idx="4">
                  <c:v>ON</c:v>
                </c:pt>
                <c:pt idx="5">
                  <c:v>NL</c:v>
                </c:pt>
                <c:pt idx="6">
                  <c:v>NB</c:v>
                </c:pt>
                <c:pt idx="7">
                  <c:v>PEI</c:v>
                </c:pt>
                <c:pt idx="8">
                  <c:v>NS</c:v>
                </c:pt>
                <c:pt idx="9">
                  <c:v>Territories</c:v>
                </c:pt>
              </c:strCache>
            </c:strRef>
          </c:cat>
          <c:val>
            <c:numRef>
              <c:f>'All Province Transport Injuries'!$C$17:$C$26</c:f>
              <c:numCache>
                <c:formatCode>General</c:formatCode>
                <c:ptCount val="10"/>
                <c:pt idx="0">
                  <c:v>80.84</c:v>
                </c:pt>
                <c:pt idx="1">
                  <c:v>97.65000000000001</c:v>
                </c:pt>
                <c:pt idx="2">
                  <c:v>135.69</c:v>
                </c:pt>
                <c:pt idx="3">
                  <c:v>89.93</c:v>
                </c:pt>
                <c:pt idx="4">
                  <c:v>47.12</c:v>
                </c:pt>
                <c:pt idx="5">
                  <c:v>115.77</c:v>
                </c:pt>
                <c:pt idx="6">
                  <c:v>105.34</c:v>
                </c:pt>
                <c:pt idx="7">
                  <c:v>106.53</c:v>
                </c:pt>
                <c:pt idx="8">
                  <c:v>75.73</c:v>
                </c:pt>
                <c:pt idx="9">
                  <c:v>167.16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5230280"/>
        <c:axId val="2069714936"/>
      </c:barChart>
      <c:lineChart>
        <c:grouping val="standard"/>
        <c:varyColors val="0"/>
        <c:ser>
          <c:idx val="1"/>
          <c:order val="1"/>
          <c:tx>
            <c:v>Canada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'All Province Transport Injuries'!$B$17:$B$26</c:f>
              <c:strCache>
                <c:ptCount val="10"/>
                <c:pt idx="0">
                  <c:v>BC</c:v>
                </c:pt>
                <c:pt idx="1">
                  <c:v>AB</c:v>
                </c:pt>
                <c:pt idx="2">
                  <c:v>SK</c:v>
                </c:pt>
                <c:pt idx="3">
                  <c:v>MB</c:v>
                </c:pt>
                <c:pt idx="4">
                  <c:v>ON</c:v>
                </c:pt>
                <c:pt idx="5">
                  <c:v>NL</c:v>
                </c:pt>
                <c:pt idx="6">
                  <c:v>NB</c:v>
                </c:pt>
                <c:pt idx="7">
                  <c:v>PEI</c:v>
                </c:pt>
                <c:pt idx="8">
                  <c:v>NS</c:v>
                </c:pt>
                <c:pt idx="9">
                  <c:v>Territories</c:v>
                </c:pt>
              </c:strCache>
            </c:strRef>
          </c:cat>
          <c:val>
            <c:numRef>
              <c:f>'All Province Transport Injuries'!$D$17:$D$26</c:f>
              <c:numCache>
                <c:formatCode>General</c:formatCode>
                <c:ptCount val="10"/>
                <c:pt idx="0">
                  <c:v>70.91</c:v>
                </c:pt>
                <c:pt idx="1">
                  <c:v>70.91</c:v>
                </c:pt>
                <c:pt idx="2">
                  <c:v>70.91</c:v>
                </c:pt>
                <c:pt idx="3">
                  <c:v>70.91</c:v>
                </c:pt>
                <c:pt idx="4">
                  <c:v>70.91</c:v>
                </c:pt>
                <c:pt idx="5">
                  <c:v>70.91</c:v>
                </c:pt>
                <c:pt idx="6">
                  <c:v>70.91</c:v>
                </c:pt>
                <c:pt idx="7">
                  <c:v>70.91</c:v>
                </c:pt>
                <c:pt idx="8">
                  <c:v>70.91</c:v>
                </c:pt>
                <c:pt idx="9">
                  <c:v>70.91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5230280"/>
        <c:axId val="2069714936"/>
      </c:lineChart>
      <c:catAx>
        <c:axId val="20752302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Province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2069714936"/>
        <c:crosses val="autoZero"/>
        <c:auto val="1"/>
        <c:lblAlgn val="ctr"/>
        <c:lblOffset val="100"/>
        <c:noMultiLvlLbl val="0"/>
      </c:catAx>
      <c:valAx>
        <c:axId val="20697149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Population Based Injury Rate Per 100,000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75230280"/>
        <c:crosses val="autoZero"/>
        <c:crossBetween val="between"/>
      </c:valAx>
    </c:plotArea>
    <c:legend>
      <c:legendPos val="r"/>
      <c:legendEntry>
        <c:idx val="0"/>
        <c:delete val="1"/>
      </c:legendEntry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Population Based Pedal Cyclist Related Injury Rate per</a:t>
            </a:r>
            <a:r>
              <a:rPr lang="en-US" baseline="0"/>
              <a:t> 100,000 by Province Between 2006 - 2012 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00FF"/>
            </a:solidFill>
          </c:spPr>
          <c:invertIfNegative val="0"/>
          <c:cat>
            <c:strRef>
              <c:f>'All Province Pedal Cyclist'!$A$15:$A$24</c:f>
              <c:strCache>
                <c:ptCount val="10"/>
                <c:pt idx="0">
                  <c:v>BC</c:v>
                </c:pt>
                <c:pt idx="1">
                  <c:v>AB</c:v>
                </c:pt>
                <c:pt idx="2">
                  <c:v>SK</c:v>
                </c:pt>
                <c:pt idx="3">
                  <c:v>MB</c:v>
                </c:pt>
                <c:pt idx="4">
                  <c:v>ON</c:v>
                </c:pt>
                <c:pt idx="5">
                  <c:v>NL</c:v>
                </c:pt>
                <c:pt idx="6">
                  <c:v>NB</c:v>
                </c:pt>
                <c:pt idx="7">
                  <c:v>PEI</c:v>
                </c:pt>
                <c:pt idx="8">
                  <c:v>NS</c:v>
                </c:pt>
                <c:pt idx="9">
                  <c:v>Territories</c:v>
                </c:pt>
              </c:strCache>
            </c:strRef>
          </c:cat>
          <c:val>
            <c:numRef>
              <c:f>'All Province Pedal Cyclist'!$B$15:$B$24</c:f>
              <c:numCache>
                <c:formatCode>General</c:formatCode>
                <c:ptCount val="10"/>
                <c:pt idx="0">
                  <c:v>24.84</c:v>
                </c:pt>
                <c:pt idx="1">
                  <c:v>19.63</c:v>
                </c:pt>
                <c:pt idx="2">
                  <c:v>20.51</c:v>
                </c:pt>
                <c:pt idx="3">
                  <c:v>15.52</c:v>
                </c:pt>
                <c:pt idx="4">
                  <c:v>13.72</c:v>
                </c:pt>
                <c:pt idx="5">
                  <c:v>23.68</c:v>
                </c:pt>
                <c:pt idx="6">
                  <c:v>27.87</c:v>
                </c:pt>
                <c:pt idx="7">
                  <c:v>14.23</c:v>
                </c:pt>
                <c:pt idx="8">
                  <c:v>18.49</c:v>
                </c:pt>
                <c:pt idx="9">
                  <c:v>33.35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9504728"/>
        <c:axId val="2123789912"/>
      </c:barChart>
      <c:lineChart>
        <c:grouping val="standard"/>
        <c:varyColors val="0"/>
        <c:ser>
          <c:idx val="1"/>
          <c:order val="1"/>
          <c:tx>
            <c:v>Canada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'All Province Pedal Cyclist'!$A$15:$A$24</c:f>
              <c:strCache>
                <c:ptCount val="10"/>
                <c:pt idx="0">
                  <c:v>BC</c:v>
                </c:pt>
                <c:pt idx="1">
                  <c:v>AB</c:v>
                </c:pt>
                <c:pt idx="2">
                  <c:v>SK</c:v>
                </c:pt>
                <c:pt idx="3">
                  <c:v>MB</c:v>
                </c:pt>
                <c:pt idx="4">
                  <c:v>ON</c:v>
                </c:pt>
                <c:pt idx="5">
                  <c:v>NL</c:v>
                </c:pt>
                <c:pt idx="6">
                  <c:v>NB</c:v>
                </c:pt>
                <c:pt idx="7">
                  <c:v>PEI</c:v>
                </c:pt>
                <c:pt idx="8">
                  <c:v>NS</c:v>
                </c:pt>
                <c:pt idx="9">
                  <c:v>Territories</c:v>
                </c:pt>
              </c:strCache>
            </c:strRef>
          </c:cat>
          <c:val>
            <c:numRef>
              <c:f>'All Province Pedal Cyclist'!$C$15:$C$24</c:f>
              <c:numCache>
                <c:formatCode>General</c:formatCode>
                <c:ptCount val="10"/>
                <c:pt idx="0">
                  <c:v>17.58</c:v>
                </c:pt>
                <c:pt idx="1">
                  <c:v>17.58</c:v>
                </c:pt>
                <c:pt idx="2">
                  <c:v>17.58</c:v>
                </c:pt>
                <c:pt idx="3">
                  <c:v>17.58</c:v>
                </c:pt>
                <c:pt idx="4">
                  <c:v>17.58</c:v>
                </c:pt>
                <c:pt idx="5">
                  <c:v>17.58</c:v>
                </c:pt>
                <c:pt idx="6">
                  <c:v>17.58</c:v>
                </c:pt>
                <c:pt idx="7">
                  <c:v>17.58</c:v>
                </c:pt>
                <c:pt idx="8">
                  <c:v>17.58</c:v>
                </c:pt>
                <c:pt idx="9">
                  <c:v>17.58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9504728"/>
        <c:axId val="2123789912"/>
      </c:lineChart>
      <c:catAx>
        <c:axId val="21195047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Province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2123789912"/>
        <c:crosses val="autoZero"/>
        <c:auto val="1"/>
        <c:lblAlgn val="ctr"/>
        <c:lblOffset val="100"/>
        <c:noMultiLvlLbl val="0"/>
      </c:catAx>
      <c:valAx>
        <c:axId val="21237899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Population Based</a:t>
                </a:r>
                <a:r>
                  <a:rPr lang="en-US" baseline="0"/>
                  <a:t> Injury Rate Per 100,000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19504728"/>
        <c:crosses val="autoZero"/>
        <c:crossBetween val="between"/>
      </c:valAx>
    </c:plotArea>
    <c:legend>
      <c:legendPos val="r"/>
      <c:legendEntry>
        <c:idx val="0"/>
        <c:delete val="1"/>
      </c:legendEntry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Population Based Pedal</a:t>
            </a:r>
            <a:r>
              <a:rPr lang="en-US" baseline="0"/>
              <a:t> Cyclist Related Injury Rate per 100,000 Between 2006 - 2012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NB!$B$86</c:f>
              <c:strCache>
                <c:ptCount val="1"/>
                <c:pt idx="0">
                  <c:v>NB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00322171486555048"/>
                  <c:y val="-0.01899572649572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NB!$C$85:$I$85</c:f>
              <c:numCache>
                <c:formatCode>General</c:formatCode>
                <c:ptCount val="7"/>
                <c:pt idx="0">
                  <c:v>2006.0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  <c:pt idx="6">
                  <c:v>2012.0</c:v>
                </c:pt>
              </c:numCache>
            </c:numRef>
          </c:cat>
          <c:val>
            <c:numRef>
              <c:f>NB!$C$86:$I$86</c:f>
              <c:numCache>
                <c:formatCode>General</c:formatCode>
                <c:ptCount val="7"/>
                <c:pt idx="0">
                  <c:v>44.72</c:v>
                </c:pt>
                <c:pt idx="1">
                  <c:v>32.57</c:v>
                </c:pt>
                <c:pt idx="2">
                  <c:v>32.92</c:v>
                </c:pt>
                <c:pt idx="3">
                  <c:v>30.12</c:v>
                </c:pt>
                <c:pt idx="4">
                  <c:v>18.01</c:v>
                </c:pt>
                <c:pt idx="5">
                  <c:v>17.62</c:v>
                </c:pt>
                <c:pt idx="6">
                  <c:v>17.82</c:v>
                </c:pt>
              </c:numCache>
            </c:numRef>
          </c:val>
        </c:ser>
        <c:ser>
          <c:idx val="1"/>
          <c:order val="1"/>
          <c:tx>
            <c:strRef>
              <c:f>NB!$B$87</c:f>
              <c:strCache>
                <c:ptCount val="1"/>
                <c:pt idx="0">
                  <c:v>Canada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0.00805428716387617"/>
                  <c:y val="-0.02442307692307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NB!$C$85:$I$85</c:f>
              <c:numCache>
                <c:formatCode>General</c:formatCode>
                <c:ptCount val="7"/>
                <c:pt idx="0">
                  <c:v>2006.0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  <c:pt idx="6">
                  <c:v>2012.0</c:v>
                </c:pt>
              </c:numCache>
            </c:numRef>
          </c:cat>
          <c:val>
            <c:numRef>
              <c:f>NB!$C$87:$I$87</c:f>
              <c:numCache>
                <c:formatCode>General</c:formatCode>
                <c:ptCount val="7"/>
                <c:pt idx="0">
                  <c:v>21.87</c:v>
                </c:pt>
                <c:pt idx="1">
                  <c:v>20.19</c:v>
                </c:pt>
                <c:pt idx="2">
                  <c:v>17.67</c:v>
                </c:pt>
                <c:pt idx="3">
                  <c:v>17.2</c:v>
                </c:pt>
                <c:pt idx="4">
                  <c:v>15.45</c:v>
                </c:pt>
                <c:pt idx="5">
                  <c:v>16.39</c:v>
                </c:pt>
                <c:pt idx="6">
                  <c:v>14.3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8968104"/>
        <c:axId val="2063396472"/>
      </c:barChart>
      <c:catAx>
        <c:axId val="21189681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63396472"/>
        <c:crosses val="autoZero"/>
        <c:auto val="1"/>
        <c:lblAlgn val="ctr"/>
        <c:lblOffset val="100"/>
        <c:noMultiLvlLbl val="0"/>
      </c:catAx>
      <c:valAx>
        <c:axId val="20633964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Population Based Injury Rate Per 100,000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189681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Population Based Pedal Cyclist Related Injury Rate per</a:t>
            </a:r>
            <a:r>
              <a:rPr lang="en-US" baseline="0"/>
              <a:t> 100,000 Between 2006 - 2012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ON!$B$86</c:f>
              <c:strCache>
                <c:ptCount val="1"/>
                <c:pt idx="0">
                  <c:v>ON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dLbl>
              <c:idx val="0"/>
              <c:layout>
                <c:manualLayout>
                  <c:x val="-0.0128868594622019"/>
                  <c:y val="-0.005427350427350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0144977168949772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ON!$C$85:$I$85</c:f>
              <c:numCache>
                <c:formatCode>General</c:formatCode>
                <c:ptCount val="7"/>
                <c:pt idx="0">
                  <c:v>2006.0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  <c:pt idx="6">
                  <c:v>2012.0</c:v>
                </c:pt>
              </c:numCache>
            </c:numRef>
          </c:cat>
          <c:val>
            <c:numRef>
              <c:f>ON!$C$86:$I$86</c:f>
              <c:numCache>
                <c:formatCode>General</c:formatCode>
                <c:ptCount val="7"/>
                <c:pt idx="0">
                  <c:v>16.65</c:v>
                </c:pt>
                <c:pt idx="1">
                  <c:v>15.81</c:v>
                </c:pt>
                <c:pt idx="2">
                  <c:v>13.57</c:v>
                </c:pt>
                <c:pt idx="3">
                  <c:v>12.65</c:v>
                </c:pt>
                <c:pt idx="4">
                  <c:v>12.22</c:v>
                </c:pt>
                <c:pt idx="5">
                  <c:v>14.34</c:v>
                </c:pt>
                <c:pt idx="6">
                  <c:v>10.72</c:v>
                </c:pt>
              </c:numCache>
            </c:numRef>
          </c:val>
        </c:ser>
        <c:ser>
          <c:idx val="1"/>
          <c:order val="1"/>
          <c:tx>
            <c:strRef>
              <c:f>ON!$B$87</c:f>
              <c:strCache>
                <c:ptCount val="1"/>
                <c:pt idx="0">
                  <c:v>Canada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00161085743277524"/>
                  <c:y val="-0.008141025641025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ON!$C$85:$I$85</c:f>
              <c:numCache>
                <c:formatCode>General</c:formatCode>
                <c:ptCount val="7"/>
                <c:pt idx="0">
                  <c:v>2006.0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  <c:pt idx="6">
                  <c:v>2012.0</c:v>
                </c:pt>
              </c:numCache>
            </c:numRef>
          </c:cat>
          <c:val>
            <c:numRef>
              <c:f>ON!$C$87:$I$87</c:f>
              <c:numCache>
                <c:formatCode>General</c:formatCode>
                <c:ptCount val="7"/>
                <c:pt idx="0">
                  <c:v>21.87</c:v>
                </c:pt>
                <c:pt idx="1">
                  <c:v>20.19</c:v>
                </c:pt>
                <c:pt idx="2">
                  <c:v>17.67</c:v>
                </c:pt>
                <c:pt idx="3">
                  <c:v>17.2</c:v>
                </c:pt>
                <c:pt idx="4">
                  <c:v>15.45</c:v>
                </c:pt>
                <c:pt idx="5">
                  <c:v>16.39</c:v>
                </c:pt>
                <c:pt idx="6">
                  <c:v>14.3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7274040"/>
        <c:axId val="2070043816"/>
      </c:barChart>
      <c:catAx>
        <c:axId val="21172740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70043816"/>
        <c:crosses val="autoZero"/>
        <c:auto val="1"/>
        <c:lblAlgn val="ctr"/>
        <c:lblOffset val="100"/>
        <c:noMultiLvlLbl val="0"/>
      </c:catAx>
      <c:valAx>
        <c:axId val="20700438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Population Based Injury Rate Per 100,000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172740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Population Based Pedestrian Related Injury Rate per 100,000 by Province Between 2006 - 2012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00FF"/>
            </a:solidFill>
          </c:spPr>
          <c:invertIfNegative val="0"/>
          <c:cat>
            <c:strRef>
              <c:f>'All Province Pedestrian'!$A$15:$A$24</c:f>
              <c:strCache>
                <c:ptCount val="10"/>
                <c:pt idx="0">
                  <c:v>BC</c:v>
                </c:pt>
                <c:pt idx="1">
                  <c:v>AB</c:v>
                </c:pt>
                <c:pt idx="2">
                  <c:v>SK</c:v>
                </c:pt>
                <c:pt idx="3">
                  <c:v>MB</c:v>
                </c:pt>
                <c:pt idx="4">
                  <c:v>ON</c:v>
                </c:pt>
                <c:pt idx="5">
                  <c:v>NL</c:v>
                </c:pt>
                <c:pt idx="6">
                  <c:v>NB</c:v>
                </c:pt>
                <c:pt idx="7">
                  <c:v>PEI</c:v>
                </c:pt>
                <c:pt idx="8">
                  <c:v>NS</c:v>
                </c:pt>
                <c:pt idx="9">
                  <c:v>Territories</c:v>
                </c:pt>
              </c:strCache>
            </c:strRef>
          </c:cat>
          <c:val>
            <c:numRef>
              <c:f>'All Province Pedestrian'!$B$15:$B$24</c:f>
              <c:numCache>
                <c:formatCode>General</c:formatCode>
                <c:ptCount val="10"/>
                <c:pt idx="0">
                  <c:v>10.06</c:v>
                </c:pt>
                <c:pt idx="1">
                  <c:v>7.9</c:v>
                </c:pt>
                <c:pt idx="2">
                  <c:v>13.31</c:v>
                </c:pt>
                <c:pt idx="3">
                  <c:v>10.99</c:v>
                </c:pt>
                <c:pt idx="4">
                  <c:v>5.769999999999999</c:v>
                </c:pt>
                <c:pt idx="5">
                  <c:v>10.33</c:v>
                </c:pt>
                <c:pt idx="6">
                  <c:v>5.54</c:v>
                </c:pt>
                <c:pt idx="7">
                  <c:v>3.02</c:v>
                </c:pt>
                <c:pt idx="8">
                  <c:v>6.49</c:v>
                </c:pt>
                <c:pt idx="9">
                  <c:v>15.86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63427944"/>
        <c:axId val="2075142744"/>
      </c:barChart>
      <c:lineChart>
        <c:grouping val="standard"/>
        <c:varyColors val="0"/>
        <c:ser>
          <c:idx val="1"/>
          <c:order val="1"/>
          <c:tx>
            <c:v>Canada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'All Province Pedestrian'!$A$15:$A$24</c:f>
              <c:strCache>
                <c:ptCount val="10"/>
                <c:pt idx="0">
                  <c:v>BC</c:v>
                </c:pt>
                <c:pt idx="1">
                  <c:v>AB</c:v>
                </c:pt>
                <c:pt idx="2">
                  <c:v>SK</c:v>
                </c:pt>
                <c:pt idx="3">
                  <c:v>MB</c:v>
                </c:pt>
                <c:pt idx="4">
                  <c:v>ON</c:v>
                </c:pt>
                <c:pt idx="5">
                  <c:v>NL</c:v>
                </c:pt>
                <c:pt idx="6">
                  <c:v>NB</c:v>
                </c:pt>
                <c:pt idx="7">
                  <c:v>PEI</c:v>
                </c:pt>
                <c:pt idx="8">
                  <c:v>NS</c:v>
                </c:pt>
                <c:pt idx="9">
                  <c:v>Territories</c:v>
                </c:pt>
              </c:strCache>
            </c:strRef>
          </c:cat>
          <c:val>
            <c:numRef>
              <c:f>'All Province Pedestrian'!$C$15:$C$24</c:f>
              <c:numCache>
                <c:formatCode>General</c:formatCode>
                <c:ptCount val="10"/>
                <c:pt idx="0">
                  <c:v>7.51</c:v>
                </c:pt>
                <c:pt idx="1">
                  <c:v>7.51</c:v>
                </c:pt>
                <c:pt idx="2">
                  <c:v>7.51</c:v>
                </c:pt>
                <c:pt idx="3">
                  <c:v>7.51</c:v>
                </c:pt>
                <c:pt idx="4">
                  <c:v>7.51</c:v>
                </c:pt>
                <c:pt idx="5">
                  <c:v>7.51</c:v>
                </c:pt>
                <c:pt idx="6">
                  <c:v>7.51</c:v>
                </c:pt>
                <c:pt idx="7">
                  <c:v>7.51</c:v>
                </c:pt>
                <c:pt idx="8">
                  <c:v>7.51</c:v>
                </c:pt>
                <c:pt idx="9">
                  <c:v>7.51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3427944"/>
        <c:axId val="2075142744"/>
      </c:lineChart>
      <c:catAx>
        <c:axId val="20634279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Province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2075142744"/>
        <c:crosses val="autoZero"/>
        <c:auto val="1"/>
        <c:lblAlgn val="ctr"/>
        <c:lblOffset val="100"/>
        <c:noMultiLvlLbl val="0"/>
      </c:catAx>
      <c:valAx>
        <c:axId val="20751427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Population Based Injury Rate Per 100,000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63427944"/>
        <c:crosses val="autoZero"/>
        <c:crossBetween val="between"/>
      </c:valAx>
    </c:plotArea>
    <c:legend>
      <c:legendPos val="r"/>
      <c:legendEntry>
        <c:idx val="0"/>
        <c:delete val="1"/>
      </c:legendEntry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Population Based Pedestrian Related Injury Rate Per 100,000 Between 2006 - 2012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SK!$B$91</c:f>
              <c:strCache>
                <c:ptCount val="1"/>
                <c:pt idx="0">
                  <c:v>SK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0032217148655506"/>
                  <c:y val="-0.04341880341880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SK!$C$90:$I$90</c:f>
              <c:numCache>
                <c:formatCode>General</c:formatCode>
                <c:ptCount val="7"/>
                <c:pt idx="0">
                  <c:v>2006.0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  <c:pt idx="6">
                  <c:v>2012.0</c:v>
                </c:pt>
              </c:numCache>
            </c:numRef>
          </c:cat>
          <c:val>
            <c:numRef>
              <c:f>SK!$C$91:$I$91</c:f>
              <c:numCache>
                <c:formatCode>General</c:formatCode>
                <c:ptCount val="7"/>
                <c:pt idx="0">
                  <c:v>13.82</c:v>
                </c:pt>
                <c:pt idx="1">
                  <c:v>14.19</c:v>
                </c:pt>
                <c:pt idx="2">
                  <c:v>16.31</c:v>
                </c:pt>
                <c:pt idx="3">
                  <c:v>13.26</c:v>
                </c:pt>
                <c:pt idx="4">
                  <c:v>13.56</c:v>
                </c:pt>
                <c:pt idx="5">
                  <c:v>13.13</c:v>
                </c:pt>
                <c:pt idx="6">
                  <c:v>9.0</c:v>
                </c:pt>
              </c:numCache>
            </c:numRef>
          </c:val>
        </c:ser>
        <c:ser>
          <c:idx val="1"/>
          <c:order val="1"/>
          <c:tx>
            <c:strRef>
              <c:f>SK!$B$92</c:f>
              <c:strCache>
                <c:ptCount val="1"/>
                <c:pt idx="0">
                  <c:v>Canada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SK!$C$90:$I$90</c:f>
              <c:numCache>
                <c:formatCode>General</c:formatCode>
                <c:ptCount val="7"/>
                <c:pt idx="0">
                  <c:v>2006.0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  <c:pt idx="6">
                  <c:v>2012.0</c:v>
                </c:pt>
              </c:numCache>
            </c:numRef>
          </c:cat>
          <c:val>
            <c:numRef>
              <c:f>SK!$C$92:$I$92</c:f>
              <c:numCache>
                <c:formatCode>General</c:formatCode>
                <c:ptCount val="7"/>
                <c:pt idx="0">
                  <c:v>8.29</c:v>
                </c:pt>
                <c:pt idx="1">
                  <c:v>8.32</c:v>
                </c:pt>
                <c:pt idx="2">
                  <c:v>7.55</c:v>
                </c:pt>
                <c:pt idx="3">
                  <c:v>7.609999999999998</c:v>
                </c:pt>
                <c:pt idx="4">
                  <c:v>6.89</c:v>
                </c:pt>
                <c:pt idx="5">
                  <c:v>7.64</c:v>
                </c:pt>
                <c:pt idx="6">
                  <c:v>6.29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0503240"/>
        <c:axId val="2115494952"/>
      </c:barChart>
      <c:catAx>
        <c:axId val="21205032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15494952"/>
        <c:crosses val="autoZero"/>
        <c:auto val="1"/>
        <c:lblAlgn val="ctr"/>
        <c:lblOffset val="100"/>
        <c:noMultiLvlLbl val="0"/>
      </c:catAx>
      <c:valAx>
        <c:axId val="21154949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Population Based Injury Rate Per 100,000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205032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Population Based</a:t>
            </a:r>
            <a:r>
              <a:rPr lang="en-US" baseline="0"/>
              <a:t> Pedestrian Related Injury Rate per 100,000 Between 2006 - 2012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PEI!$B$89</c:f>
              <c:strCache>
                <c:ptCount val="1"/>
                <c:pt idx="0">
                  <c:v>PEI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numRef>
              <c:f>PEI!$C$88:$I$88</c:f>
              <c:numCache>
                <c:formatCode>General</c:formatCode>
                <c:ptCount val="7"/>
                <c:pt idx="0">
                  <c:v>2006.0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  <c:pt idx="6">
                  <c:v>2012.0</c:v>
                </c:pt>
              </c:numCache>
            </c:numRef>
          </c:cat>
          <c:val>
            <c:numRef>
              <c:f>PEI!$C$89:$I$89</c:f>
              <c:numCache>
                <c:formatCode>General</c:formatCode>
                <c:ptCount val="7"/>
                <c:pt idx="0">
                  <c:v>5.92</c:v>
                </c:pt>
                <c:pt idx="1">
                  <c:v>3.01</c:v>
                </c:pt>
                <c:pt idx="2">
                  <c:v>6.03</c:v>
                </c:pt>
                <c:pt idx="3">
                  <c:v>3.02</c:v>
                </c:pt>
                <c:pt idx="4">
                  <c:v>0.0</c:v>
                </c:pt>
                <c:pt idx="5">
                  <c:v>3.03</c:v>
                </c:pt>
                <c:pt idx="6">
                  <c:v>0.0</c:v>
                </c:pt>
              </c:numCache>
            </c:numRef>
          </c:val>
        </c:ser>
        <c:ser>
          <c:idx val="1"/>
          <c:order val="1"/>
          <c:tx>
            <c:strRef>
              <c:f>PEI!$B$90</c:f>
              <c:strCache>
                <c:ptCount val="1"/>
                <c:pt idx="0">
                  <c:v>Canada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PEI!$C$88:$I$88</c:f>
              <c:numCache>
                <c:formatCode>General</c:formatCode>
                <c:ptCount val="7"/>
                <c:pt idx="0">
                  <c:v>2006.0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  <c:pt idx="6">
                  <c:v>2012.0</c:v>
                </c:pt>
              </c:numCache>
            </c:numRef>
          </c:cat>
          <c:val>
            <c:numRef>
              <c:f>PEI!$C$90:$I$90</c:f>
              <c:numCache>
                <c:formatCode>General</c:formatCode>
                <c:ptCount val="7"/>
                <c:pt idx="0">
                  <c:v>8.29</c:v>
                </c:pt>
                <c:pt idx="1">
                  <c:v>8.32</c:v>
                </c:pt>
                <c:pt idx="2">
                  <c:v>7.55</c:v>
                </c:pt>
                <c:pt idx="3">
                  <c:v>7.609999999999998</c:v>
                </c:pt>
                <c:pt idx="4">
                  <c:v>6.89</c:v>
                </c:pt>
                <c:pt idx="5">
                  <c:v>7.64</c:v>
                </c:pt>
                <c:pt idx="6">
                  <c:v>6.29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37883064"/>
        <c:axId val="2120467272"/>
      </c:barChart>
      <c:catAx>
        <c:axId val="20378830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20467272"/>
        <c:crosses val="autoZero"/>
        <c:auto val="1"/>
        <c:lblAlgn val="ctr"/>
        <c:lblOffset val="100"/>
        <c:noMultiLvlLbl val="0"/>
      </c:catAx>
      <c:valAx>
        <c:axId val="21204672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Population Based Injury Rate Per 100,000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378830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Population Based Transport</a:t>
            </a:r>
            <a:r>
              <a:rPr lang="en-US" baseline="0"/>
              <a:t> Related Injury Rate per 100,000 Between 2006 - 2012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SK!$B$27</c:f>
              <c:strCache>
                <c:ptCount val="1"/>
                <c:pt idx="0">
                  <c:v>SK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SK!$C$26:$I$26</c:f>
              <c:numCache>
                <c:formatCode>General</c:formatCode>
                <c:ptCount val="7"/>
                <c:pt idx="0">
                  <c:v>2006.0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  <c:pt idx="6">
                  <c:v>2012.0</c:v>
                </c:pt>
              </c:numCache>
            </c:numRef>
          </c:cat>
          <c:val>
            <c:numRef>
              <c:f>SK!$C$27:$I$27</c:f>
              <c:numCache>
                <c:formatCode>General</c:formatCode>
                <c:ptCount val="7"/>
                <c:pt idx="0">
                  <c:v>146.8</c:v>
                </c:pt>
                <c:pt idx="1">
                  <c:v>148.59</c:v>
                </c:pt>
                <c:pt idx="2">
                  <c:v>154.56</c:v>
                </c:pt>
                <c:pt idx="3">
                  <c:v>143.33</c:v>
                </c:pt>
                <c:pt idx="4">
                  <c:v>119.87</c:v>
                </c:pt>
                <c:pt idx="5">
                  <c:v>119.67</c:v>
                </c:pt>
                <c:pt idx="6">
                  <c:v>118.1</c:v>
                </c:pt>
              </c:numCache>
            </c:numRef>
          </c:val>
        </c:ser>
        <c:ser>
          <c:idx val="1"/>
          <c:order val="1"/>
          <c:tx>
            <c:strRef>
              <c:f>SK!$B$28</c:f>
              <c:strCache>
                <c:ptCount val="1"/>
                <c:pt idx="0">
                  <c:v>Canada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0.0177987359202698"/>
                  <c:y val="-9.3721729652369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00970840141105626"/>
                  <c:y val="-0.002556277965894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SK!$C$26:$I$26</c:f>
              <c:numCache>
                <c:formatCode>General</c:formatCode>
                <c:ptCount val="7"/>
                <c:pt idx="0">
                  <c:v>2006.0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  <c:pt idx="6">
                  <c:v>2012.0</c:v>
                </c:pt>
              </c:numCache>
            </c:numRef>
          </c:cat>
          <c:val>
            <c:numRef>
              <c:f>SK!$C$28:$I$28</c:f>
              <c:numCache>
                <c:formatCode>General</c:formatCode>
                <c:ptCount val="7"/>
                <c:pt idx="0">
                  <c:v>85.51</c:v>
                </c:pt>
                <c:pt idx="1">
                  <c:v>80.63</c:v>
                </c:pt>
                <c:pt idx="2">
                  <c:v>74.47</c:v>
                </c:pt>
                <c:pt idx="3">
                  <c:v>69.01</c:v>
                </c:pt>
                <c:pt idx="4">
                  <c:v>63.65</c:v>
                </c:pt>
                <c:pt idx="5">
                  <c:v>64.34</c:v>
                </c:pt>
                <c:pt idx="6">
                  <c:v>58.77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7106024"/>
        <c:axId val="2077111448"/>
      </c:barChart>
      <c:catAx>
        <c:axId val="20771060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77111448"/>
        <c:crosses val="autoZero"/>
        <c:auto val="1"/>
        <c:lblAlgn val="ctr"/>
        <c:lblOffset val="100"/>
        <c:noMultiLvlLbl val="0"/>
      </c:catAx>
      <c:valAx>
        <c:axId val="20771114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Population Based Injury Rate Per 100,000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771060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Population Based Transport Related Injury Rate per 100,000 Between 2006 - 2012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ON!$B$26</c:f>
              <c:strCache>
                <c:ptCount val="1"/>
                <c:pt idx="0">
                  <c:v>ON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dLbl>
              <c:idx val="0"/>
              <c:layout>
                <c:manualLayout>
                  <c:x val="-0.0129445352147417"/>
                  <c:y val="0.01316188748513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00161806690184271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ON!$C$25:$I$25</c:f>
              <c:numCache>
                <c:formatCode>General</c:formatCode>
                <c:ptCount val="7"/>
                <c:pt idx="0">
                  <c:v>2006.0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  <c:pt idx="6">
                  <c:v>2012.0</c:v>
                </c:pt>
              </c:numCache>
            </c:numRef>
          </c:cat>
          <c:val>
            <c:numRef>
              <c:f>ON!$C$26:$I$26</c:f>
              <c:numCache>
                <c:formatCode>General</c:formatCode>
                <c:ptCount val="7"/>
                <c:pt idx="0">
                  <c:v>56.16</c:v>
                </c:pt>
                <c:pt idx="1">
                  <c:v>54.33</c:v>
                </c:pt>
                <c:pt idx="2">
                  <c:v>48.98</c:v>
                </c:pt>
                <c:pt idx="3">
                  <c:v>43.52</c:v>
                </c:pt>
                <c:pt idx="4">
                  <c:v>43.01</c:v>
                </c:pt>
                <c:pt idx="5">
                  <c:v>45.05</c:v>
                </c:pt>
                <c:pt idx="6">
                  <c:v>38.65</c:v>
                </c:pt>
              </c:numCache>
            </c:numRef>
          </c:val>
        </c:ser>
        <c:ser>
          <c:idx val="1"/>
          <c:order val="1"/>
          <c:tx>
            <c:strRef>
              <c:f>ON!$B$27</c:f>
              <c:strCache>
                <c:ptCount val="1"/>
                <c:pt idx="0">
                  <c:v>Canada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0.0"/>
                  <c:y val="0.01579426498216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ON!$C$25:$I$25</c:f>
              <c:numCache>
                <c:formatCode>General</c:formatCode>
                <c:ptCount val="7"/>
                <c:pt idx="0">
                  <c:v>2006.0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  <c:pt idx="6">
                  <c:v>2012.0</c:v>
                </c:pt>
              </c:numCache>
            </c:numRef>
          </c:cat>
          <c:val>
            <c:numRef>
              <c:f>ON!$C$27:$I$27</c:f>
              <c:numCache>
                <c:formatCode>General</c:formatCode>
                <c:ptCount val="7"/>
                <c:pt idx="0">
                  <c:v>85.51</c:v>
                </c:pt>
                <c:pt idx="1">
                  <c:v>80.63</c:v>
                </c:pt>
                <c:pt idx="2">
                  <c:v>74.47</c:v>
                </c:pt>
                <c:pt idx="3">
                  <c:v>69.01</c:v>
                </c:pt>
                <c:pt idx="4">
                  <c:v>63.65</c:v>
                </c:pt>
                <c:pt idx="5">
                  <c:v>64.34</c:v>
                </c:pt>
                <c:pt idx="6">
                  <c:v>58.77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7182056"/>
        <c:axId val="2077187528"/>
      </c:barChart>
      <c:catAx>
        <c:axId val="20771820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77187528"/>
        <c:crosses val="autoZero"/>
        <c:auto val="1"/>
        <c:lblAlgn val="ctr"/>
        <c:lblOffset val="100"/>
        <c:noMultiLvlLbl val="0"/>
      </c:catAx>
      <c:valAx>
        <c:axId val="20771875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Population Based Injury Rate Per 100,000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771820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Population Based Motor Vehicle Occupant Related Injury Rate per 100,000 by Province Between 2006 - 2012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00FF"/>
            </a:solidFill>
          </c:spPr>
          <c:invertIfNegative val="0"/>
          <c:cat>
            <c:strRef>
              <c:f>'All Province Occupant'!$A$17:$A$26</c:f>
              <c:strCache>
                <c:ptCount val="10"/>
                <c:pt idx="0">
                  <c:v>BC</c:v>
                </c:pt>
                <c:pt idx="1">
                  <c:v>AB</c:v>
                </c:pt>
                <c:pt idx="2">
                  <c:v>SK</c:v>
                </c:pt>
                <c:pt idx="3">
                  <c:v>MB</c:v>
                </c:pt>
                <c:pt idx="4">
                  <c:v>ON</c:v>
                </c:pt>
                <c:pt idx="5">
                  <c:v>NL</c:v>
                </c:pt>
                <c:pt idx="6">
                  <c:v>NB</c:v>
                </c:pt>
                <c:pt idx="7">
                  <c:v>PEI</c:v>
                </c:pt>
                <c:pt idx="8">
                  <c:v>NS</c:v>
                </c:pt>
                <c:pt idx="9">
                  <c:v>Territories</c:v>
                </c:pt>
              </c:strCache>
            </c:strRef>
          </c:cat>
          <c:val>
            <c:numRef>
              <c:f>'All Province Occupant'!$B$17:$B$26</c:f>
              <c:numCache>
                <c:formatCode>General</c:formatCode>
                <c:ptCount val="10"/>
                <c:pt idx="0">
                  <c:v>22.24</c:v>
                </c:pt>
                <c:pt idx="1">
                  <c:v>31.36</c:v>
                </c:pt>
                <c:pt idx="2">
                  <c:v>53.01</c:v>
                </c:pt>
                <c:pt idx="3">
                  <c:v>31.8</c:v>
                </c:pt>
                <c:pt idx="4">
                  <c:v>13.81</c:v>
                </c:pt>
                <c:pt idx="5">
                  <c:v>29.83</c:v>
                </c:pt>
                <c:pt idx="6">
                  <c:v>34.12</c:v>
                </c:pt>
                <c:pt idx="7">
                  <c:v>55.64</c:v>
                </c:pt>
                <c:pt idx="8">
                  <c:v>27.81</c:v>
                </c:pt>
                <c:pt idx="9">
                  <c:v>29.69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2227608"/>
        <c:axId val="2122226808"/>
      </c:barChart>
      <c:lineChart>
        <c:grouping val="standard"/>
        <c:varyColors val="0"/>
        <c:ser>
          <c:idx val="1"/>
          <c:order val="1"/>
          <c:tx>
            <c:v>Canada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'All Province Occupant'!$A$17:$A$26</c:f>
              <c:strCache>
                <c:ptCount val="10"/>
                <c:pt idx="0">
                  <c:v>BC</c:v>
                </c:pt>
                <c:pt idx="1">
                  <c:v>AB</c:v>
                </c:pt>
                <c:pt idx="2">
                  <c:v>SK</c:v>
                </c:pt>
                <c:pt idx="3">
                  <c:v>MB</c:v>
                </c:pt>
                <c:pt idx="4">
                  <c:v>ON</c:v>
                </c:pt>
                <c:pt idx="5">
                  <c:v>NL</c:v>
                </c:pt>
                <c:pt idx="6">
                  <c:v>NB</c:v>
                </c:pt>
                <c:pt idx="7">
                  <c:v>PEI</c:v>
                </c:pt>
                <c:pt idx="8">
                  <c:v>NS</c:v>
                </c:pt>
                <c:pt idx="9">
                  <c:v>Territories</c:v>
                </c:pt>
              </c:strCache>
            </c:strRef>
          </c:cat>
          <c:val>
            <c:numRef>
              <c:f>'All Province Occupant'!$C$17:$C$26</c:f>
              <c:numCache>
                <c:formatCode>General</c:formatCode>
                <c:ptCount val="10"/>
                <c:pt idx="0">
                  <c:v>22.05</c:v>
                </c:pt>
                <c:pt idx="1">
                  <c:v>22.05</c:v>
                </c:pt>
                <c:pt idx="2">
                  <c:v>22.05</c:v>
                </c:pt>
                <c:pt idx="3">
                  <c:v>22.05</c:v>
                </c:pt>
                <c:pt idx="4">
                  <c:v>22.05</c:v>
                </c:pt>
                <c:pt idx="5">
                  <c:v>22.05</c:v>
                </c:pt>
                <c:pt idx="6">
                  <c:v>22.05</c:v>
                </c:pt>
                <c:pt idx="7">
                  <c:v>22.05</c:v>
                </c:pt>
                <c:pt idx="8">
                  <c:v>22.05</c:v>
                </c:pt>
                <c:pt idx="9">
                  <c:v>22.05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2227608"/>
        <c:axId val="2122226808"/>
      </c:lineChart>
      <c:catAx>
        <c:axId val="21222276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Province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2122226808"/>
        <c:crosses val="autoZero"/>
        <c:auto val="1"/>
        <c:lblAlgn val="ctr"/>
        <c:lblOffset val="100"/>
        <c:noMultiLvlLbl val="0"/>
      </c:catAx>
      <c:valAx>
        <c:axId val="21222268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Population Based Injury Rate Per 100,000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22227608"/>
        <c:crosses val="autoZero"/>
        <c:crossBetween val="between"/>
      </c:valAx>
    </c:plotArea>
    <c:legend>
      <c:legendPos val="r"/>
      <c:legendEntry>
        <c:idx val="0"/>
        <c:delete val="1"/>
      </c:legendEntry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Population Based Motor Vehicle Occupant Related Injury Rate per 100,000 Between 2006 - 2012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SK!$B$79</c:f>
              <c:strCache>
                <c:ptCount val="1"/>
                <c:pt idx="0">
                  <c:v>SK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layout>
                <c:manualLayout>
                  <c:x val="0.00322171486555048"/>
                  <c:y val="-0.02138047138047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SK!$C$78:$I$78</c:f>
              <c:numCache>
                <c:formatCode>General</c:formatCode>
                <c:ptCount val="7"/>
                <c:pt idx="0">
                  <c:v>2006.0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  <c:pt idx="6">
                  <c:v>2012.0</c:v>
                </c:pt>
              </c:numCache>
            </c:numRef>
          </c:cat>
          <c:val>
            <c:numRef>
              <c:f>SK!$C$79:$I$79</c:f>
              <c:numCache>
                <c:formatCode>General</c:formatCode>
                <c:ptCount val="7"/>
                <c:pt idx="0">
                  <c:v>54.16</c:v>
                </c:pt>
                <c:pt idx="1">
                  <c:v>62.35</c:v>
                </c:pt>
                <c:pt idx="2">
                  <c:v>67.83</c:v>
                </c:pt>
                <c:pt idx="3">
                  <c:v>56.37</c:v>
                </c:pt>
                <c:pt idx="4">
                  <c:v>42.16</c:v>
                </c:pt>
                <c:pt idx="5">
                  <c:v>41.96</c:v>
                </c:pt>
                <c:pt idx="6">
                  <c:v>46.81</c:v>
                </c:pt>
              </c:numCache>
            </c:numRef>
          </c:val>
        </c:ser>
        <c:ser>
          <c:idx val="1"/>
          <c:order val="1"/>
          <c:tx>
            <c:strRef>
              <c:f>SK!$B$80</c:f>
              <c:strCache>
                <c:ptCount val="1"/>
                <c:pt idx="0">
                  <c:v>Canada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0.0080542871638762"/>
                  <c:y val="-0.01069023569023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00644342973110084"/>
                  <c:y val="-0.02138047138047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SK!$C$78:$I$78</c:f>
              <c:numCache>
                <c:formatCode>General</c:formatCode>
                <c:ptCount val="7"/>
                <c:pt idx="0">
                  <c:v>2006.0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  <c:pt idx="6">
                  <c:v>2012.0</c:v>
                </c:pt>
              </c:numCache>
            </c:numRef>
          </c:cat>
          <c:val>
            <c:numRef>
              <c:f>SK!$C$80:$I$80</c:f>
              <c:numCache>
                <c:formatCode>General</c:formatCode>
                <c:ptCount val="7"/>
                <c:pt idx="0">
                  <c:v>28.64</c:v>
                </c:pt>
                <c:pt idx="1">
                  <c:v>26.46</c:v>
                </c:pt>
                <c:pt idx="2">
                  <c:v>23.41</c:v>
                </c:pt>
                <c:pt idx="3">
                  <c:v>20.53</c:v>
                </c:pt>
                <c:pt idx="4">
                  <c:v>19.55</c:v>
                </c:pt>
                <c:pt idx="5">
                  <c:v>18.82</c:v>
                </c:pt>
                <c:pt idx="6">
                  <c:v>16.97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4008104"/>
        <c:axId val="2122209608"/>
      </c:barChart>
      <c:catAx>
        <c:axId val="21240081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22209608"/>
        <c:crosses val="autoZero"/>
        <c:auto val="1"/>
        <c:lblAlgn val="ctr"/>
        <c:lblOffset val="100"/>
        <c:noMultiLvlLbl val="0"/>
      </c:catAx>
      <c:valAx>
        <c:axId val="21222096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Population Based Injury Rate Per 100,000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240081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Population Based Motor Vehicle Occupant Related Injury Rate per 100,000 Between 2006 - 2012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ON!$B$78</c:f>
              <c:strCache>
                <c:ptCount val="1"/>
                <c:pt idx="0">
                  <c:v>ON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dLbl>
              <c:idx val="0"/>
              <c:layout>
                <c:manualLayout>
                  <c:x val="-0.0128868594622019"/>
                  <c:y val="-0.02442307692307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0144977168949772"/>
                  <c:y val="-0.005427350427350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ON!$C$77:$I$77</c:f>
              <c:numCache>
                <c:formatCode>General</c:formatCode>
                <c:ptCount val="7"/>
                <c:pt idx="0">
                  <c:v>2006.0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  <c:pt idx="6">
                  <c:v>2012.0</c:v>
                </c:pt>
              </c:numCache>
            </c:numRef>
          </c:cat>
          <c:val>
            <c:numRef>
              <c:f>ON!$C$78:$I$78</c:f>
              <c:numCache>
                <c:formatCode>General</c:formatCode>
                <c:ptCount val="7"/>
                <c:pt idx="0">
                  <c:v>19.24</c:v>
                </c:pt>
                <c:pt idx="1">
                  <c:v>16.74</c:v>
                </c:pt>
                <c:pt idx="2">
                  <c:v>14.72</c:v>
                </c:pt>
                <c:pt idx="3">
                  <c:v>11.56</c:v>
                </c:pt>
                <c:pt idx="4">
                  <c:v>12.16</c:v>
                </c:pt>
                <c:pt idx="5">
                  <c:v>11.47</c:v>
                </c:pt>
                <c:pt idx="6">
                  <c:v>10.69</c:v>
                </c:pt>
              </c:numCache>
            </c:numRef>
          </c:val>
        </c:ser>
        <c:ser>
          <c:idx val="1"/>
          <c:order val="1"/>
          <c:tx>
            <c:strRef>
              <c:f>ON!$B$79</c:f>
              <c:strCache>
                <c:ptCount val="1"/>
                <c:pt idx="0">
                  <c:v>Canada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0.0"/>
                  <c:y val="-0.02442307692307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00322171486555036"/>
                  <c:y val="-0.05156004273504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ON!$C$77:$I$77</c:f>
              <c:numCache>
                <c:formatCode>General</c:formatCode>
                <c:ptCount val="7"/>
                <c:pt idx="0">
                  <c:v>2006.0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  <c:pt idx="6">
                  <c:v>2012.0</c:v>
                </c:pt>
              </c:numCache>
            </c:numRef>
          </c:cat>
          <c:val>
            <c:numRef>
              <c:f>ON!$C$79:$I$79</c:f>
              <c:numCache>
                <c:formatCode>General</c:formatCode>
                <c:ptCount val="7"/>
                <c:pt idx="0">
                  <c:v>28.64</c:v>
                </c:pt>
                <c:pt idx="1">
                  <c:v>26.46</c:v>
                </c:pt>
                <c:pt idx="2">
                  <c:v>23.41</c:v>
                </c:pt>
                <c:pt idx="3">
                  <c:v>20.53</c:v>
                </c:pt>
                <c:pt idx="4">
                  <c:v>19.55</c:v>
                </c:pt>
                <c:pt idx="5">
                  <c:v>18.82</c:v>
                </c:pt>
                <c:pt idx="6">
                  <c:v>16.97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67835976"/>
        <c:axId val="2119390248"/>
      </c:barChart>
      <c:catAx>
        <c:axId val="20678359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19390248"/>
        <c:crosses val="autoZero"/>
        <c:auto val="1"/>
        <c:lblAlgn val="ctr"/>
        <c:lblOffset val="100"/>
        <c:noMultiLvlLbl val="0"/>
      </c:catAx>
      <c:valAx>
        <c:axId val="21193902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Population Based Injury Rate Per 100,000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678359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Population Based Motorcyclist Related Injury Rate per 100,000</a:t>
            </a:r>
            <a:r>
              <a:rPr lang="en-US" baseline="0"/>
              <a:t> by Province Between 2006 - 2012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00FF"/>
            </a:solidFill>
          </c:spPr>
          <c:invertIfNegative val="0"/>
          <c:cat>
            <c:strRef>
              <c:f>'All Province Motorcyclist'!$A$15:$A$24</c:f>
              <c:strCache>
                <c:ptCount val="10"/>
                <c:pt idx="0">
                  <c:v>BC</c:v>
                </c:pt>
                <c:pt idx="1">
                  <c:v>AB</c:v>
                </c:pt>
                <c:pt idx="2">
                  <c:v>SK</c:v>
                </c:pt>
                <c:pt idx="3">
                  <c:v>MB</c:v>
                </c:pt>
                <c:pt idx="4">
                  <c:v>ON</c:v>
                </c:pt>
                <c:pt idx="5">
                  <c:v>NL</c:v>
                </c:pt>
                <c:pt idx="6">
                  <c:v>NB</c:v>
                </c:pt>
                <c:pt idx="7">
                  <c:v>PEI</c:v>
                </c:pt>
                <c:pt idx="8">
                  <c:v>NS</c:v>
                </c:pt>
                <c:pt idx="9">
                  <c:v>Territories</c:v>
                </c:pt>
              </c:strCache>
            </c:strRef>
          </c:cat>
          <c:val>
            <c:numRef>
              <c:f>'All Province Motorcyclist'!$B$15:$B$24</c:f>
              <c:numCache>
                <c:formatCode>General</c:formatCode>
                <c:ptCount val="10"/>
                <c:pt idx="0">
                  <c:v>5.64</c:v>
                </c:pt>
                <c:pt idx="1">
                  <c:v>5.08</c:v>
                </c:pt>
                <c:pt idx="2">
                  <c:v>8.26</c:v>
                </c:pt>
                <c:pt idx="3">
                  <c:v>4.35</c:v>
                </c:pt>
                <c:pt idx="4">
                  <c:v>2.73</c:v>
                </c:pt>
                <c:pt idx="5">
                  <c:v>8.11</c:v>
                </c:pt>
                <c:pt idx="6">
                  <c:v>11.87</c:v>
                </c:pt>
                <c:pt idx="7">
                  <c:v>9.49</c:v>
                </c:pt>
                <c:pt idx="8">
                  <c:v>5.58</c:v>
                </c:pt>
                <c:pt idx="9">
                  <c:v>7.73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2364680"/>
        <c:axId val="2122047464"/>
      </c:barChart>
      <c:lineChart>
        <c:grouping val="standard"/>
        <c:varyColors val="0"/>
        <c:ser>
          <c:idx val="1"/>
          <c:order val="1"/>
          <c:tx>
            <c:v>Canada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'All Province Motorcyclist'!$A$15:$A$24</c:f>
              <c:strCache>
                <c:ptCount val="10"/>
                <c:pt idx="0">
                  <c:v>BC</c:v>
                </c:pt>
                <c:pt idx="1">
                  <c:v>AB</c:v>
                </c:pt>
                <c:pt idx="2">
                  <c:v>SK</c:v>
                </c:pt>
                <c:pt idx="3">
                  <c:v>MB</c:v>
                </c:pt>
                <c:pt idx="4">
                  <c:v>ON</c:v>
                </c:pt>
                <c:pt idx="5">
                  <c:v>NL</c:v>
                </c:pt>
                <c:pt idx="6">
                  <c:v>NB</c:v>
                </c:pt>
                <c:pt idx="7">
                  <c:v>PEI</c:v>
                </c:pt>
                <c:pt idx="8">
                  <c:v>NS</c:v>
                </c:pt>
                <c:pt idx="9">
                  <c:v>Territories</c:v>
                </c:pt>
              </c:strCache>
            </c:strRef>
          </c:cat>
          <c:val>
            <c:numRef>
              <c:f>'All Province Motorcyclist'!$C$15:$C$24</c:f>
              <c:numCache>
                <c:formatCode>General</c:formatCode>
                <c:ptCount val="10"/>
                <c:pt idx="0">
                  <c:v>4.37</c:v>
                </c:pt>
                <c:pt idx="1">
                  <c:v>4.37</c:v>
                </c:pt>
                <c:pt idx="2">
                  <c:v>4.37</c:v>
                </c:pt>
                <c:pt idx="3">
                  <c:v>4.37</c:v>
                </c:pt>
                <c:pt idx="4">
                  <c:v>4.37</c:v>
                </c:pt>
                <c:pt idx="5">
                  <c:v>4.37</c:v>
                </c:pt>
                <c:pt idx="6">
                  <c:v>4.37</c:v>
                </c:pt>
                <c:pt idx="7">
                  <c:v>4.37</c:v>
                </c:pt>
                <c:pt idx="8">
                  <c:v>4.37</c:v>
                </c:pt>
                <c:pt idx="9">
                  <c:v>4.37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2364680"/>
        <c:axId val="2122047464"/>
      </c:lineChart>
      <c:catAx>
        <c:axId val="20723646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Province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2122047464"/>
        <c:crosses val="autoZero"/>
        <c:auto val="1"/>
        <c:lblAlgn val="ctr"/>
        <c:lblOffset val="100"/>
        <c:noMultiLvlLbl val="0"/>
      </c:catAx>
      <c:valAx>
        <c:axId val="21220474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Population Based Injury Rate Per 100,000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72364680"/>
        <c:crosses val="autoZero"/>
        <c:crossBetween val="between"/>
      </c:valAx>
    </c:plotArea>
    <c:legend>
      <c:legendPos val="r"/>
      <c:legendEntry>
        <c:idx val="0"/>
        <c:delete val="1"/>
      </c:legendEntry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Population Based Motorcyclist Related Injury Rate per 100,000 Between 2006 - 2012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NB!$B$82</c:f>
              <c:strCache>
                <c:ptCount val="1"/>
                <c:pt idx="0">
                  <c:v>NB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0"/>
                  <c:y val="-0.01899572649572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NB!$C$81:$I$81</c:f>
              <c:numCache>
                <c:formatCode>General</c:formatCode>
                <c:ptCount val="7"/>
                <c:pt idx="0">
                  <c:v>2006.0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  <c:pt idx="6">
                  <c:v>2012.0</c:v>
                </c:pt>
              </c:numCache>
            </c:numRef>
          </c:cat>
          <c:val>
            <c:numRef>
              <c:f>NB!$C$82:$I$82</c:f>
              <c:numCache>
                <c:formatCode>General</c:formatCode>
                <c:ptCount val="7"/>
                <c:pt idx="0">
                  <c:v>20.27</c:v>
                </c:pt>
                <c:pt idx="1">
                  <c:v>15.68</c:v>
                </c:pt>
                <c:pt idx="2">
                  <c:v>8.53</c:v>
                </c:pt>
                <c:pt idx="3">
                  <c:v>7.99</c:v>
                </c:pt>
                <c:pt idx="4">
                  <c:v>9.94</c:v>
                </c:pt>
                <c:pt idx="5">
                  <c:v>11.33</c:v>
                </c:pt>
                <c:pt idx="6">
                  <c:v>8.91</c:v>
                </c:pt>
              </c:numCache>
            </c:numRef>
          </c:val>
        </c:ser>
        <c:ser>
          <c:idx val="1"/>
          <c:order val="1"/>
          <c:tx>
            <c:strRef>
              <c:f>NB!$B$83</c:f>
              <c:strCache>
                <c:ptCount val="1"/>
                <c:pt idx="0">
                  <c:v>Canada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NB!$C$81:$I$81</c:f>
              <c:numCache>
                <c:formatCode>General</c:formatCode>
                <c:ptCount val="7"/>
                <c:pt idx="0">
                  <c:v>2006.0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  <c:pt idx="6">
                  <c:v>2012.0</c:v>
                </c:pt>
              </c:numCache>
            </c:numRef>
          </c:cat>
          <c:val>
            <c:numRef>
              <c:f>NB!$C$83:$I$83</c:f>
              <c:numCache>
                <c:formatCode>General</c:formatCode>
                <c:ptCount val="7"/>
                <c:pt idx="0">
                  <c:v>5.75</c:v>
                </c:pt>
                <c:pt idx="1">
                  <c:v>5.3</c:v>
                </c:pt>
                <c:pt idx="2">
                  <c:v>4.48</c:v>
                </c:pt>
                <c:pt idx="3">
                  <c:v>4.14</c:v>
                </c:pt>
                <c:pt idx="4">
                  <c:v>3.52</c:v>
                </c:pt>
                <c:pt idx="5">
                  <c:v>4.09</c:v>
                </c:pt>
                <c:pt idx="6">
                  <c:v>3.31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5513192"/>
        <c:axId val="2122886632"/>
      </c:barChart>
      <c:catAx>
        <c:axId val="20755131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22886632"/>
        <c:crosses val="autoZero"/>
        <c:auto val="1"/>
        <c:lblAlgn val="ctr"/>
        <c:lblOffset val="100"/>
        <c:noMultiLvlLbl val="0"/>
      </c:catAx>
      <c:valAx>
        <c:axId val="21228866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Population Based Injury Rate Per 100,000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755131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Population Based Motorcyclist Related Injury Rate per 100,000 Between 2006 - 2012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ON!$B$82</c:f>
              <c:strCache>
                <c:ptCount val="1"/>
                <c:pt idx="0">
                  <c:v>ON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ON!$C$81:$I$81</c:f>
              <c:numCache>
                <c:formatCode>General</c:formatCode>
                <c:ptCount val="7"/>
                <c:pt idx="0">
                  <c:v>2006.0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  <c:pt idx="6">
                  <c:v>2012.0</c:v>
                </c:pt>
              </c:numCache>
            </c:numRef>
          </c:cat>
          <c:val>
            <c:numRef>
              <c:f>ON!$C$82:$I$82</c:f>
              <c:numCache>
                <c:formatCode>General</c:formatCode>
                <c:ptCount val="7"/>
                <c:pt idx="0">
                  <c:v>3.0</c:v>
                </c:pt>
                <c:pt idx="1">
                  <c:v>2.89</c:v>
                </c:pt>
                <c:pt idx="2">
                  <c:v>2.85</c:v>
                </c:pt>
                <c:pt idx="3">
                  <c:v>3.02</c:v>
                </c:pt>
                <c:pt idx="4">
                  <c:v>2.32</c:v>
                </c:pt>
                <c:pt idx="5">
                  <c:v>2.8</c:v>
                </c:pt>
                <c:pt idx="6">
                  <c:v>2.24</c:v>
                </c:pt>
              </c:numCache>
            </c:numRef>
          </c:val>
        </c:ser>
        <c:ser>
          <c:idx val="1"/>
          <c:order val="1"/>
          <c:tx>
            <c:strRef>
              <c:f>ON!$B$83</c:f>
              <c:strCache>
                <c:ptCount val="1"/>
                <c:pt idx="0">
                  <c:v>Canada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0.00161085743277524"/>
                  <c:y val="-0.02170940170940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ON!$C$81:$I$81</c:f>
              <c:numCache>
                <c:formatCode>General</c:formatCode>
                <c:ptCount val="7"/>
                <c:pt idx="0">
                  <c:v>2006.0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  <c:pt idx="6">
                  <c:v>2012.0</c:v>
                </c:pt>
              </c:numCache>
            </c:numRef>
          </c:cat>
          <c:val>
            <c:numRef>
              <c:f>ON!$C$83:$I$83</c:f>
              <c:numCache>
                <c:formatCode>General</c:formatCode>
                <c:ptCount val="7"/>
                <c:pt idx="0">
                  <c:v>5.75</c:v>
                </c:pt>
                <c:pt idx="1">
                  <c:v>5.3</c:v>
                </c:pt>
                <c:pt idx="2">
                  <c:v>4.48</c:v>
                </c:pt>
                <c:pt idx="3">
                  <c:v>4.14</c:v>
                </c:pt>
                <c:pt idx="4">
                  <c:v>3.52</c:v>
                </c:pt>
                <c:pt idx="5">
                  <c:v>4.09</c:v>
                </c:pt>
                <c:pt idx="6">
                  <c:v>3.31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2769176"/>
        <c:axId val="2076949064"/>
      </c:barChart>
      <c:catAx>
        <c:axId val="20727691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76949064"/>
        <c:crosses val="autoZero"/>
        <c:auto val="1"/>
        <c:lblAlgn val="ctr"/>
        <c:lblOffset val="100"/>
        <c:noMultiLvlLbl val="0"/>
      </c:catAx>
      <c:valAx>
        <c:axId val="20769490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Population Based Injury Rate Per 100,000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727691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89B1974-BAFC-4274-9E46-40AB2DE65D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2884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B1974-BAFC-4274-9E46-40AB2DE65D0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57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B1974-BAFC-4274-9E46-40AB2DE65D0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B1974-BAFC-4274-9E46-40AB2DE65D0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B1974-BAFC-4274-9E46-40AB2DE65D0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B1974-BAFC-4274-9E46-40AB2DE65D0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B1974-BAFC-4274-9E46-40AB2DE65D0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B1974-BAFC-4274-9E46-40AB2DE65D0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B1974-BAFC-4274-9E46-40AB2DE65D0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4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B1974-BAFC-4274-9E46-40AB2DE65D0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B1974-BAFC-4274-9E46-40AB2DE65D0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4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B1974-BAFC-4274-9E46-40AB2DE65D0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B1974-BAFC-4274-9E46-40AB2DE65D0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4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B1974-BAFC-4274-9E46-40AB2DE65D0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4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B1974-BAFC-4274-9E46-40AB2DE65D0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4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B1974-BAFC-4274-9E46-40AB2DE65D0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4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B1974-BAFC-4274-9E46-40AB2DE65D0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4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B1974-BAFC-4274-9E46-40AB2DE65D0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4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B1974-BAFC-4274-9E46-40AB2DE65D0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4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B1974-BAFC-4274-9E46-40AB2DE65D0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4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B1974-BAFC-4274-9E46-40AB2DE65D0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4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B1974-BAFC-4274-9E46-40AB2DE65D0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B1974-BAFC-4274-9E46-40AB2DE65D0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63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B1974-BAFC-4274-9E46-40AB2DE65D0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63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B1974-BAFC-4274-9E46-40AB2DE65D0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78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B1974-BAFC-4274-9E46-40AB2DE65D0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78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B1974-BAFC-4274-9E46-40AB2DE65D0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0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B1974-BAFC-4274-9E46-40AB2DE65D0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0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B1974-BAFC-4274-9E46-40AB2DE65D0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5575" y="188913"/>
            <a:ext cx="2058988" cy="6264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88913"/>
            <a:ext cx="6029325" cy="6264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4963" y="1196975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5963" y="1196975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88913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Insert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963" y="1196975"/>
            <a:ext cx="8229600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55000"/>
        <a:buFont typeface="Wingdings" pitchFamily="2" charset="2"/>
        <a:buChar char="q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7CA8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336699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SzPct val="70000"/>
        <a:buFont typeface="Arial" charset="0"/>
        <a:buChar char="»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SzPct val="6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SzPct val="6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SzPct val="6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SzPct val="6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SzPct val="6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chart" Target="../charts/chart5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chart" Target="../charts/chart6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chart" Target="../charts/chart7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chart" Target="../charts/chart8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chart" Target="../charts/chart9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chart" Target="../charts/chart10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chart" Target="../charts/chart11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chart" Target="../charts/chart12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chart" Target="../charts/chart13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chart" Target="../charts/chart14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chart" Target="../charts/chart15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24300" y="3573463"/>
            <a:ext cx="4895850" cy="3095625"/>
          </a:xfrm>
          <a:noFill/>
        </p:spPr>
        <p:txBody>
          <a:bodyPr anchor="t"/>
          <a:lstStyle/>
          <a:p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Liraz Fridman,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PhD Candidate, 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School of Kinesiology and Health Science, York </a:t>
            </a:r>
            <a:r>
              <a:rPr lang="en-US" sz="2400" dirty="0" smtClean="0">
                <a:solidFill>
                  <a:schemeClr val="tx1"/>
                </a:solidFill>
              </a:rPr>
              <a:t>University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CARSP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Monday June 6</a:t>
            </a:r>
            <a:r>
              <a:rPr lang="en-US" sz="2400" baseline="30000" dirty="0" smtClean="0">
                <a:solidFill>
                  <a:schemeClr val="tx1"/>
                </a:solidFill>
              </a:rPr>
              <a:t>th</a:t>
            </a:r>
            <a:r>
              <a:rPr lang="en-US" sz="2400" dirty="0" smtClean="0">
                <a:solidFill>
                  <a:schemeClr val="tx1"/>
                </a:solidFill>
              </a:rPr>
              <a:t>, 2016 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/>
            </a:r>
            <a:br>
              <a:rPr lang="en-US" sz="1400" dirty="0">
                <a:solidFill>
                  <a:schemeClr val="tx1"/>
                </a:solidFill>
              </a:rPr>
            </a:b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1628775"/>
            <a:ext cx="9144000" cy="165576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79512" y="1700808"/>
            <a:ext cx="8424863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FFFFFF"/>
                </a:solidFill>
              </a:rPr>
              <a:t>Canadian </a:t>
            </a:r>
            <a:r>
              <a:rPr lang="en-US" sz="3200" b="1" dirty="0" smtClean="0">
                <a:solidFill>
                  <a:srgbClr val="FFFFFF"/>
                </a:solidFill>
              </a:rPr>
              <a:t>Child Road </a:t>
            </a:r>
            <a:r>
              <a:rPr lang="en-US" sz="3200" b="1" dirty="0" smtClean="0">
                <a:solidFill>
                  <a:srgbClr val="FFFFFF"/>
                </a:solidFill>
              </a:rPr>
              <a:t>Safety Report Card: A Comparison of Injury Prevention Practices Across Provinces</a:t>
            </a:r>
            <a:endParaRPr lang="en-US" sz="3200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58" name="Picture 10" descr="YorkUThemeHor(cmyk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644900"/>
            <a:ext cx="3024188" cy="1042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Preliminary Results – Overall (Transport Related Hospitalizations)</a:t>
            </a:r>
            <a:endParaRPr lang="en-US" sz="3200" dirty="0"/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1042988" y="2636838"/>
            <a:ext cx="82296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SzPct val="55000"/>
              <a:buFont typeface="Wingdings" pitchFamily="2" charset="2"/>
              <a:buNone/>
            </a:pPr>
            <a:endParaRPr lang="en-US" sz="250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SzPct val="55000"/>
              <a:buFont typeface="Wingdings" pitchFamily="2" charset="2"/>
              <a:buNone/>
            </a:pPr>
            <a:endParaRPr lang="en-US" sz="2500"/>
          </a:p>
        </p:txBody>
      </p:sp>
      <p:pic>
        <p:nvPicPr>
          <p:cNvPr id="109575" name="Picture 7" descr="peer_review_process_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59613" y="71438"/>
            <a:ext cx="5524500" cy="714375"/>
          </a:xfrm>
          <a:prstGeom prst="rect">
            <a:avLst/>
          </a:prstGeom>
          <a:noFill/>
        </p:spPr>
      </p:pic>
      <p:pic>
        <p:nvPicPr>
          <p:cNvPr id="109576" name="Picture 8" descr="peer_review_process_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59613" y="71438"/>
            <a:ext cx="5524500" cy="71437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1520" y="6309320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Canadian average excludes QC</a:t>
            </a:r>
            <a:endParaRPr lang="en-US" sz="1200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516238925"/>
              </p:ext>
            </p:extLst>
          </p:nvPr>
        </p:nvGraphicFramePr>
        <p:xfrm>
          <a:off x="827584" y="1196752"/>
          <a:ext cx="7855768" cy="473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75725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Preliminary Results – Saskatchewan (Transport-Related Hospitalizations)</a:t>
            </a:r>
            <a:endParaRPr lang="en-US" sz="3200" dirty="0"/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1042988" y="2636838"/>
            <a:ext cx="82296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SzPct val="55000"/>
              <a:buFont typeface="Wingdings" pitchFamily="2" charset="2"/>
              <a:buNone/>
            </a:pPr>
            <a:endParaRPr lang="en-US" sz="250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SzPct val="55000"/>
              <a:buFont typeface="Wingdings" pitchFamily="2" charset="2"/>
              <a:buNone/>
            </a:pPr>
            <a:endParaRPr lang="en-US" sz="2500"/>
          </a:p>
        </p:txBody>
      </p:sp>
      <p:pic>
        <p:nvPicPr>
          <p:cNvPr id="109575" name="Picture 7" descr="peer_review_process_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59613" y="71438"/>
            <a:ext cx="5524500" cy="714375"/>
          </a:xfrm>
          <a:prstGeom prst="rect">
            <a:avLst/>
          </a:prstGeom>
          <a:noFill/>
        </p:spPr>
      </p:pic>
      <p:pic>
        <p:nvPicPr>
          <p:cNvPr id="109576" name="Picture 8" descr="peer_review_process_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59613" y="71438"/>
            <a:ext cx="5524500" cy="7143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1520" y="6309320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Canadian average excludes QC</a:t>
            </a:r>
            <a:endParaRPr lang="en-US" sz="1200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505322158"/>
              </p:ext>
            </p:extLst>
          </p:nvPr>
        </p:nvGraphicFramePr>
        <p:xfrm>
          <a:off x="683568" y="1124744"/>
          <a:ext cx="784887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83099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Preliminary Results – Ontario (Transport-</a:t>
            </a:r>
            <a:r>
              <a:rPr lang="en-US" sz="3200" dirty="0"/>
              <a:t>R</a:t>
            </a:r>
            <a:r>
              <a:rPr lang="en-US" sz="3200" dirty="0" smtClean="0"/>
              <a:t>elated Hospitalizations)</a:t>
            </a:r>
            <a:endParaRPr lang="en-US" sz="3200" dirty="0"/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1042988" y="2636838"/>
            <a:ext cx="82296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SzPct val="55000"/>
              <a:buFont typeface="Wingdings" pitchFamily="2" charset="2"/>
              <a:buNone/>
            </a:pPr>
            <a:endParaRPr lang="en-US" sz="250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SzPct val="55000"/>
              <a:buFont typeface="Wingdings" pitchFamily="2" charset="2"/>
              <a:buNone/>
            </a:pPr>
            <a:endParaRPr lang="en-US" sz="2500"/>
          </a:p>
        </p:txBody>
      </p:sp>
      <p:pic>
        <p:nvPicPr>
          <p:cNvPr id="109575" name="Picture 7" descr="peer_review_process_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59613" y="71438"/>
            <a:ext cx="5524500" cy="714375"/>
          </a:xfrm>
          <a:prstGeom prst="rect">
            <a:avLst/>
          </a:prstGeom>
          <a:noFill/>
        </p:spPr>
      </p:pic>
      <p:pic>
        <p:nvPicPr>
          <p:cNvPr id="109576" name="Picture 8" descr="peer_review_process_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59613" y="71438"/>
            <a:ext cx="5524500" cy="7143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1520" y="6309320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Canadian average excludes QC</a:t>
            </a:r>
            <a:endParaRPr lang="en-US" sz="1200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910369916"/>
              </p:ext>
            </p:extLst>
          </p:nvPr>
        </p:nvGraphicFramePr>
        <p:xfrm>
          <a:off x="755576" y="1268760"/>
          <a:ext cx="784887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72844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Preliminary Results – Overall </a:t>
            </a:r>
            <a:r>
              <a:rPr lang="en-US" dirty="0" smtClean="0"/>
              <a:t>(Motor Vehicle Occupant </a:t>
            </a:r>
            <a:r>
              <a:rPr lang="en-US" dirty="0" smtClean="0"/>
              <a:t>Related Hospitalizations)</a:t>
            </a:r>
            <a:endParaRPr lang="en-US" dirty="0"/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1042988" y="2636838"/>
            <a:ext cx="82296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SzPct val="55000"/>
              <a:buFont typeface="Wingdings" pitchFamily="2" charset="2"/>
              <a:buNone/>
            </a:pPr>
            <a:endParaRPr lang="en-US" sz="250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SzPct val="55000"/>
              <a:buFont typeface="Wingdings" pitchFamily="2" charset="2"/>
              <a:buNone/>
            </a:pPr>
            <a:endParaRPr lang="en-US" sz="2500"/>
          </a:p>
        </p:txBody>
      </p:sp>
      <p:pic>
        <p:nvPicPr>
          <p:cNvPr id="109575" name="Picture 7" descr="peer_review_process_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59613" y="71438"/>
            <a:ext cx="5524500" cy="714375"/>
          </a:xfrm>
          <a:prstGeom prst="rect">
            <a:avLst/>
          </a:prstGeom>
          <a:noFill/>
        </p:spPr>
      </p:pic>
      <p:pic>
        <p:nvPicPr>
          <p:cNvPr id="109576" name="Picture 8" descr="peer_review_process_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59613" y="71438"/>
            <a:ext cx="5524500" cy="71437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1520" y="6309320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Canadian average excludes QC</a:t>
            </a:r>
            <a:endParaRPr lang="en-US" sz="1200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588813535"/>
              </p:ext>
            </p:extLst>
          </p:nvPr>
        </p:nvGraphicFramePr>
        <p:xfrm>
          <a:off x="683568" y="1268760"/>
          <a:ext cx="7884000" cy="475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23856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Preliminary Results – Saskatchewan </a:t>
            </a:r>
            <a:r>
              <a:rPr lang="en-US" dirty="0" smtClean="0"/>
              <a:t>(Motor Vehicle </a:t>
            </a:r>
            <a:r>
              <a:rPr lang="en-US" dirty="0" smtClean="0"/>
              <a:t>Occupant Related </a:t>
            </a:r>
            <a:r>
              <a:rPr lang="en-US" dirty="0" smtClean="0"/>
              <a:t>Hospitalizations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1042988" y="2636838"/>
            <a:ext cx="82296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SzPct val="55000"/>
              <a:buFont typeface="Wingdings" pitchFamily="2" charset="2"/>
              <a:buNone/>
            </a:pPr>
            <a:endParaRPr lang="en-US" sz="250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SzPct val="55000"/>
              <a:buFont typeface="Wingdings" pitchFamily="2" charset="2"/>
              <a:buNone/>
            </a:pPr>
            <a:endParaRPr lang="en-US" sz="2500"/>
          </a:p>
        </p:txBody>
      </p:sp>
      <p:pic>
        <p:nvPicPr>
          <p:cNvPr id="109575" name="Picture 7" descr="peer_review_process_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59613" y="71438"/>
            <a:ext cx="5524500" cy="714375"/>
          </a:xfrm>
          <a:prstGeom prst="rect">
            <a:avLst/>
          </a:prstGeom>
          <a:noFill/>
        </p:spPr>
      </p:pic>
      <p:pic>
        <p:nvPicPr>
          <p:cNvPr id="109576" name="Picture 8" descr="peer_review_process_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59613" y="71438"/>
            <a:ext cx="5524500" cy="7143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1520" y="6309320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Canadian average excludes QC</a:t>
            </a:r>
            <a:endParaRPr lang="en-US" sz="1200" dirty="0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701386655"/>
              </p:ext>
            </p:extLst>
          </p:nvPr>
        </p:nvGraphicFramePr>
        <p:xfrm>
          <a:off x="611560" y="1268760"/>
          <a:ext cx="7884000" cy="475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87324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Preliminary Results – Ontario </a:t>
            </a:r>
            <a:r>
              <a:rPr lang="en-US" dirty="0" smtClean="0"/>
              <a:t>(Motor Vehicle Occupant Related </a:t>
            </a:r>
            <a:r>
              <a:rPr lang="en-US" dirty="0" smtClean="0"/>
              <a:t>Hospitalizations)</a:t>
            </a:r>
            <a:endParaRPr lang="en-US" dirty="0"/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1042988" y="2636838"/>
            <a:ext cx="82296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SzPct val="55000"/>
              <a:buFont typeface="Wingdings" pitchFamily="2" charset="2"/>
              <a:buNone/>
            </a:pPr>
            <a:endParaRPr lang="en-US" sz="250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SzPct val="55000"/>
              <a:buFont typeface="Wingdings" pitchFamily="2" charset="2"/>
              <a:buNone/>
            </a:pPr>
            <a:endParaRPr lang="en-US" sz="2500"/>
          </a:p>
        </p:txBody>
      </p:sp>
      <p:pic>
        <p:nvPicPr>
          <p:cNvPr id="109575" name="Picture 7" descr="peer_review_process_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59613" y="71438"/>
            <a:ext cx="5524500" cy="714375"/>
          </a:xfrm>
          <a:prstGeom prst="rect">
            <a:avLst/>
          </a:prstGeom>
          <a:noFill/>
        </p:spPr>
      </p:pic>
      <p:pic>
        <p:nvPicPr>
          <p:cNvPr id="109576" name="Picture 8" descr="peer_review_process_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59613" y="71438"/>
            <a:ext cx="5524500" cy="7143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1520" y="6309320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Canadian average excludes QC</a:t>
            </a:r>
            <a:endParaRPr lang="en-US" sz="1200" dirty="0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289745791"/>
              </p:ext>
            </p:extLst>
          </p:nvPr>
        </p:nvGraphicFramePr>
        <p:xfrm>
          <a:off x="539552" y="1196752"/>
          <a:ext cx="7884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57914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Preliminary Results – Overall </a:t>
            </a:r>
            <a:r>
              <a:rPr lang="en-US" sz="3200" dirty="0" smtClean="0"/>
              <a:t>(Motorcyclist </a:t>
            </a:r>
            <a:r>
              <a:rPr lang="en-US" sz="3200" dirty="0" smtClean="0"/>
              <a:t>Related Hospitalizations)</a:t>
            </a:r>
            <a:endParaRPr lang="en-US" sz="3200" dirty="0"/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1042988" y="2636838"/>
            <a:ext cx="82296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SzPct val="55000"/>
              <a:buFont typeface="Wingdings" pitchFamily="2" charset="2"/>
              <a:buNone/>
            </a:pPr>
            <a:endParaRPr lang="en-US" sz="250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SzPct val="55000"/>
              <a:buFont typeface="Wingdings" pitchFamily="2" charset="2"/>
              <a:buNone/>
            </a:pPr>
            <a:endParaRPr lang="en-US" sz="2500"/>
          </a:p>
        </p:txBody>
      </p:sp>
      <p:pic>
        <p:nvPicPr>
          <p:cNvPr id="109575" name="Picture 7" descr="peer_review_process_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59613" y="71438"/>
            <a:ext cx="5524500" cy="714375"/>
          </a:xfrm>
          <a:prstGeom prst="rect">
            <a:avLst/>
          </a:prstGeom>
          <a:noFill/>
        </p:spPr>
      </p:pic>
      <p:pic>
        <p:nvPicPr>
          <p:cNvPr id="109576" name="Picture 8" descr="peer_review_process_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59613" y="71438"/>
            <a:ext cx="5524500" cy="71437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1520" y="6309320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Canadian average excludes QC</a:t>
            </a:r>
            <a:endParaRPr lang="en-US" sz="1200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339979723"/>
              </p:ext>
            </p:extLst>
          </p:nvPr>
        </p:nvGraphicFramePr>
        <p:xfrm>
          <a:off x="683568" y="1196752"/>
          <a:ext cx="7884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35403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Preliminary Results – </a:t>
            </a:r>
            <a:r>
              <a:rPr lang="en-US" sz="3200" dirty="0" smtClean="0"/>
              <a:t>New Brunswick (Motorcyclist </a:t>
            </a:r>
            <a:r>
              <a:rPr lang="en-US" sz="3200" dirty="0" smtClean="0"/>
              <a:t>Related </a:t>
            </a:r>
            <a:r>
              <a:rPr lang="en-US" sz="3200" dirty="0" smtClean="0"/>
              <a:t>Hospitalizations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1042988" y="2636838"/>
            <a:ext cx="82296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SzPct val="55000"/>
              <a:buFont typeface="Wingdings" pitchFamily="2" charset="2"/>
              <a:buNone/>
            </a:pPr>
            <a:endParaRPr lang="en-US" sz="250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SzPct val="55000"/>
              <a:buFont typeface="Wingdings" pitchFamily="2" charset="2"/>
              <a:buNone/>
            </a:pPr>
            <a:endParaRPr lang="en-US" sz="2500"/>
          </a:p>
        </p:txBody>
      </p:sp>
      <p:pic>
        <p:nvPicPr>
          <p:cNvPr id="109575" name="Picture 7" descr="peer_review_process_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59613" y="71438"/>
            <a:ext cx="5524500" cy="714375"/>
          </a:xfrm>
          <a:prstGeom prst="rect">
            <a:avLst/>
          </a:prstGeom>
          <a:noFill/>
        </p:spPr>
      </p:pic>
      <p:pic>
        <p:nvPicPr>
          <p:cNvPr id="109576" name="Picture 8" descr="peer_review_process_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59613" y="71438"/>
            <a:ext cx="5524500" cy="7143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1520" y="6309320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Canadian average excludes QC</a:t>
            </a:r>
            <a:endParaRPr lang="en-US" sz="1200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115410520"/>
              </p:ext>
            </p:extLst>
          </p:nvPr>
        </p:nvGraphicFramePr>
        <p:xfrm>
          <a:off x="611560" y="1124744"/>
          <a:ext cx="7884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14409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Preliminary Results – Ontario </a:t>
            </a:r>
            <a:r>
              <a:rPr lang="en-US" sz="3200" dirty="0" smtClean="0"/>
              <a:t>(Motorcyclist Related </a:t>
            </a:r>
            <a:r>
              <a:rPr lang="en-US" sz="3200" dirty="0" smtClean="0"/>
              <a:t>Hospitalizations)</a:t>
            </a:r>
            <a:endParaRPr lang="en-US" sz="3200" dirty="0"/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1042988" y="2636838"/>
            <a:ext cx="82296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SzPct val="55000"/>
              <a:buFont typeface="Wingdings" pitchFamily="2" charset="2"/>
              <a:buNone/>
            </a:pPr>
            <a:endParaRPr lang="en-US" sz="250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SzPct val="55000"/>
              <a:buFont typeface="Wingdings" pitchFamily="2" charset="2"/>
              <a:buNone/>
            </a:pPr>
            <a:endParaRPr lang="en-US" sz="2500"/>
          </a:p>
        </p:txBody>
      </p:sp>
      <p:pic>
        <p:nvPicPr>
          <p:cNvPr id="109575" name="Picture 7" descr="peer_review_process_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59613" y="71438"/>
            <a:ext cx="5524500" cy="714375"/>
          </a:xfrm>
          <a:prstGeom prst="rect">
            <a:avLst/>
          </a:prstGeom>
          <a:noFill/>
        </p:spPr>
      </p:pic>
      <p:pic>
        <p:nvPicPr>
          <p:cNvPr id="109576" name="Picture 8" descr="peer_review_process_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59613" y="71438"/>
            <a:ext cx="5524500" cy="7143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1520" y="6309320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Canadian average excludes QC</a:t>
            </a:r>
            <a:endParaRPr lang="en-US" sz="1200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433774212"/>
              </p:ext>
            </p:extLst>
          </p:nvPr>
        </p:nvGraphicFramePr>
        <p:xfrm>
          <a:off x="683568" y="1268760"/>
          <a:ext cx="7884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76966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Preliminary Results – Overall </a:t>
            </a:r>
            <a:r>
              <a:rPr lang="en-US" sz="3200" dirty="0" smtClean="0"/>
              <a:t>(Pedal Cyclist </a:t>
            </a:r>
            <a:r>
              <a:rPr lang="en-US" sz="3200" dirty="0" smtClean="0"/>
              <a:t>Related Hospitalizations)</a:t>
            </a:r>
            <a:endParaRPr lang="en-US" sz="3200" dirty="0"/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1042988" y="2636838"/>
            <a:ext cx="82296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SzPct val="55000"/>
              <a:buFont typeface="Wingdings" pitchFamily="2" charset="2"/>
              <a:buNone/>
            </a:pPr>
            <a:endParaRPr lang="en-US" sz="250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SzPct val="55000"/>
              <a:buFont typeface="Wingdings" pitchFamily="2" charset="2"/>
              <a:buNone/>
            </a:pPr>
            <a:endParaRPr lang="en-US" sz="2500"/>
          </a:p>
        </p:txBody>
      </p:sp>
      <p:pic>
        <p:nvPicPr>
          <p:cNvPr id="109575" name="Picture 7" descr="peer_review_process_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59613" y="71438"/>
            <a:ext cx="5524500" cy="714375"/>
          </a:xfrm>
          <a:prstGeom prst="rect">
            <a:avLst/>
          </a:prstGeom>
          <a:noFill/>
        </p:spPr>
      </p:pic>
      <p:pic>
        <p:nvPicPr>
          <p:cNvPr id="109576" name="Picture 8" descr="peer_review_process_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59613" y="71438"/>
            <a:ext cx="5524500" cy="71437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1520" y="6309320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Canadian average excludes QC</a:t>
            </a:r>
            <a:endParaRPr lang="en-US" sz="1200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42066485"/>
              </p:ext>
            </p:extLst>
          </p:nvPr>
        </p:nvGraphicFramePr>
        <p:xfrm>
          <a:off x="755576" y="1196752"/>
          <a:ext cx="7884000" cy="4319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55159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Previous Work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Are we doing enough? – CPS Report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Compares </a:t>
            </a:r>
            <a:r>
              <a:rPr lang="en-US" sz="2400" dirty="0"/>
              <a:t>each province </a:t>
            </a:r>
            <a:br>
              <a:rPr lang="en-US" sz="2400" dirty="0"/>
            </a:br>
            <a:r>
              <a:rPr lang="en-US" sz="2400" dirty="0" smtClean="0"/>
              <a:t>on </a:t>
            </a:r>
            <a:r>
              <a:rPr lang="en-US" sz="2400" dirty="0"/>
              <a:t>injury prevention policies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in </a:t>
            </a:r>
            <a:r>
              <a:rPr lang="en-US" sz="2400" dirty="0"/>
              <a:t>2009 and </a:t>
            </a:r>
            <a:r>
              <a:rPr lang="en-US" sz="2400" dirty="0" smtClean="0"/>
              <a:t>2011</a:t>
            </a:r>
          </a:p>
          <a:p>
            <a:endParaRPr lang="en-US" sz="2400" dirty="0"/>
          </a:p>
          <a:p>
            <a:r>
              <a:rPr lang="en-US" sz="2400" dirty="0" smtClean="0"/>
              <a:t>Make recommendations for best practice</a:t>
            </a:r>
            <a:endParaRPr lang="en-US" sz="2400" dirty="0"/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1042988" y="2636838"/>
            <a:ext cx="82296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SzPct val="55000"/>
              <a:buFont typeface="Wingdings" pitchFamily="2" charset="2"/>
              <a:buNone/>
            </a:pPr>
            <a:endParaRPr lang="en-US" sz="250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SzPct val="55000"/>
              <a:buFont typeface="Wingdings" pitchFamily="2" charset="2"/>
              <a:buNone/>
            </a:pPr>
            <a:endParaRPr lang="en-US" sz="2500"/>
          </a:p>
        </p:txBody>
      </p:sp>
      <p:pic>
        <p:nvPicPr>
          <p:cNvPr id="109575" name="Picture 7" descr="peer_review_process_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59613" y="71438"/>
            <a:ext cx="5524500" cy="714375"/>
          </a:xfrm>
          <a:prstGeom prst="rect">
            <a:avLst/>
          </a:prstGeom>
          <a:noFill/>
        </p:spPr>
      </p:pic>
      <p:pic>
        <p:nvPicPr>
          <p:cNvPr id="109576" name="Picture 8" descr="peer_review_process_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59613" y="71438"/>
            <a:ext cx="5524500" cy="714375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2060848"/>
            <a:ext cx="4050598" cy="311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28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Preliminary Results – </a:t>
            </a:r>
            <a:r>
              <a:rPr lang="en-US" sz="3200" dirty="0" smtClean="0"/>
              <a:t>New Brunswick (Pedal Cyclist </a:t>
            </a:r>
            <a:r>
              <a:rPr lang="en-US" sz="3200" dirty="0" smtClean="0"/>
              <a:t>Related </a:t>
            </a:r>
            <a:r>
              <a:rPr lang="en-US" sz="3200" dirty="0" smtClean="0"/>
              <a:t>Hospitalizations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1042988" y="2636838"/>
            <a:ext cx="82296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SzPct val="55000"/>
              <a:buFont typeface="Wingdings" pitchFamily="2" charset="2"/>
              <a:buNone/>
            </a:pPr>
            <a:endParaRPr lang="en-US" sz="250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SzPct val="55000"/>
              <a:buFont typeface="Wingdings" pitchFamily="2" charset="2"/>
              <a:buNone/>
            </a:pPr>
            <a:endParaRPr lang="en-US" sz="2500"/>
          </a:p>
        </p:txBody>
      </p:sp>
      <p:pic>
        <p:nvPicPr>
          <p:cNvPr id="109575" name="Picture 7" descr="peer_review_process_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59613" y="71438"/>
            <a:ext cx="5524500" cy="714375"/>
          </a:xfrm>
          <a:prstGeom prst="rect">
            <a:avLst/>
          </a:prstGeom>
          <a:noFill/>
        </p:spPr>
      </p:pic>
      <p:pic>
        <p:nvPicPr>
          <p:cNvPr id="109576" name="Picture 8" descr="peer_review_process_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59613" y="71438"/>
            <a:ext cx="5524500" cy="7143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1520" y="6309320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Canadian average excludes QC</a:t>
            </a:r>
            <a:endParaRPr lang="en-US" sz="1200" dirty="0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718579476"/>
              </p:ext>
            </p:extLst>
          </p:nvPr>
        </p:nvGraphicFramePr>
        <p:xfrm>
          <a:off x="611560" y="1196752"/>
          <a:ext cx="7884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50209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Preliminary Results – Ontario </a:t>
            </a:r>
            <a:r>
              <a:rPr lang="en-US" sz="3200" dirty="0" smtClean="0"/>
              <a:t>(</a:t>
            </a:r>
            <a:r>
              <a:rPr lang="en-US" sz="3200" dirty="0" smtClean="0"/>
              <a:t>Pedal Cyclist </a:t>
            </a:r>
            <a:r>
              <a:rPr lang="en-US" sz="3200" dirty="0" smtClean="0"/>
              <a:t>Related </a:t>
            </a:r>
            <a:r>
              <a:rPr lang="en-US" sz="3200" dirty="0" smtClean="0"/>
              <a:t>Hospitalizations)</a:t>
            </a:r>
            <a:endParaRPr lang="en-US" sz="3200" dirty="0"/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1042988" y="2636838"/>
            <a:ext cx="82296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SzPct val="55000"/>
              <a:buFont typeface="Wingdings" pitchFamily="2" charset="2"/>
              <a:buNone/>
            </a:pPr>
            <a:endParaRPr lang="en-US" sz="250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SzPct val="55000"/>
              <a:buFont typeface="Wingdings" pitchFamily="2" charset="2"/>
              <a:buNone/>
            </a:pPr>
            <a:endParaRPr lang="en-US" sz="2500"/>
          </a:p>
        </p:txBody>
      </p:sp>
      <p:pic>
        <p:nvPicPr>
          <p:cNvPr id="109575" name="Picture 7" descr="peer_review_process_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59613" y="71438"/>
            <a:ext cx="5524500" cy="714375"/>
          </a:xfrm>
          <a:prstGeom prst="rect">
            <a:avLst/>
          </a:prstGeom>
          <a:noFill/>
        </p:spPr>
      </p:pic>
      <p:pic>
        <p:nvPicPr>
          <p:cNvPr id="109576" name="Picture 8" descr="peer_review_process_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59613" y="71438"/>
            <a:ext cx="5524500" cy="7143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1520" y="6309320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Canadian average excludes QC</a:t>
            </a:r>
            <a:endParaRPr lang="en-US" sz="1200" dirty="0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4178881081"/>
              </p:ext>
            </p:extLst>
          </p:nvPr>
        </p:nvGraphicFramePr>
        <p:xfrm>
          <a:off x="827584" y="1268760"/>
          <a:ext cx="7884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08522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Preliminary Results – Overall </a:t>
            </a:r>
            <a:r>
              <a:rPr lang="en-US" sz="3200" dirty="0" smtClean="0"/>
              <a:t>(Pedestrian Related </a:t>
            </a:r>
            <a:r>
              <a:rPr lang="en-US" sz="3200" dirty="0" smtClean="0"/>
              <a:t>Hospitalizations)</a:t>
            </a:r>
            <a:endParaRPr lang="en-US" sz="3200" dirty="0"/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1042988" y="2636838"/>
            <a:ext cx="82296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SzPct val="55000"/>
              <a:buFont typeface="Wingdings" pitchFamily="2" charset="2"/>
              <a:buNone/>
            </a:pPr>
            <a:endParaRPr lang="en-US" sz="250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SzPct val="55000"/>
              <a:buFont typeface="Wingdings" pitchFamily="2" charset="2"/>
              <a:buNone/>
            </a:pPr>
            <a:endParaRPr lang="en-US" sz="2500"/>
          </a:p>
        </p:txBody>
      </p:sp>
      <p:pic>
        <p:nvPicPr>
          <p:cNvPr id="109575" name="Picture 7" descr="peer_review_process_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59613" y="71438"/>
            <a:ext cx="5524500" cy="714375"/>
          </a:xfrm>
          <a:prstGeom prst="rect">
            <a:avLst/>
          </a:prstGeom>
          <a:noFill/>
        </p:spPr>
      </p:pic>
      <p:pic>
        <p:nvPicPr>
          <p:cNvPr id="109576" name="Picture 8" descr="peer_review_process_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59613" y="71438"/>
            <a:ext cx="5524500" cy="71437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1520" y="6309320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Canadian average excludes QC</a:t>
            </a:r>
            <a:endParaRPr lang="en-US" sz="1200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960990320"/>
              </p:ext>
            </p:extLst>
          </p:nvPr>
        </p:nvGraphicFramePr>
        <p:xfrm>
          <a:off x="611560" y="1196752"/>
          <a:ext cx="7884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34851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Preliminary Results – </a:t>
            </a:r>
            <a:r>
              <a:rPr lang="en-US" sz="3200" dirty="0" smtClean="0"/>
              <a:t>Saskatchewan </a:t>
            </a:r>
            <a:r>
              <a:rPr lang="en-US" sz="3200" dirty="0" smtClean="0"/>
              <a:t>(Pedestrian </a:t>
            </a:r>
            <a:r>
              <a:rPr lang="en-US" sz="3200" dirty="0" smtClean="0"/>
              <a:t>Related </a:t>
            </a:r>
            <a:r>
              <a:rPr lang="en-US" sz="3200" dirty="0" smtClean="0"/>
              <a:t>Hospitalizations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1042988" y="2636838"/>
            <a:ext cx="82296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SzPct val="55000"/>
              <a:buFont typeface="Wingdings" pitchFamily="2" charset="2"/>
              <a:buNone/>
            </a:pPr>
            <a:endParaRPr lang="en-US" sz="250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SzPct val="55000"/>
              <a:buFont typeface="Wingdings" pitchFamily="2" charset="2"/>
              <a:buNone/>
            </a:pPr>
            <a:endParaRPr lang="en-US" sz="2500"/>
          </a:p>
        </p:txBody>
      </p:sp>
      <p:pic>
        <p:nvPicPr>
          <p:cNvPr id="109575" name="Picture 7" descr="peer_review_process_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59613" y="71438"/>
            <a:ext cx="5524500" cy="714375"/>
          </a:xfrm>
          <a:prstGeom prst="rect">
            <a:avLst/>
          </a:prstGeom>
          <a:noFill/>
        </p:spPr>
      </p:pic>
      <p:pic>
        <p:nvPicPr>
          <p:cNvPr id="109576" name="Picture 8" descr="peer_review_process_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59613" y="71438"/>
            <a:ext cx="5524500" cy="7143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1520" y="6309320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Canadian average excludes QC</a:t>
            </a:r>
            <a:endParaRPr lang="en-US" sz="1200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104893597"/>
              </p:ext>
            </p:extLst>
          </p:nvPr>
        </p:nvGraphicFramePr>
        <p:xfrm>
          <a:off x="611560" y="1196752"/>
          <a:ext cx="7884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40357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Preliminary Results – </a:t>
            </a:r>
            <a:r>
              <a:rPr lang="en-US" dirty="0" smtClean="0"/>
              <a:t>Prince Edward Island (</a:t>
            </a:r>
            <a:r>
              <a:rPr lang="en-US" dirty="0" smtClean="0"/>
              <a:t>Pedestrian </a:t>
            </a:r>
            <a:r>
              <a:rPr lang="en-US" dirty="0" smtClean="0"/>
              <a:t>Related </a:t>
            </a:r>
            <a:r>
              <a:rPr lang="en-US" dirty="0" smtClean="0"/>
              <a:t>Hospitalizations)</a:t>
            </a:r>
            <a:endParaRPr lang="en-US" dirty="0"/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1042988" y="2636838"/>
            <a:ext cx="82296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SzPct val="55000"/>
              <a:buFont typeface="Wingdings" pitchFamily="2" charset="2"/>
              <a:buNone/>
            </a:pPr>
            <a:endParaRPr lang="en-US" sz="250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SzPct val="55000"/>
              <a:buFont typeface="Wingdings" pitchFamily="2" charset="2"/>
              <a:buNone/>
            </a:pPr>
            <a:endParaRPr lang="en-US" sz="2500"/>
          </a:p>
        </p:txBody>
      </p:sp>
      <p:pic>
        <p:nvPicPr>
          <p:cNvPr id="109575" name="Picture 7" descr="peer_review_process_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59613" y="71438"/>
            <a:ext cx="5524500" cy="714375"/>
          </a:xfrm>
          <a:prstGeom prst="rect">
            <a:avLst/>
          </a:prstGeom>
          <a:noFill/>
        </p:spPr>
      </p:pic>
      <p:pic>
        <p:nvPicPr>
          <p:cNvPr id="109576" name="Picture 8" descr="peer_review_process_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59613" y="71438"/>
            <a:ext cx="5524500" cy="7143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1520" y="6309320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Canadian average excludes QC</a:t>
            </a:r>
            <a:endParaRPr lang="en-US" sz="1200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068999202"/>
              </p:ext>
            </p:extLst>
          </p:nvPr>
        </p:nvGraphicFramePr>
        <p:xfrm>
          <a:off x="827584" y="1196752"/>
          <a:ext cx="7884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47919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Conclusions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Transport-related injury rates vary by </a:t>
            </a:r>
            <a:r>
              <a:rPr lang="en-US" sz="2400" dirty="0" err="1" smtClean="0"/>
              <a:t>subcause</a:t>
            </a:r>
            <a:r>
              <a:rPr lang="en-US" sz="2400" dirty="0" smtClean="0"/>
              <a:t> and province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Motor vehicle occupants had the highest rate of injury per 100,000 population of any specific </a:t>
            </a:r>
            <a:r>
              <a:rPr lang="en-US" sz="2400" dirty="0" err="1" smtClean="0"/>
              <a:t>subcause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/>
              <a:t>Ontario was </a:t>
            </a:r>
            <a:r>
              <a:rPr lang="en-US" sz="2400" dirty="0" smtClean="0"/>
              <a:t>the </a:t>
            </a:r>
            <a:r>
              <a:rPr lang="en-US" sz="2400" dirty="0"/>
              <a:t>only province with an incidence rate consistently below the Canadian average, and with many evidence-based policies in place. </a:t>
            </a:r>
            <a:endParaRPr lang="en-CA" sz="2400" dirty="0"/>
          </a:p>
          <a:p>
            <a:endParaRPr lang="en-US" sz="2400" dirty="0"/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1042988" y="2636838"/>
            <a:ext cx="82296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SzPct val="55000"/>
              <a:buFont typeface="Wingdings" pitchFamily="2" charset="2"/>
              <a:buNone/>
            </a:pPr>
            <a:endParaRPr lang="en-US" sz="250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SzPct val="55000"/>
              <a:buFont typeface="Wingdings" pitchFamily="2" charset="2"/>
              <a:buNone/>
            </a:pPr>
            <a:endParaRPr lang="en-US" sz="2500"/>
          </a:p>
        </p:txBody>
      </p:sp>
      <p:pic>
        <p:nvPicPr>
          <p:cNvPr id="109575" name="Picture 7" descr="peer_review_process_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59613" y="71438"/>
            <a:ext cx="5524500" cy="714375"/>
          </a:xfrm>
          <a:prstGeom prst="rect">
            <a:avLst/>
          </a:prstGeom>
          <a:noFill/>
        </p:spPr>
      </p:pic>
      <p:pic>
        <p:nvPicPr>
          <p:cNvPr id="109576" name="Picture 8" descr="peer_review_process_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59613" y="71438"/>
            <a:ext cx="5524500" cy="714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1839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Conclusions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This </a:t>
            </a:r>
            <a:r>
              <a:rPr lang="en-US" sz="2400" dirty="0"/>
              <a:t>is the first study to compare transport-related injuries among children and youth across Canadian provinces in terms of hospitalization, and the enactment of evidence-based policies.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This data may influence prevention through harmonization of best-practice policy and legislation in Canada. </a:t>
            </a:r>
            <a:endParaRPr lang="en-US" sz="2400" dirty="0"/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1042988" y="2636838"/>
            <a:ext cx="82296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SzPct val="55000"/>
              <a:buFont typeface="Wingdings" pitchFamily="2" charset="2"/>
              <a:buNone/>
            </a:pPr>
            <a:endParaRPr lang="en-US" sz="250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SzPct val="55000"/>
              <a:buFont typeface="Wingdings" pitchFamily="2" charset="2"/>
              <a:buNone/>
            </a:pPr>
            <a:endParaRPr lang="en-US" sz="2500"/>
          </a:p>
        </p:txBody>
      </p:sp>
      <p:pic>
        <p:nvPicPr>
          <p:cNvPr id="109575" name="Picture 7" descr="peer_review_process_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59613" y="71438"/>
            <a:ext cx="5524500" cy="714375"/>
          </a:xfrm>
          <a:prstGeom prst="rect">
            <a:avLst/>
          </a:prstGeom>
          <a:noFill/>
        </p:spPr>
      </p:pic>
      <p:pic>
        <p:nvPicPr>
          <p:cNvPr id="109576" name="Picture 8" descr="peer_review_process_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59613" y="71438"/>
            <a:ext cx="5524500" cy="714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0633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Acknowledgements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Dr</a:t>
            </a:r>
            <a:r>
              <a:rPr lang="en-US" sz="2400" dirty="0" smtClean="0"/>
              <a:t>. Alison </a:t>
            </a:r>
            <a:r>
              <a:rPr lang="en-US" sz="2400" dirty="0" smtClean="0"/>
              <a:t>Macpherson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Dr. Ian Pike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1042988" y="2636838"/>
            <a:ext cx="82296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SzPct val="55000"/>
              <a:buFont typeface="Wingdings" pitchFamily="2" charset="2"/>
              <a:buNone/>
            </a:pPr>
            <a:endParaRPr lang="en-US" sz="250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SzPct val="55000"/>
              <a:buFont typeface="Wingdings" pitchFamily="2" charset="2"/>
              <a:buNone/>
            </a:pPr>
            <a:endParaRPr lang="en-US" sz="2500"/>
          </a:p>
        </p:txBody>
      </p:sp>
      <p:pic>
        <p:nvPicPr>
          <p:cNvPr id="109575" name="Picture 7" descr="peer_review_process_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59613" y="71438"/>
            <a:ext cx="5524500" cy="714375"/>
          </a:xfrm>
          <a:prstGeom prst="rect">
            <a:avLst/>
          </a:prstGeom>
          <a:noFill/>
        </p:spPr>
      </p:pic>
      <p:pic>
        <p:nvPicPr>
          <p:cNvPr id="109576" name="Picture 8" descr="peer_review_process_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59613" y="71438"/>
            <a:ext cx="5524500" cy="71437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1556792"/>
            <a:ext cx="3658964" cy="22390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4048" y="4437112"/>
            <a:ext cx="38227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49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2800" dirty="0"/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1042988" y="2636838"/>
            <a:ext cx="82296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SzPct val="55000"/>
              <a:buFont typeface="Wingdings" pitchFamily="2" charset="2"/>
              <a:buNone/>
            </a:pPr>
            <a:endParaRPr lang="en-US" sz="250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SzPct val="55000"/>
              <a:buFont typeface="Wingdings" pitchFamily="2" charset="2"/>
              <a:buNone/>
            </a:pPr>
            <a:endParaRPr lang="en-US" sz="2500"/>
          </a:p>
        </p:txBody>
      </p:sp>
      <p:pic>
        <p:nvPicPr>
          <p:cNvPr id="109575" name="Picture 7" descr="peer_review_process_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59613" y="71438"/>
            <a:ext cx="5524500" cy="714375"/>
          </a:xfrm>
          <a:prstGeom prst="rect">
            <a:avLst/>
          </a:prstGeom>
          <a:noFill/>
        </p:spPr>
      </p:pic>
      <p:pic>
        <p:nvPicPr>
          <p:cNvPr id="109576" name="Picture 8" descr="peer_review_process_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59613" y="71438"/>
            <a:ext cx="5524500" cy="714375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1196752"/>
            <a:ext cx="4425280" cy="442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77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2" name="Picture 1" descr="Screen Shot 2016-04-17 at 10.25.24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" t="3845" r="2415" b="1567"/>
          <a:stretch/>
        </p:blipFill>
        <p:spPr>
          <a:xfrm>
            <a:off x="31204" y="548680"/>
            <a:ext cx="91440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17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Previous Work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0800"/>
            <a:ext cx="9144000" cy="420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85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European Child Safety Report Card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 descr="Screen Shot 2016-04-17 at 10.55.1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7746602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788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Purpose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400" dirty="0" smtClean="0"/>
              <a:t>The </a:t>
            </a:r>
            <a:r>
              <a:rPr lang="en-US" sz="2400" dirty="0"/>
              <a:t>aim of this project is to create evidence-based child </a:t>
            </a:r>
            <a:r>
              <a:rPr lang="en-US" sz="2400" dirty="0" smtClean="0"/>
              <a:t>road safety </a:t>
            </a:r>
            <a:r>
              <a:rPr lang="en-US" sz="2400" dirty="0"/>
              <a:t>report cards that can be used </a:t>
            </a:r>
            <a:r>
              <a:rPr lang="en-US" sz="2400" dirty="0" smtClean="0"/>
              <a:t>to evaluate </a:t>
            </a:r>
            <a:r>
              <a:rPr lang="en-US" sz="2400" dirty="0"/>
              <a:t>and influence policies and practices related to the prevention of </a:t>
            </a:r>
            <a:r>
              <a:rPr lang="en-US" sz="2400" dirty="0" smtClean="0"/>
              <a:t>childhood transport </a:t>
            </a:r>
            <a:r>
              <a:rPr lang="en-US" sz="2400" dirty="0"/>
              <a:t>injuries</a:t>
            </a:r>
            <a:endParaRPr lang="en-US" sz="240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57464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Methods </a:t>
            </a:r>
            <a:r>
              <a:rPr lang="en-US" sz="3200" dirty="0" smtClean="0"/>
              <a:t>– Phase I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b="1" dirty="0" smtClean="0"/>
              <a:t>Data Sources</a:t>
            </a:r>
          </a:p>
          <a:p>
            <a:pPr marL="0" indent="0">
              <a:buNone/>
            </a:pPr>
            <a:endParaRPr lang="en-US" b="1" dirty="0" smtClean="0"/>
          </a:p>
          <a:p>
            <a:pPr lvl="1"/>
            <a:r>
              <a:rPr lang="en-US" dirty="0" smtClean="0"/>
              <a:t>Hospitalizations: </a:t>
            </a:r>
          </a:p>
          <a:p>
            <a:pPr lvl="2"/>
            <a:r>
              <a:rPr lang="en-US" sz="2400" dirty="0" smtClean="0"/>
              <a:t>Canadian Institute for Health Information (CIHI) - </a:t>
            </a:r>
            <a:r>
              <a:rPr lang="en-US" sz="2400" dirty="0"/>
              <a:t>Discharge Abstract Database (DAD</a:t>
            </a:r>
            <a:r>
              <a:rPr lang="en-US" sz="2400" dirty="0" smtClean="0"/>
              <a:t>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 smtClean="0"/>
              <a:t>Deaths</a:t>
            </a:r>
            <a:r>
              <a:rPr lang="en-US" dirty="0"/>
              <a:t> </a:t>
            </a:r>
            <a:r>
              <a:rPr lang="en-US" dirty="0" smtClean="0"/>
              <a:t>(??)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0" y="1124744"/>
            <a:ext cx="4038600" cy="5256213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 smtClean="0"/>
              <a:t>Analyses</a:t>
            </a:r>
            <a:endParaRPr lang="en-US" sz="3200" b="1" dirty="0"/>
          </a:p>
          <a:p>
            <a:pPr marL="0" indent="0">
              <a:buNone/>
            </a:pPr>
            <a:endParaRPr lang="en-US" b="1" dirty="0"/>
          </a:p>
          <a:p>
            <a:pPr lvl="1"/>
            <a:r>
              <a:rPr lang="en-US" dirty="0" smtClean="0"/>
              <a:t>By broad cause (i.e. transport </a:t>
            </a:r>
            <a:r>
              <a:rPr lang="en-US" dirty="0" smtClean="0"/>
              <a:t>incidents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P</a:t>
            </a:r>
            <a:r>
              <a:rPr lang="en-US" dirty="0" smtClean="0"/>
              <a:t>opulation</a:t>
            </a:r>
            <a:r>
              <a:rPr lang="en-US" dirty="0"/>
              <a:t>-based rate of hospitalizations </a:t>
            </a:r>
            <a:r>
              <a:rPr lang="en-US" dirty="0" smtClean="0"/>
              <a:t>due to </a:t>
            </a:r>
            <a:r>
              <a:rPr lang="en-US" dirty="0" smtClean="0"/>
              <a:t>specific transport injury (i.e., occupant, cyclist, pedestrian)</a:t>
            </a:r>
            <a:endParaRPr lang="en-US" b="1" dirty="0"/>
          </a:p>
        </p:txBody>
      </p:sp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334963" y="1196975"/>
            <a:ext cx="8229600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SzPct val="55000"/>
              <a:buFont typeface="Wingdings" pitchFamily="2" charset="2"/>
              <a:buNone/>
            </a:pPr>
            <a:endParaRPr lang="en-US" sz="250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SzPct val="55000"/>
              <a:buFont typeface="Wingdings" pitchFamily="2" charset="2"/>
              <a:buNone/>
            </a:pPr>
            <a:endParaRPr lang="en-US" sz="2500"/>
          </a:p>
        </p:txBody>
      </p:sp>
      <p:pic>
        <p:nvPicPr>
          <p:cNvPr id="111623" name="Picture 7" descr="peer_review_process_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59613" y="71438"/>
            <a:ext cx="5524500" cy="714375"/>
          </a:xfrm>
          <a:prstGeom prst="rect">
            <a:avLst/>
          </a:prstGeom>
          <a:noFill/>
        </p:spPr>
      </p:pic>
      <p:pic>
        <p:nvPicPr>
          <p:cNvPr id="111624" name="Picture 8" descr="peer_review_process_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59613" y="71438"/>
            <a:ext cx="5524500" cy="714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7974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Methods </a:t>
            </a:r>
            <a:r>
              <a:rPr lang="en-US" sz="3200" dirty="0" smtClean="0"/>
              <a:t>– Phase II</a:t>
            </a:r>
            <a:endParaRPr lang="en-US" sz="3200" dirty="0"/>
          </a:p>
        </p:txBody>
      </p:sp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334963" y="1196975"/>
            <a:ext cx="8229600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SzPct val="55000"/>
              <a:buFont typeface="Wingdings" pitchFamily="2" charset="2"/>
              <a:buNone/>
            </a:pPr>
            <a:endParaRPr lang="en-US" sz="250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SzPct val="55000"/>
              <a:buFont typeface="Wingdings" pitchFamily="2" charset="2"/>
              <a:buNone/>
            </a:pPr>
            <a:endParaRPr lang="en-US" sz="2500"/>
          </a:p>
        </p:txBody>
      </p:sp>
      <p:pic>
        <p:nvPicPr>
          <p:cNvPr id="111623" name="Picture 7" descr="peer_review_process_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59613" y="71438"/>
            <a:ext cx="5524500" cy="714375"/>
          </a:xfrm>
          <a:prstGeom prst="rect">
            <a:avLst/>
          </a:prstGeom>
          <a:noFill/>
        </p:spPr>
      </p:pic>
      <p:pic>
        <p:nvPicPr>
          <p:cNvPr id="111624" name="Picture 8" descr="peer_review_process_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59613" y="71438"/>
            <a:ext cx="5524500" cy="714375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196752"/>
            <a:ext cx="2197100" cy="3251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4653136"/>
            <a:ext cx="7848872" cy="16005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3768" y="1340768"/>
            <a:ext cx="3238582" cy="24047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4168" y="1916832"/>
            <a:ext cx="2778537" cy="140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27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Methods </a:t>
            </a:r>
            <a:r>
              <a:rPr lang="en-US" sz="3200" dirty="0" smtClean="0"/>
              <a:t>– Phase III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2" y="908720"/>
            <a:ext cx="4038600" cy="5256213"/>
          </a:xfrm>
        </p:spPr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Report Cards Include: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Rates of injuries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Specific causes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Evaluation of policies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Potential Years of Lives Saved</a:t>
            </a:r>
            <a:endParaRPr lang="en-US" dirty="0"/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1042988" y="2636838"/>
            <a:ext cx="82296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SzPct val="55000"/>
              <a:buFont typeface="Wingdings" pitchFamily="2" charset="2"/>
              <a:buNone/>
            </a:pPr>
            <a:endParaRPr lang="en-US" sz="250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SzPct val="55000"/>
              <a:buFont typeface="Wingdings" pitchFamily="2" charset="2"/>
              <a:buNone/>
            </a:pPr>
            <a:endParaRPr lang="en-US" sz="2500"/>
          </a:p>
        </p:txBody>
      </p:sp>
      <p:pic>
        <p:nvPicPr>
          <p:cNvPr id="109575" name="Picture 7" descr="peer_review_process_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59613" y="71438"/>
            <a:ext cx="5524500" cy="714375"/>
          </a:xfrm>
          <a:prstGeom prst="rect">
            <a:avLst/>
          </a:prstGeom>
          <a:noFill/>
        </p:spPr>
      </p:pic>
      <p:pic>
        <p:nvPicPr>
          <p:cNvPr id="109576" name="Picture 8" descr="peer_review_process_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59613" y="71438"/>
            <a:ext cx="5524500" cy="714375"/>
          </a:xfrm>
          <a:prstGeom prst="rect">
            <a:avLst/>
          </a:prstGeom>
          <a:noFill/>
        </p:spPr>
      </p:pic>
      <p:pic>
        <p:nvPicPr>
          <p:cNvPr id="13" name="Content Placeholder 9" descr="Screen Shot 2014-09-30 at 1.12.15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" r="5439"/>
          <a:stretch/>
        </p:blipFill>
        <p:spPr bwMode="auto">
          <a:xfrm>
            <a:off x="-108520" y="1124744"/>
            <a:ext cx="4536504" cy="511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32833</TotalTime>
  <Words>843</Words>
  <Application>Microsoft Macintosh PowerPoint</Application>
  <PresentationFormat>On-screen Show (4:3)</PresentationFormat>
  <Paragraphs>200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Default Design</vt:lpstr>
      <vt:lpstr> Liraz Fridman, PhD Candidate,  School of Kinesiology and Health Science, York University  CARSP Monday June 6th, 2016    </vt:lpstr>
      <vt:lpstr>Previous Work</vt:lpstr>
      <vt:lpstr>PowerPoint Presentation</vt:lpstr>
      <vt:lpstr>Previous Work</vt:lpstr>
      <vt:lpstr>European Child Safety Report Card</vt:lpstr>
      <vt:lpstr>Purpose</vt:lpstr>
      <vt:lpstr>Methods – Phase I</vt:lpstr>
      <vt:lpstr>Methods – Phase II</vt:lpstr>
      <vt:lpstr>Methods – Phase III</vt:lpstr>
      <vt:lpstr>Preliminary Results – Overall (Transport Related Hospitalizations)</vt:lpstr>
      <vt:lpstr>Preliminary Results – Saskatchewan (Transport-Related Hospitalizations)</vt:lpstr>
      <vt:lpstr>Preliminary Results – Ontario (Transport-Related Hospitalizations)</vt:lpstr>
      <vt:lpstr>Preliminary Results – Overall (Motor Vehicle Occupant Related Hospitalizations)</vt:lpstr>
      <vt:lpstr>Preliminary Results – Saskatchewan (Motor Vehicle Occupant Related Hospitalizations)</vt:lpstr>
      <vt:lpstr>Preliminary Results – Ontario (Motor Vehicle Occupant Related Hospitalizations)</vt:lpstr>
      <vt:lpstr>Preliminary Results – Overall (Motorcyclist Related Hospitalizations)</vt:lpstr>
      <vt:lpstr>Preliminary Results – New Brunswick (Motorcyclist Related Hospitalizations)</vt:lpstr>
      <vt:lpstr>Preliminary Results – Ontario (Motorcyclist Related Hospitalizations)</vt:lpstr>
      <vt:lpstr>Preliminary Results – Overall (Pedal Cyclist Related Hospitalizations)</vt:lpstr>
      <vt:lpstr>Preliminary Results – New Brunswick (Pedal Cyclist Related Hospitalizations)</vt:lpstr>
      <vt:lpstr>Preliminary Results – Ontario (Pedal Cyclist Related Hospitalizations)</vt:lpstr>
      <vt:lpstr>Preliminary Results – Overall (Pedestrian Related Hospitalizations)</vt:lpstr>
      <vt:lpstr>Preliminary Results – Saskatchewan (Pedestrian Related Hospitalizations)</vt:lpstr>
      <vt:lpstr>Preliminary Results – Prince Edward Island (Pedestrian Related Hospitalizations)</vt:lpstr>
      <vt:lpstr>Conclusions</vt:lpstr>
      <vt:lpstr>Conclusions</vt:lpstr>
      <vt:lpstr>Acknowledgements</vt:lpstr>
      <vt:lpstr>PowerPoint Presentation</vt:lpstr>
    </vt:vector>
  </TitlesOfParts>
  <Company>CHEO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Cheo User</dc:creator>
  <cp:lastModifiedBy>Liraz Fridman</cp:lastModifiedBy>
  <cp:revision>292</cp:revision>
  <cp:lastPrinted>2015-11-18T14:41:23Z</cp:lastPrinted>
  <dcterms:created xsi:type="dcterms:W3CDTF">2007-04-10T18:32:54Z</dcterms:created>
  <dcterms:modified xsi:type="dcterms:W3CDTF">2016-04-17T15:40:26Z</dcterms:modified>
</cp:coreProperties>
</file>