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57" r:id="rId4"/>
    <p:sldId id="261" r:id="rId5"/>
    <p:sldId id="258" r:id="rId6"/>
    <p:sldId id="266" r:id="rId7"/>
    <p:sldId id="268" r:id="rId8"/>
    <p:sldId id="269" r:id="rId9"/>
    <p:sldId id="259" r:id="rId10"/>
    <p:sldId id="267" r:id="rId11"/>
    <p:sldId id="264" r:id="rId12"/>
    <p:sldId id="265" r:id="rId13"/>
    <p:sldId id="270" r:id="rId14"/>
    <p:sldId id="260" r:id="rId15"/>
    <p:sldId id="274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von Paige Williams" initials="DPW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1871"/>
    <a:srgbClr val="F0D06E"/>
    <a:srgbClr val="17378F"/>
    <a:srgbClr val="5E5D62"/>
    <a:srgbClr val="826111"/>
    <a:srgbClr val="FD8C1D"/>
    <a:srgbClr val="DFE21F"/>
    <a:srgbClr val="EECE42"/>
    <a:srgbClr val="003D80"/>
    <a:srgbClr val="0099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2" autoAdjust="0"/>
    <p:restoredTop sz="74719" autoAdjust="0"/>
  </p:normalViewPr>
  <p:slideViewPr>
    <p:cSldViewPr snapToGrid="0" snapToObjects="1">
      <p:cViewPr>
        <p:scale>
          <a:sx n="68" d="100"/>
          <a:sy n="68" d="100"/>
        </p:scale>
        <p:origin x="-162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%20richmond:Documents:Child%20Fatality:White%20paper:April%209th:0-17%20Ontari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arah%20richmond:Documents:Child%20Fatality:White%20paper: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0"/>
    </mc:Choice>
    <mc:Fallback>
      <c:style val="2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99C5"/>
            </a:solidFill>
          </c:spPr>
          <c:invertIfNegative val="0"/>
          <c:cat>
            <c:numRef>
              <c:f>'Figure 2'!$A$242:$A$247</c:f>
              <c:numCache>
                <c:formatCode>General</c:formatCode>
                <c:ptCount val="6"/>
                <c:pt idx="0">
                  <c:v>2004.0</c:v>
                </c:pt>
                <c:pt idx="1">
                  <c:v>2005.0</c:v>
                </c:pt>
                <c:pt idx="2">
                  <c:v>2006.0</c:v>
                </c:pt>
                <c:pt idx="3">
                  <c:v>2007.0</c:v>
                </c:pt>
                <c:pt idx="4">
                  <c:v>2008.0</c:v>
                </c:pt>
                <c:pt idx="5">
                  <c:v>2009.0</c:v>
                </c:pt>
              </c:numCache>
            </c:numRef>
          </c:cat>
          <c:val>
            <c:numRef>
              <c:f>'Figure 2'!$B$242:$B$247</c:f>
              <c:numCache>
                <c:formatCode>General</c:formatCode>
                <c:ptCount val="6"/>
                <c:pt idx="0">
                  <c:v>38.0</c:v>
                </c:pt>
                <c:pt idx="1">
                  <c:v>50.0</c:v>
                </c:pt>
                <c:pt idx="2">
                  <c:v>48.0</c:v>
                </c:pt>
                <c:pt idx="3">
                  <c:v>38.0</c:v>
                </c:pt>
                <c:pt idx="4">
                  <c:v>24.0</c:v>
                </c:pt>
                <c:pt idx="5">
                  <c:v>34.0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5244520"/>
        <c:axId val="2128981432"/>
      </c:barChart>
      <c:catAx>
        <c:axId val="-20752445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CA"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 sz="1200">
                <a:latin typeface=""/>
              </a:defRPr>
            </a:pPr>
            <a:endParaRPr lang="en-US"/>
          </a:p>
        </c:txPr>
        <c:crossAx val="2128981432"/>
        <c:crosses val="autoZero"/>
        <c:auto val="1"/>
        <c:lblAlgn val="ctr"/>
        <c:lblOffset val="100"/>
        <c:noMultiLvlLbl val="0"/>
      </c:catAx>
      <c:valAx>
        <c:axId val="2128981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CA"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Number</a:t>
                </a:r>
                <a:r>
                  <a:rPr lang="en-US" sz="2200" baseline="0">
                    <a:latin typeface="Arial"/>
                    <a:cs typeface="Arial"/>
                  </a:rPr>
                  <a:t> of fatalties</a:t>
                </a:r>
                <a:endParaRPr lang="en-US" sz="2200">
                  <a:latin typeface="Arial"/>
                  <a:cs typeface="Arial"/>
                </a:endParaRP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 sz="1200">
                <a:latin typeface=""/>
              </a:defRPr>
            </a:pPr>
            <a:endParaRPr lang="en-US"/>
          </a:p>
        </c:txPr>
        <c:crossAx val="-2075244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7378F"/>
            </a:solidFill>
          </c:spPr>
          <c:invertIfNegative val="0"/>
          <c:cat>
            <c:numRef>
              <c:f>'Figure 11'!$A$1:$A$6</c:f>
              <c:numCache>
                <c:formatCode>General</c:formatCode>
                <c:ptCount val="6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  <c:pt idx="5">
                  <c:v>2012.0</c:v>
                </c:pt>
              </c:numCache>
            </c:numRef>
          </c:cat>
          <c:val>
            <c:numRef>
              <c:f>'Figure 11'!$B$1:$B$6</c:f>
              <c:numCache>
                <c:formatCode>General</c:formatCode>
                <c:ptCount val="6"/>
                <c:pt idx="0">
                  <c:v>21.0</c:v>
                </c:pt>
                <c:pt idx="1">
                  <c:v>17.0</c:v>
                </c:pt>
                <c:pt idx="2">
                  <c:v>10.0</c:v>
                </c:pt>
                <c:pt idx="3">
                  <c:v>20.0</c:v>
                </c:pt>
                <c:pt idx="4">
                  <c:v>10.0</c:v>
                </c:pt>
                <c:pt idx="5">
                  <c:v>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254424"/>
        <c:axId val="2131893064"/>
      </c:barChart>
      <c:catAx>
        <c:axId val="2084254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CA"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87502352300302"/>
              <c:y val="0.88944231316075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 sz="1200">
                <a:latin typeface=""/>
              </a:defRPr>
            </a:pPr>
            <a:endParaRPr lang="en-US"/>
          </a:p>
        </c:txPr>
        <c:crossAx val="2131893064"/>
        <c:crosses val="autoZero"/>
        <c:auto val="1"/>
        <c:lblAlgn val="ctr"/>
        <c:lblOffset val="100"/>
        <c:noMultiLvlLbl val="0"/>
      </c:catAx>
      <c:valAx>
        <c:axId val="213189306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CA" sz="2200">
                    <a:latin typeface="Arial"/>
                    <a:cs typeface="Arial"/>
                  </a:defRPr>
                </a:pPr>
                <a:r>
                  <a:rPr lang="en-US" sz="2200">
                    <a:latin typeface="Arial"/>
                    <a:cs typeface="Arial"/>
                  </a:rPr>
                  <a:t>Number of fatalities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n-CA" sz="1200">
                <a:latin typeface=""/>
              </a:defRPr>
            </a:pPr>
            <a:endParaRPr lang="en-US"/>
          </a:p>
        </c:txPr>
        <c:crossAx val="2084254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A6DB-B56E-3F4B-9048-78C38AA8AF1B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9E105-4CB4-CE44-B495-AB902622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62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E105-4CB4-CE44-B495-AB902622F0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1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E105-4CB4-CE44-B495-AB902622F0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41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E105-4CB4-CE44-B495-AB902622F0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72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Children</a:t>
            </a:r>
            <a:r>
              <a:rPr lang="en-US" baseline="0" dirty="0" smtClean="0"/>
              <a:t> ages 0-12 years, Ontario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106 child fatalities from 2004-2009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21 cases pedestrians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68 cases occupants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Children ages 13-17, Ontario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164 child fatalities from 2004-2009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31 cases pedestrians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112 cases occupants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Children ages 0-12, British Columbia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39 child fatalities from 2007-2012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17 cases pedestrians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22 cases occupants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Children ages 13-17, British Columbia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46 child fatalities from 2007-2012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12 cases pedestrians</a:t>
            </a:r>
          </a:p>
          <a:p>
            <a:pPr marL="628650" lvl="1" indent="-171450">
              <a:buFont typeface="Arial"/>
              <a:buChar char="•"/>
            </a:pPr>
            <a:r>
              <a:rPr lang="en-US" baseline="0" dirty="0" smtClean="0"/>
              <a:t>34 cases occupants</a:t>
            </a:r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628650" lvl="1" indent="-171450">
              <a:buFont typeface="Arial"/>
              <a:buChar char="•"/>
            </a:pPr>
            <a:endParaRPr lang="en-US" baseline="0" dirty="0" smtClean="0"/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E105-4CB4-CE44-B495-AB902622F0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381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9E105-4CB4-CE44-B495-AB902622F0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8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911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4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8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1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580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627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0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4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29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0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9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718D0-A0B8-3F4D-A030-15479CB29166}" type="datetimeFigureOut">
              <a:rPr lang="en-US" smtClean="0"/>
              <a:t>16-04-14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FF850-727F-F946-86DC-E7BCB9A22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1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0099C5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Preventing Motor Vehicle-Related Fatalities: A Collaborative Project to Enhance Data Capture and Use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80" y="4483245"/>
            <a:ext cx="6449420" cy="1550031"/>
          </a:xfrm>
          <a:solidFill>
            <a:srgbClr val="0099C5">
              <a:alpha val="50000"/>
            </a:srgbClr>
          </a:solidFill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FFFFFF"/>
                </a:solidFill>
                <a:latin typeface="Arial"/>
                <a:cs typeface="Arial"/>
              </a:rPr>
              <a:t>Devon </a:t>
            </a:r>
            <a:r>
              <a:rPr lang="en-US" sz="2200" b="1" dirty="0" smtClean="0">
                <a:solidFill>
                  <a:srgbClr val="FFFFFF"/>
                </a:solidFill>
                <a:latin typeface="Arial"/>
                <a:cs typeface="Arial"/>
              </a:rPr>
              <a:t>Williams, The Hospital for Sick Children</a:t>
            </a:r>
            <a:endParaRPr lang="en-US" sz="2200" b="1" baseline="300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Co-authors: Sarah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A. 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Richmond, Ian Pike,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Dirk 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Huyer,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Lisa 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Lapointe,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Colin 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Macarthur, </a:t>
            </a:r>
            <a:r>
              <a:rPr lang="en-US" sz="2200" dirty="0">
                <a:solidFill>
                  <a:srgbClr val="FFFFFF"/>
                </a:solidFill>
                <a:latin typeface="Arial"/>
                <a:cs typeface="Arial"/>
              </a:rPr>
              <a:t>Andrew </a:t>
            </a:r>
            <a:r>
              <a:rPr lang="en-US" sz="2200" dirty="0" smtClean="0">
                <a:solidFill>
                  <a:srgbClr val="FFFFFF"/>
                </a:solidFill>
                <a:latin typeface="Arial"/>
                <a:cs typeface="Arial"/>
              </a:rPr>
              <a:t>Howard</a:t>
            </a:r>
            <a:endParaRPr lang="en-CA" sz="22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12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9C5"/>
                </a:solidFill>
                <a:latin typeface="Arial"/>
                <a:cs typeface="Arial"/>
              </a:rPr>
              <a:t>Phase 2</a:t>
            </a:r>
            <a:endParaRPr lang="en-US" dirty="0">
              <a:solidFill>
                <a:srgbClr val="0099C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9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357831"/>
            <a:ext cx="8229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A standardized form was developed and provided to each provincial coroner service to facilitate consistent and detailed data </a:t>
            </a:r>
            <a:r>
              <a:rPr lang="en-US" sz="3200" dirty="0" smtClean="0">
                <a:latin typeface="Arial"/>
                <a:cs typeface="Arial"/>
              </a:rPr>
              <a:t>collection</a:t>
            </a:r>
            <a:r>
              <a:rPr lang="is-IS" sz="3200" dirty="0" smtClean="0">
                <a:latin typeface="Arial"/>
                <a:cs typeface="Arial"/>
              </a:rPr>
              <a:t>…</a:t>
            </a:r>
            <a:endParaRPr lang="en-US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54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spective+amendment_11212013.9-1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039" y="0"/>
            <a:ext cx="5299364" cy="6858000"/>
          </a:xfrm>
          <a:prstGeom prst="rect">
            <a:avLst/>
          </a:prstGeom>
        </p:spPr>
      </p:pic>
      <p:pic>
        <p:nvPicPr>
          <p:cNvPr id="3" name="Picture 2" descr="Prospective+amendment_11212013.9-1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96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Methods	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17378F"/>
                </a:solidFill>
                <a:latin typeface="Arial"/>
                <a:cs typeface="Arial"/>
              </a:rPr>
              <a:t>PHASE 2 Prospective Data Collection</a:t>
            </a:r>
          </a:p>
          <a:p>
            <a:r>
              <a:rPr lang="en-US" sz="3500" dirty="0" smtClean="0">
                <a:latin typeface="Arial"/>
                <a:cs typeface="Arial"/>
              </a:rPr>
              <a:t>Office of the Chief Coroner of Ontario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Children 0 - 18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Motor vehicle collision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November 2013 - 2014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6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Phase 2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123844"/>
              </p:ext>
            </p:extLst>
          </p:nvPr>
        </p:nvGraphicFramePr>
        <p:xfrm>
          <a:off x="457200" y="1620519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Data Element</a:t>
                      </a:r>
                    </a:p>
                  </a:txBody>
                  <a:tcPr>
                    <a:solidFill>
                      <a:srgbClr val="1737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Level of Completeness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7378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 Cause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of Death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100%,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n=37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Restraint Status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100%,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n=37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Crash Type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100%,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n=37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57200" y="509615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Prospective data collection reduced missing data to 0%. </a:t>
            </a:r>
          </a:p>
        </p:txBody>
      </p:sp>
    </p:spTree>
    <p:extLst>
      <p:ext uri="{BB962C8B-B14F-4D97-AF65-F5344CB8AC3E}">
        <p14:creationId xmlns:p14="http://schemas.microsoft.com/office/powerpoint/2010/main" val="2808233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Next Steps 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latin typeface="Arial"/>
                <a:cs typeface="Arial"/>
              </a:rPr>
              <a:t>The Office of the Chief Coroner to adopt and adapt the Unintentional Victim Information System – UVIS) for data collection and management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/>
                <a:cs typeface="Arial"/>
              </a:rPr>
              <a:t>Pilot of the electronic system within Ontario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Arial"/>
                <a:cs typeface="Arial"/>
              </a:rPr>
              <a:t>Scalability plan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172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Implications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Children have a significant physical vulnerability to injury in a MVC</a:t>
            </a:r>
          </a:p>
          <a:p>
            <a:r>
              <a:rPr lang="en-US" dirty="0" smtClean="0">
                <a:latin typeface="Arial"/>
                <a:cs typeface="Arial"/>
              </a:rPr>
              <a:t>Highlights the importance of gathering key information to identify prevention strategies and interventions</a:t>
            </a:r>
          </a:p>
          <a:p>
            <a:r>
              <a:rPr lang="en-US" dirty="0" smtClean="0">
                <a:latin typeface="Arial"/>
                <a:cs typeface="Arial"/>
              </a:rPr>
              <a:t>Need for process change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7314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9C5"/>
                </a:solidFill>
                <a:latin typeface="Arial"/>
                <a:cs typeface="Arial"/>
              </a:rPr>
              <a:t>Questions?</a:t>
            </a:r>
            <a:br>
              <a:rPr lang="en-US" dirty="0" smtClean="0">
                <a:solidFill>
                  <a:srgbClr val="0099C5"/>
                </a:solidFill>
                <a:latin typeface="Arial"/>
                <a:cs typeface="Arial"/>
              </a:rPr>
            </a:br>
            <a:r>
              <a:rPr lang="en-US" sz="2000" b="0" dirty="0" err="1" smtClean="0">
                <a:latin typeface="Arial"/>
                <a:cs typeface="Arial"/>
              </a:rPr>
              <a:t>Devon.williams@sickkids.ca</a:t>
            </a:r>
            <a:endParaRPr lang="en-US" sz="2000" b="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17235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Thank You!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/>
                <a:cs typeface="Arial"/>
              </a:rPr>
              <a:t>Dirk Huyer, Office of the Chief Coroner for Ontario</a:t>
            </a:r>
            <a:endParaRPr lang="en-US" dirty="0">
              <a:latin typeface="Arial"/>
              <a:cs typeface="Arial"/>
            </a:endParaRPr>
          </a:p>
          <a:p>
            <a:r>
              <a:rPr lang="en-US" dirty="0" smtClean="0">
                <a:latin typeface="Arial"/>
                <a:cs typeface="Arial"/>
              </a:rPr>
              <a:t>Lisa </a:t>
            </a:r>
            <a:r>
              <a:rPr lang="en-US" dirty="0" err="1" smtClean="0">
                <a:latin typeface="Arial"/>
                <a:cs typeface="Arial"/>
              </a:rPr>
              <a:t>LaPointe</a:t>
            </a:r>
            <a:r>
              <a:rPr lang="en-US" dirty="0" smtClean="0">
                <a:latin typeface="Arial"/>
                <a:cs typeface="Arial"/>
              </a:rPr>
              <a:t>, British Columbia Coroners Service</a:t>
            </a:r>
          </a:p>
          <a:p>
            <a:r>
              <a:rPr lang="en-US" dirty="0" smtClean="0">
                <a:latin typeface="Arial"/>
                <a:cs typeface="Arial"/>
              </a:rPr>
              <a:t>Ian Pike, British Columbia Injury Research and Prevention Unit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88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9" y="340855"/>
            <a:ext cx="313553" cy="877384"/>
          </a:xfrm>
          <a:prstGeom prst="rect">
            <a:avLst/>
          </a:prstGeom>
        </p:spPr>
      </p:pic>
      <p:pic>
        <p:nvPicPr>
          <p:cNvPr id="5" name="Picture 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5" y="340855"/>
            <a:ext cx="313553" cy="877384"/>
          </a:xfrm>
          <a:prstGeom prst="rect">
            <a:avLst/>
          </a:prstGeom>
        </p:spPr>
      </p:pic>
      <p:pic>
        <p:nvPicPr>
          <p:cNvPr id="8" name="Picture 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85" y="340855"/>
            <a:ext cx="313553" cy="877384"/>
          </a:xfrm>
          <a:prstGeom prst="rect">
            <a:avLst/>
          </a:prstGeom>
        </p:spPr>
      </p:pic>
      <p:pic>
        <p:nvPicPr>
          <p:cNvPr id="9" name="Picture 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71" y="340855"/>
            <a:ext cx="313553" cy="877384"/>
          </a:xfrm>
          <a:prstGeom prst="rect">
            <a:avLst/>
          </a:prstGeom>
        </p:spPr>
      </p:pic>
      <p:pic>
        <p:nvPicPr>
          <p:cNvPr id="14" name="Picture 1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9" y="340855"/>
            <a:ext cx="313553" cy="877384"/>
          </a:xfrm>
          <a:prstGeom prst="rect">
            <a:avLst/>
          </a:prstGeom>
        </p:spPr>
      </p:pic>
      <p:pic>
        <p:nvPicPr>
          <p:cNvPr id="15" name="Picture 1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65" y="340855"/>
            <a:ext cx="313553" cy="877384"/>
          </a:xfrm>
          <a:prstGeom prst="rect">
            <a:avLst/>
          </a:prstGeom>
        </p:spPr>
      </p:pic>
      <p:pic>
        <p:nvPicPr>
          <p:cNvPr id="18" name="Picture 1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5" y="340855"/>
            <a:ext cx="313553" cy="877384"/>
          </a:xfrm>
          <a:prstGeom prst="rect">
            <a:avLst/>
          </a:prstGeom>
        </p:spPr>
      </p:pic>
      <p:pic>
        <p:nvPicPr>
          <p:cNvPr id="19" name="Picture 1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61" y="340855"/>
            <a:ext cx="313553" cy="877384"/>
          </a:xfrm>
          <a:prstGeom prst="rect">
            <a:avLst/>
          </a:prstGeom>
        </p:spPr>
      </p:pic>
      <p:pic>
        <p:nvPicPr>
          <p:cNvPr id="20" name="Picture 1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70" y="340855"/>
            <a:ext cx="313553" cy="877384"/>
          </a:xfrm>
          <a:prstGeom prst="rect">
            <a:avLst/>
          </a:prstGeom>
        </p:spPr>
      </p:pic>
      <p:pic>
        <p:nvPicPr>
          <p:cNvPr id="21" name="Picture 2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56" y="340855"/>
            <a:ext cx="313553" cy="877384"/>
          </a:xfrm>
          <a:prstGeom prst="rect">
            <a:avLst/>
          </a:prstGeom>
        </p:spPr>
      </p:pic>
      <p:pic>
        <p:nvPicPr>
          <p:cNvPr id="22" name="Picture 2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89" y="1218239"/>
            <a:ext cx="313553" cy="877384"/>
          </a:xfrm>
          <a:prstGeom prst="rect">
            <a:avLst/>
          </a:prstGeom>
        </p:spPr>
      </p:pic>
      <p:pic>
        <p:nvPicPr>
          <p:cNvPr id="23" name="Picture 2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75" y="1218239"/>
            <a:ext cx="313553" cy="877384"/>
          </a:xfrm>
          <a:prstGeom prst="rect">
            <a:avLst/>
          </a:prstGeom>
        </p:spPr>
      </p:pic>
      <p:pic>
        <p:nvPicPr>
          <p:cNvPr id="24" name="Picture 2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785" y="1218239"/>
            <a:ext cx="313553" cy="877384"/>
          </a:xfrm>
          <a:prstGeom prst="rect">
            <a:avLst/>
          </a:prstGeom>
        </p:spPr>
      </p:pic>
      <p:pic>
        <p:nvPicPr>
          <p:cNvPr id="25" name="Picture 2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671" y="1218239"/>
            <a:ext cx="313553" cy="877384"/>
          </a:xfrm>
          <a:prstGeom prst="rect">
            <a:avLst/>
          </a:prstGeom>
        </p:spPr>
      </p:pic>
      <p:pic>
        <p:nvPicPr>
          <p:cNvPr id="26" name="Picture 2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579" y="1218239"/>
            <a:ext cx="313553" cy="877384"/>
          </a:xfrm>
          <a:prstGeom prst="rect">
            <a:avLst/>
          </a:prstGeom>
        </p:spPr>
      </p:pic>
      <p:pic>
        <p:nvPicPr>
          <p:cNvPr id="27" name="Picture 2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465" y="1218239"/>
            <a:ext cx="313553" cy="877384"/>
          </a:xfrm>
          <a:prstGeom prst="rect">
            <a:avLst/>
          </a:prstGeom>
        </p:spPr>
      </p:pic>
      <p:pic>
        <p:nvPicPr>
          <p:cNvPr id="28" name="Picture 2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5" y="1218239"/>
            <a:ext cx="313553" cy="877384"/>
          </a:xfrm>
          <a:prstGeom prst="rect">
            <a:avLst/>
          </a:prstGeom>
        </p:spPr>
      </p:pic>
      <p:pic>
        <p:nvPicPr>
          <p:cNvPr id="29" name="Picture 2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161" y="1218239"/>
            <a:ext cx="313553" cy="877384"/>
          </a:xfrm>
          <a:prstGeom prst="rect">
            <a:avLst/>
          </a:prstGeom>
        </p:spPr>
      </p:pic>
      <p:pic>
        <p:nvPicPr>
          <p:cNvPr id="30" name="Picture 2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670" y="1218239"/>
            <a:ext cx="313553" cy="877384"/>
          </a:xfrm>
          <a:prstGeom prst="rect">
            <a:avLst/>
          </a:prstGeom>
        </p:spPr>
      </p:pic>
      <p:pic>
        <p:nvPicPr>
          <p:cNvPr id="31" name="Picture 3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56" y="1218239"/>
            <a:ext cx="313553" cy="877384"/>
          </a:xfrm>
          <a:prstGeom prst="rect">
            <a:avLst/>
          </a:prstGeom>
        </p:spPr>
      </p:pic>
      <p:pic>
        <p:nvPicPr>
          <p:cNvPr id="32" name="Picture 3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" y="2095623"/>
            <a:ext cx="313553" cy="877384"/>
          </a:xfrm>
          <a:prstGeom prst="rect">
            <a:avLst/>
          </a:prstGeom>
        </p:spPr>
      </p:pic>
      <p:pic>
        <p:nvPicPr>
          <p:cNvPr id="33" name="Picture 3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8" y="2095623"/>
            <a:ext cx="313553" cy="877384"/>
          </a:xfrm>
          <a:prstGeom prst="rect">
            <a:avLst/>
          </a:prstGeom>
        </p:spPr>
      </p:pic>
      <p:pic>
        <p:nvPicPr>
          <p:cNvPr id="34" name="Picture 3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8" y="2095623"/>
            <a:ext cx="313553" cy="877384"/>
          </a:xfrm>
          <a:prstGeom prst="rect">
            <a:avLst/>
          </a:prstGeom>
        </p:spPr>
      </p:pic>
      <p:pic>
        <p:nvPicPr>
          <p:cNvPr id="35" name="Picture 3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4" y="2095623"/>
            <a:ext cx="313553" cy="877384"/>
          </a:xfrm>
          <a:prstGeom prst="rect">
            <a:avLst/>
          </a:prstGeom>
        </p:spPr>
      </p:pic>
      <p:pic>
        <p:nvPicPr>
          <p:cNvPr id="36" name="Picture 3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12" y="2095623"/>
            <a:ext cx="313553" cy="877384"/>
          </a:xfrm>
          <a:prstGeom prst="rect">
            <a:avLst/>
          </a:prstGeom>
        </p:spPr>
      </p:pic>
      <p:pic>
        <p:nvPicPr>
          <p:cNvPr id="37" name="Picture 3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8" y="2095623"/>
            <a:ext cx="313553" cy="877384"/>
          </a:xfrm>
          <a:prstGeom prst="rect">
            <a:avLst/>
          </a:prstGeom>
        </p:spPr>
      </p:pic>
      <p:pic>
        <p:nvPicPr>
          <p:cNvPr id="38" name="Picture 3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08" y="2095623"/>
            <a:ext cx="313553" cy="877384"/>
          </a:xfrm>
          <a:prstGeom prst="rect">
            <a:avLst/>
          </a:prstGeom>
        </p:spPr>
      </p:pic>
      <p:pic>
        <p:nvPicPr>
          <p:cNvPr id="39" name="Picture 3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94" y="2095623"/>
            <a:ext cx="313553" cy="877384"/>
          </a:xfrm>
          <a:prstGeom prst="rect">
            <a:avLst/>
          </a:prstGeom>
        </p:spPr>
      </p:pic>
      <p:pic>
        <p:nvPicPr>
          <p:cNvPr id="40" name="Picture 3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03" y="2095623"/>
            <a:ext cx="313553" cy="877384"/>
          </a:xfrm>
          <a:prstGeom prst="rect">
            <a:avLst/>
          </a:prstGeom>
        </p:spPr>
      </p:pic>
      <p:pic>
        <p:nvPicPr>
          <p:cNvPr id="41" name="Picture 4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9" y="2095623"/>
            <a:ext cx="313553" cy="877384"/>
          </a:xfrm>
          <a:prstGeom prst="rect">
            <a:avLst/>
          </a:prstGeom>
        </p:spPr>
      </p:pic>
      <p:pic>
        <p:nvPicPr>
          <p:cNvPr id="42" name="Picture 4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" y="2973007"/>
            <a:ext cx="313553" cy="877384"/>
          </a:xfrm>
          <a:prstGeom prst="rect">
            <a:avLst/>
          </a:prstGeom>
        </p:spPr>
      </p:pic>
      <p:pic>
        <p:nvPicPr>
          <p:cNvPr id="43" name="Picture 4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8" y="2973007"/>
            <a:ext cx="313553" cy="877384"/>
          </a:xfrm>
          <a:prstGeom prst="rect">
            <a:avLst/>
          </a:prstGeom>
        </p:spPr>
      </p:pic>
      <p:pic>
        <p:nvPicPr>
          <p:cNvPr id="44" name="Picture 4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8" y="2973007"/>
            <a:ext cx="313553" cy="877384"/>
          </a:xfrm>
          <a:prstGeom prst="rect">
            <a:avLst/>
          </a:prstGeom>
        </p:spPr>
      </p:pic>
      <p:pic>
        <p:nvPicPr>
          <p:cNvPr id="45" name="Picture 4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4" y="2973007"/>
            <a:ext cx="313553" cy="877384"/>
          </a:xfrm>
          <a:prstGeom prst="rect">
            <a:avLst/>
          </a:prstGeom>
        </p:spPr>
      </p:pic>
      <p:pic>
        <p:nvPicPr>
          <p:cNvPr id="46" name="Picture 4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12" y="2973007"/>
            <a:ext cx="313553" cy="877384"/>
          </a:xfrm>
          <a:prstGeom prst="rect">
            <a:avLst/>
          </a:prstGeom>
        </p:spPr>
      </p:pic>
      <p:pic>
        <p:nvPicPr>
          <p:cNvPr id="47" name="Picture 4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8" y="2973007"/>
            <a:ext cx="313553" cy="877384"/>
          </a:xfrm>
          <a:prstGeom prst="rect">
            <a:avLst/>
          </a:prstGeom>
        </p:spPr>
      </p:pic>
      <p:pic>
        <p:nvPicPr>
          <p:cNvPr id="48" name="Picture 4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08" y="2973007"/>
            <a:ext cx="313553" cy="877384"/>
          </a:xfrm>
          <a:prstGeom prst="rect">
            <a:avLst/>
          </a:prstGeom>
        </p:spPr>
      </p:pic>
      <p:pic>
        <p:nvPicPr>
          <p:cNvPr id="49" name="Picture 4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94" y="2973007"/>
            <a:ext cx="313553" cy="877384"/>
          </a:xfrm>
          <a:prstGeom prst="rect">
            <a:avLst/>
          </a:prstGeom>
        </p:spPr>
      </p:pic>
      <p:pic>
        <p:nvPicPr>
          <p:cNvPr id="50" name="Picture 4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03" y="2973007"/>
            <a:ext cx="313553" cy="877384"/>
          </a:xfrm>
          <a:prstGeom prst="rect">
            <a:avLst/>
          </a:prstGeom>
        </p:spPr>
      </p:pic>
      <p:pic>
        <p:nvPicPr>
          <p:cNvPr id="51" name="Picture 5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9" y="2973007"/>
            <a:ext cx="313553" cy="877384"/>
          </a:xfrm>
          <a:prstGeom prst="rect">
            <a:avLst/>
          </a:prstGeom>
        </p:spPr>
      </p:pic>
      <p:pic>
        <p:nvPicPr>
          <p:cNvPr id="92" name="Picture 9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" y="3850391"/>
            <a:ext cx="313553" cy="877384"/>
          </a:xfrm>
          <a:prstGeom prst="rect">
            <a:avLst/>
          </a:prstGeom>
        </p:spPr>
      </p:pic>
      <p:pic>
        <p:nvPicPr>
          <p:cNvPr id="93" name="Picture 9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8" y="3850391"/>
            <a:ext cx="313553" cy="877384"/>
          </a:xfrm>
          <a:prstGeom prst="rect">
            <a:avLst/>
          </a:prstGeom>
        </p:spPr>
      </p:pic>
      <p:pic>
        <p:nvPicPr>
          <p:cNvPr id="94" name="Picture 9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8" y="3850391"/>
            <a:ext cx="313553" cy="877384"/>
          </a:xfrm>
          <a:prstGeom prst="rect">
            <a:avLst/>
          </a:prstGeom>
        </p:spPr>
      </p:pic>
      <p:pic>
        <p:nvPicPr>
          <p:cNvPr id="95" name="Picture 9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4" y="3850391"/>
            <a:ext cx="313553" cy="877384"/>
          </a:xfrm>
          <a:prstGeom prst="rect">
            <a:avLst/>
          </a:prstGeom>
        </p:spPr>
      </p:pic>
      <p:pic>
        <p:nvPicPr>
          <p:cNvPr id="96" name="Picture 9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12" y="3850391"/>
            <a:ext cx="313553" cy="877384"/>
          </a:xfrm>
          <a:prstGeom prst="rect">
            <a:avLst/>
          </a:prstGeom>
        </p:spPr>
      </p:pic>
      <p:pic>
        <p:nvPicPr>
          <p:cNvPr id="97" name="Picture 9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8" y="3850391"/>
            <a:ext cx="313553" cy="877384"/>
          </a:xfrm>
          <a:prstGeom prst="rect">
            <a:avLst/>
          </a:prstGeom>
        </p:spPr>
      </p:pic>
      <p:pic>
        <p:nvPicPr>
          <p:cNvPr id="98" name="Picture 9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08" y="3850391"/>
            <a:ext cx="313553" cy="877384"/>
          </a:xfrm>
          <a:prstGeom prst="rect">
            <a:avLst/>
          </a:prstGeom>
        </p:spPr>
      </p:pic>
      <p:pic>
        <p:nvPicPr>
          <p:cNvPr id="99" name="Picture 9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94" y="3850391"/>
            <a:ext cx="313553" cy="877384"/>
          </a:xfrm>
          <a:prstGeom prst="rect">
            <a:avLst/>
          </a:prstGeom>
        </p:spPr>
      </p:pic>
      <p:pic>
        <p:nvPicPr>
          <p:cNvPr id="100" name="Picture 9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03" y="3850391"/>
            <a:ext cx="313553" cy="877384"/>
          </a:xfrm>
          <a:prstGeom prst="rect">
            <a:avLst/>
          </a:prstGeom>
        </p:spPr>
      </p:pic>
      <p:pic>
        <p:nvPicPr>
          <p:cNvPr id="101" name="Picture 10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9" y="3850391"/>
            <a:ext cx="313553" cy="877384"/>
          </a:xfrm>
          <a:prstGeom prst="rect">
            <a:avLst/>
          </a:prstGeom>
        </p:spPr>
      </p:pic>
      <p:pic>
        <p:nvPicPr>
          <p:cNvPr id="102" name="Picture 10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" y="4727775"/>
            <a:ext cx="313553" cy="877384"/>
          </a:xfrm>
          <a:prstGeom prst="rect">
            <a:avLst/>
          </a:prstGeom>
        </p:spPr>
      </p:pic>
      <p:pic>
        <p:nvPicPr>
          <p:cNvPr id="103" name="Picture 10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8" y="4727775"/>
            <a:ext cx="313553" cy="877384"/>
          </a:xfrm>
          <a:prstGeom prst="rect">
            <a:avLst/>
          </a:prstGeom>
        </p:spPr>
      </p:pic>
      <p:pic>
        <p:nvPicPr>
          <p:cNvPr id="104" name="Picture 10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8" y="4727775"/>
            <a:ext cx="313553" cy="877384"/>
          </a:xfrm>
          <a:prstGeom prst="rect">
            <a:avLst/>
          </a:prstGeom>
        </p:spPr>
      </p:pic>
      <p:pic>
        <p:nvPicPr>
          <p:cNvPr id="105" name="Picture 10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4" y="4727775"/>
            <a:ext cx="313553" cy="877384"/>
          </a:xfrm>
          <a:prstGeom prst="rect">
            <a:avLst/>
          </a:prstGeom>
        </p:spPr>
      </p:pic>
      <p:pic>
        <p:nvPicPr>
          <p:cNvPr id="106" name="Picture 10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12" y="4727775"/>
            <a:ext cx="313553" cy="877384"/>
          </a:xfrm>
          <a:prstGeom prst="rect">
            <a:avLst/>
          </a:prstGeom>
        </p:spPr>
      </p:pic>
      <p:pic>
        <p:nvPicPr>
          <p:cNvPr id="107" name="Picture 10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8" y="4727775"/>
            <a:ext cx="313553" cy="877384"/>
          </a:xfrm>
          <a:prstGeom prst="rect">
            <a:avLst/>
          </a:prstGeom>
        </p:spPr>
      </p:pic>
      <p:pic>
        <p:nvPicPr>
          <p:cNvPr id="108" name="Picture 10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08" y="4727775"/>
            <a:ext cx="313553" cy="877384"/>
          </a:xfrm>
          <a:prstGeom prst="rect">
            <a:avLst/>
          </a:prstGeom>
        </p:spPr>
      </p:pic>
      <p:pic>
        <p:nvPicPr>
          <p:cNvPr id="109" name="Picture 10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94" y="4727775"/>
            <a:ext cx="313553" cy="877384"/>
          </a:xfrm>
          <a:prstGeom prst="rect">
            <a:avLst/>
          </a:prstGeom>
        </p:spPr>
      </p:pic>
      <p:pic>
        <p:nvPicPr>
          <p:cNvPr id="110" name="Picture 10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03" y="4727775"/>
            <a:ext cx="313553" cy="877384"/>
          </a:xfrm>
          <a:prstGeom prst="rect">
            <a:avLst/>
          </a:prstGeom>
        </p:spPr>
      </p:pic>
      <p:pic>
        <p:nvPicPr>
          <p:cNvPr id="111" name="Picture 11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9" y="4727775"/>
            <a:ext cx="313553" cy="877384"/>
          </a:xfrm>
          <a:prstGeom prst="rect">
            <a:avLst/>
          </a:prstGeom>
        </p:spPr>
      </p:pic>
      <p:pic>
        <p:nvPicPr>
          <p:cNvPr id="112" name="Picture 11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2" y="5605159"/>
            <a:ext cx="313553" cy="877384"/>
          </a:xfrm>
          <a:prstGeom prst="rect">
            <a:avLst/>
          </a:prstGeom>
        </p:spPr>
      </p:pic>
      <p:pic>
        <p:nvPicPr>
          <p:cNvPr id="113" name="Picture 11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08" y="5605159"/>
            <a:ext cx="313553" cy="877384"/>
          </a:xfrm>
          <a:prstGeom prst="rect">
            <a:avLst/>
          </a:prstGeom>
        </p:spPr>
      </p:pic>
      <p:pic>
        <p:nvPicPr>
          <p:cNvPr id="114" name="Picture 11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18" y="5605159"/>
            <a:ext cx="313553" cy="877384"/>
          </a:xfrm>
          <a:prstGeom prst="rect">
            <a:avLst/>
          </a:prstGeom>
        </p:spPr>
      </p:pic>
      <p:pic>
        <p:nvPicPr>
          <p:cNvPr id="115" name="Picture 11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04" y="5605159"/>
            <a:ext cx="313553" cy="877384"/>
          </a:xfrm>
          <a:prstGeom prst="rect">
            <a:avLst/>
          </a:prstGeom>
        </p:spPr>
      </p:pic>
      <p:pic>
        <p:nvPicPr>
          <p:cNvPr id="116" name="Picture 11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912" y="5605159"/>
            <a:ext cx="313553" cy="877384"/>
          </a:xfrm>
          <a:prstGeom prst="rect">
            <a:avLst/>
          </a:prstGeom>
        </p:spPr>
      </p:pic>
      <p:pic>
        <p:nvPicPr>
          <p:cNvPr id="117" name="Picture 11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8" y="5605159"/>
            <a:ext cx="313553" cy="877384"/>
          </a:xfrm>
          <a:prstGeom prst="rect">
            <a:avLst/>
          </a:prstGeom>
        </p:spPr>
      </p:pic>
      <p:pic>
        <p:nvPicPr>
          <p:cNvPr id="118" name="Picture 11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608" y="5605159"/>
            <a:ext cx="313553" cy="877384"/>
          </a:xfrm>
          <a:prstGeom prst="rect">
            <a:avLst/>
          </a:prstGeom>
        </p:spPr>
      </p:pic>
      <p:pic>
        <p:nvPicPr>
          <p:cNvPr id="119" name="Picture 11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494" y="5605159"/>
            <a:ext cx="313553" cy="877384"/>
          </a:xfrm>
          <a:prstGeom prst="rect">
            <a:avLst/>
          </a:prstGeom>
        </p:spPr>
      </p:pic>
      <p:pic>
        <p:nvPicPr>
          <p:cNvPr id="120" name="Picture 11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003" y="5605159"/>
            <a:ext cx="313553" cy="877384"/>
          </a:xfrm>
          <a:prstGeom prst="rect">
            <a:avLst/>
          </a:prstGeom>
        </p:spPr>
      </p:pic>
      <p:pic>
        <p:nvPicPr>
          <p:cNvPr id="121" name="Picture 12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889" y="5605159"/>
            <a:ext cx="313553" cy="877384"/>
          </a:xfrm>
          <a:prstGeom prst="rect">
            <a:avLst/>
          </a:prstGeom>
        </p:spPr>
      </p:pic>
      <p:sp>
        <p:nvSpPr>
          <p:cNvPr id="200" name="TextBox 199"/>
          <p:cNvSpPr txBox="1"/>
          <p:nvPr/>
        </p:nvSpPr>
        <p:spPr>
          <a:xfrm>
            <a:off x="544933" y="2973007"/>
            <a:ext cx="4013744" cy="707886"/>
          </a:xfrm>
          <a:prstGeom prst="rect">
            <a:avLst/>
          </a:prstGeom>
          <a:solidFill>
            <a:srgbClr val="0099C5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1,923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3" name="TextBox 202"/>
          <p:cNvSpPr txBox="1"/>
          <p:nvPr/>
        </p:nvSpPr>
        <p:spPr>
          <a:xfrm>
            <a:off x="4750332" y="2527172"/>
            <a:ext cx="4013743" cy="2062103"/>
          </a:xfrm>
          <a:prstGeom prst="rect">
            <a:avLst/>
          </a:prstGeom>
          <a:solidFill>
            <a:srgbClr val="0099C5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In 2013, motor vehicle collisions (MVC) caused 1,923 collisions nationwide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295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9" y="1218239"/>
            <a:ext cx="139405" cy="390083"/>
          </a:xfrm>
          <a:prstGeom prst="rect">
            <a:avLst/>
          </a:prstGeom>
        </p:spPr>
      </p:pic>
      <p:pic>
        <p:nvPicPr>
          <p:cNvPr id="23" name="Picture 2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5" y="1218239"/>
            <a:ext cx="139405" cy="390083"/>
          </a:xfrm>
          <a:prstGeom prst="rect">
            <a:avLst/>
          </a:prstGeom>
        </p:spPr>
      </p:pic>
      <p:pic>
        <p:nvPicPr>
          <p:cNvPr id="24" name="Picture 2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65" y="1218239"/>
            <a:ext cx="139405" cy="390083"/>
          </a:xfrm>
          <a:prstGeom prst="rect">
            <a:avLst/>
          </a:prstGeom>
        </p:spPr>
      </p:pic>
      <p:pic>
        <p:nvPicPr>
          <p:cNvPr id="25" name="Picture 2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51" y="1218239"/>
            <a:ext cx="139405" cy="390083"/>
          </a:xfrm>
          <a:prstGeom prst="rect">
            <a:avLst/>
          </a:prstGeom>
        </p:spPr>
      </p:pic>
      <p:pic>
        <p:nvPicPr>
          <p:cNvPr id="26" name="Picture 2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59" y="1218239"/>
            <a:ext cx="139405" cy="390083"/>
          </a:xfrm>
          <a:prstGeom prst="rect">
            <a:avLst/>
          </a:prstGeom>
        </p:spPr>
      </p:pic>
      <p:pic>
        <p:nvPicPr>
          <p:cNvPr id="27" name="Picture 2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5" y="1218239"/>
            <a:ext cx="139405" cy="390083"/>
          </a:xfrm>
          <a:prstGeom prst="rect">
            <a:avLst/>
          </a:prstGeom>
        </p:spPr>
      </p:pic>
      <p:pic>
        <p:nvPicPr>
          <p:cNvPr id="28" name="Picture 2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55" y="1218239"/>
            <a:ext cx="139405" cy="390083"/>
          </a:xfrm>
          <a:prstGeom prst="rect">
            <a:avLst/>
          </a:prstGeom>
        </p:spPr>
      </p:pic>
      <p:pic>
        <p:nvPicPr>
          <p:cNvPr id="29" name="Picture 2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41" y="1218239"/>
            <a:ext cx="139405" cy="390083"/>
          </a:xfrm>
          <a:prstGeom prst="rect">
            <a:avLst/>
          </a:prstGeom>
        </p:spPr>
      </p:pic>
      <p:pic>
        <p:nvPicPr>
          <p:cNvPr id="30" name="Picture 2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0" y="1218239"/>
            <a:ext cx="139405" cy="390083"/>
          </a:xfrm>
          <a:prstGeom prst="rect">
            <a:avLst/>
          </a:prstGeom>
        </p:spPr>
      </p:pic>
      <p:pic>
        <p:nvPicPr>
          <p:cNvPr id="31" name="Picture 3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36" y="1218239"/>
            <a:ext cx="139405" cy="390083"/>
          </a:xfrm>
          <a:prstGeom prst="rect">
            <a:avLst/>
          </a:prstGeom>
        </p:spPr>
      </p:pic>
      <p:pic>
        <p:nvPicPr>
          <p:cNvPr id="32" name="Picture 3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2" y="2095623"/>
            <a:ext cx="139405" cy="390083"/>
          </a:xfrm>
          <a:prstGeom prst="rect">
            <a:avLst/>
          </a:prstGeom>
        </p:spPr>
      </p:pic>
      <p:pic>
        <p:nvPicPr>
          <p:cNvPr id="33" name="Picture 3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88" y="2095623"/>
            <a:ext cx="139405" cy="390083"/>
          </a:xfrm>
          <a:prstGeom prst="rect">
            <a:avLst/>
          </a:prstGeom>
        </p:spPr>
      </p:pic>
      <p:pic>
        <p:nvPicPr>
          <p:cNvPr id="34" name="Picture 3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8" y="2095623"/>
            <a:ext cx="139405" cy="390083"/>
          </a:xfrm>
          <a:prstGeom prst="rect">
            <a:avLst/>
          </a:prstGeom>
        </p:spPr>
      </p:pic>
      <p:pic>
        <p:nvPicPr>
          <p:cNvPr id="35" name="Picture 3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84" y="2095623"/>
            <a:ext cx="139405" cy="390083"/>
          </a:xfrm>
          <a:prstGeom prst="rect">
            <a:avLst/>
          </a:prstGeom>
        </p:spPr>
      </p:pic>
      <p:pic>
        <p:nvPicPr>
          <p:cNvPr id="36" name="Picture 3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92" y="2095623"/>
            <a:ext cx="139405" cy="390083"/>
          </a:xfrm>
          <a:prstGeom prst="rect">
            <a:avLst/>
          </a:prstGeom>
        </p:spPr>
      </p:pic>
      <p:pic>
        <p:nvPicPr>
          <p:cNvPr id="37" name="Picture 3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78" y="2095623"/>
            <a:ext cx="139405" cy="390083"/>
          </a:xfrm>
          <a:prstGeom prst="rect">
            <a:avLst/>
          </a:prstGeom>
        </p:spPr>
      </p:pic>
      <p:pic>
        <p:nvPicPr>
          <p:cNvPr id="38" name="Picture 3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88" y="2095623"/>
            <a:ext cx="139405" cy="390083"/>
          </a:xfrm>
          <a:prstGeom prst="rect">
            <a:avLst/>
          </a:prstGeom>
        </p:spPr>
      </p:pic>
      <p:pic>
        <p:nvPicPr>
          <p:cNvPr id="39" name="Picture 3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4" y="2095623"/>
            <a:ext cx="139405" cy="390083"/>
          </a:xfrm>
          <a:prstGeom prst="rect">
            <a:avLst/>
          </a:prstGeom>
        </p:spPr>
      </p:pic>
      <p:pic>
        <p:nvPicPr>
          <p:cNvPr id="40" name="Picture 3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83" y="2095623"/>
            <a:ext cx="139405" cy="390083"/>
          </a:xfrm>
          <a:prstGeom prst="rect">
            <a:avLst/>
          </a:prstGeom>
        </p:spPr>
      </p:pic>
      <p:pic>
        <p:nvPicPr>
          <p:cNvPr id="41" name="Picture 4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9" y="2095623"/>
            <a:ext cx="139405" cy="390083"/>
          </a:xfrm>
          <a:prstGeom prst="rect">
            <a:avLst/>
          </a:prstGeom>
        </p:spPr>
      </p:pic>
      <p:pic>
        <p:nvPicPr>
          <p:cNvPr id="42" name="Picture 4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2" y="2973007"/>
            <a:ext cx="139405" cy="390083"/>
          </a:xfrm>
          <a:prstGeom prst="rect">
            <a:avLst/>
          </a:prstGeom>
        </p:spPr>
      </p:pic>
      <p:pic>
        <p:nvPicPr>
          <p:cNvPr id="43" name="Picture 4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88" y="2973007"/>
            <a:ext cx="139405" cy="390083"/>
          </a:xfrm>
          <a:prstGeom prst="rect">
            <a:avLst/>
          </a:prstGeom>
        </p:spPr>
      </p:pic>
      <p:pic>
        <p:nvPicPr>
          <p:cNvPr id="44" name="Picture 4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8" y="2973007"/>
            <a:ext cx="139405" cy="390083"/>
          </a:xfrm>
          <a:prstGeom prst="rect">
            <a:avLst/>
          </a:prstGeom>
        </p:spPr>
      </p:pic>
      <p:pic>
        <p:nvPicPr>
          <p:cNvPr id="45" name="Picture 4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84" y="2973007"/>
            <a:ext cx="139405" cy="390083"/>
          </a:xfrm>
          <a:prstGeom prst="rect">
            <a:avLst/>
          </a:prstGeom>
        </p:spPr>
      </p:pic>
      <p:pic>
        <p:nvPicPr>
          <p:cNvPr id="46" name="Picture 4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92" y="2973007"/>
            <a:ext cx="139405" cy="390083"/>
          </a:xfrm>
          <a:prstGeom prst="rect">
            <a:avLst/>
          </a:prstGeom>
        </p:spPr>
      </p:pic>
      <p:pic>
        <p:nvPicPr>
          <p:cNvPr id="47" name="Picture 4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78" y="2973007"/>
            <a:ext cx="139405" cy="390083"/>
          </a:xfrm>
          <a:prstGeom prst="rect">
            <a:avLst/>
          </a:prstGeom>
        </p:spPr>
      </p:pic>
      <p:pic>
        <p:nvPicPr>
          <p:cNvPr id="48" name="Picture 4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88" y="2973007"/>
            <a:ext cx="139405" cy="390083"/>
          </a:xfrm>
          <a:prstGeom prst="rect">
            <a:avLst/>
          </a:prstGeom>
        </p:spPr>
      </p:pic>
      <p:pic>
        <p:nvPicPr>
          <p:cNvPr id="49" name="Picture 4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4" y="2973007"/>
            <a:ext cx="139405" cy="390083"/>
          </a:xfrm>
          <a:prstGeom prst="rect">
            <a:avLst/>
          </a:prstGeom>
        </p:spPr>
      </p:pic>
      <p:pic>
        <p:nvPicPr>
          <p:cNvPr id="50" name="Picture 4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83" y="2973007"/>
            <a:ext cx="139405" cy="390083"/>
          </a:xfrm>
          <a:prstGeom prst="rect">
            <a:avLst/>
          </a:prstGeom>
        </p:spPr>
      </p:pic>
      <p:pic>
        <p:nvPicPr>
          <p:cNvPr id="51" name="Picture 5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9" y="2973007"/>
            <a:ext cx="139405" cy="390083"/>
          </a:xfrm>
          <a:prstGeom prst="rect">
            <a:avLst/>
          </a:prstGeom>
        </p:spPr>
      </p:pic>
      <p:pic>
        <p:nvPicPr>
          <p:cNvPr id="92" name="Picture 9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02" y="3850391"/>
            <a:ext cx="139405" cy="390083"/>
          </a:xfrm>
          <a:prstGeom prst="rect">
            <a:avLst/>
          </a:prstGeom>
        </p:spPr>
      </p:pic>
      <p:pic>
        <p:nvPicPr>
          <p:cNvPr id="93" name="Picture 9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588" y="3850391"/>
            <a:ext cx="139405" cy="390083"/>
          </a:xfrm>
          <a:prstGeom prst="rect">
            <a:avLst/>
          </a:prstGeom>
        </p:spPr>
      </p:pic>
      <p:pic>
        <p:nvPicPr>
          <p:cNvPr id="94" name="Picture 9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8" y="3850391"/>
            <a:ext cx="139405" cy="390083"/>
          </a:xfrm>
          <a:prstGeom prst="rect">
            <a:avLst/>
          </a:prstGeom>
        </p:spPr>
      </p:pic>
      <p:pic>
        <p:nvPicPr>
          <p:cNvPr id="95" name="Picture 9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284" y="3850391"/>
            <a:ext cx="139405" cy="390083"/>
          </a:xfrm>
          <a:prstGeom prst="rect">
            <a:avLst/>
          </a:prstGeom>
        </p:spPr>
      </p:pic>
      <p:pic>
        <p:nvPicPr>
          <p:cNvPr id="96" name="Picture 9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192" y="3850391"/>
            <a:ext cx="139405" cy="390083"/>
          </a:xfrm>
          <a:prstGeom prst="rect">
            <a:avLst/>
          </a:prstGeom>
        </p:spPr>
      </p:pic>
      <p:pic>
        <p:nvPicPr>
          <p:cNvPr id="97" name="Picture 9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078" y="3850391"/>
            <a:ext cx="139405" cy="390083"/>
          </a:xfrm>
          <a:prstGeom prst="rect">
            <a:avLst/>
          </a:prstGeom>
        </p:spPr>
      </p:pic>
      <p:pic>
        <p:nvPicPr>
          <p:cNvPr id="98" name="Picture 9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888" y="3850391"/>
            <a:ext cx="139405" cy="390083"/>
          </a:xfrm>
          <a:prstGeom prst="rect">
            <a:avLst/>
          </a:prstGeom>
        </p:spPr>
      </p:pic>
      <p:pic>
        <p:nvPicPr>
          <p:cNvPr id="99" name="Picture 9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774" y="3850391"/>
            <a:ext cx="139405" cy="390083"/>
          </a:xfrm>
          <a:prstGeom prst="rect">
            <a:avLst/>
          </a:prstGeom>
        </p:spPr>
      </p:pic>
      <p:pic>
        <p:nvPicPr>
          <p:cNvPr id="100" name="Picture 9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83" y="3850391"/>
            <a:ext cx="139405" cy="390083"/>
          </a:xfrm>
          <a:prstGeom prst="rect">
            <a:avLst/>
          </a:prstGeom>
        </p:spPr>
      </p:pic>
      <p:pic>
        <p:nvPicPr>
          <p:cNvPr id="101" name="Picture 10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169" y="3850391"/>
            <a:ext cx="139405" cy="390083"/>
          </a:xfrm>
          <a:prstGeom prst="rect">
            <a:avLst/>
          </a:prstGeom>
        </p:spPr>
      </p:pic>
      <p:pic>
        <p:nvPicPr>
          <p:cNvPr id="520" name="Picture 51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69" y="385224"/>
            <a:ext cx="139405" cy="390083"/>
          </a:xfrm>
          <a:prstGeom prst="rect">
            <a:avLst/>
          </a:prstGeom>
          <a:noFill/>
        </p:spPr>
      </p:pic>
      <p:pic>
        <p:nvPicPr>
          <p:cNvPr id="521" name="Picture 52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255" y="385224"/>
            <a:ext cx="139405" cy="390083"/>
          </a:xfrm>
          <a:prstGeom prst="rect">
            <a:avLst/>
          </a:prstGeom>
        </p:spPr>
      </p:pic>
      <p:pic>
        <p:nvPicPr>
          <p:cNvPr id="522" name="Picture 52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065" y="385224"/>
            <a:ext cx="139405" cy="390083"/>
          </a:xfrm>
          <a:prstGeom prst="rect">
            <a:avLst/>
          </a:prstGeom>
        </p:spPr>
      </p:pic>
      <p:pic>
        <p:nvPicPr>
          <p:cNvPr id="523" name="Picture 52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951" y="385224"/>
            <a:ext cx="139405" cy="390083"/>
          </a:xfrm>
          <a:prstGeom prst="rect">
            <a:avLst/>
          </a:prstGeom>
        </p:spPr>
      </p:pic>
      <p:pic>
        <p:nvPicPr>
          <p:cNvPr id="524" name="Picture 52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859" y="385224"/>
            <a:ext cx="139405" cy="390083"/>
          </a:xfrm>
          <a:prstGeom prst="rect">
            <a:avLst/>
          </a:prstGeom>
        </p:spPr>
      </p:pic>
      <p:pic>
        <p:nvPicPr>
          <p:cNvPr id="525" name="Picture 52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745" y="385224"/>
            <a:ext cx="139405" cy="390083"/>
          </a:xfrm>
          <a:prstGeom prst="rect">
            <a:avLst/>
          </a:prstGeom>
        </p:spPr>
      </p:pic>
      <p:pic>
        <p:nvPicPr>
          <p:cNvPr id="526" name="Picture 52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555" y="385224"/>
            <a:ext cx="139405" cy="390083"/>
          </a:xfrm>
          <a:prstGeom prst="rect">
            <a:avLst/>
          </a:prstGeom>
        </p:spPr>
      </p:pic>
      <p:pic>
        <p:nvPicPr>
          <p:cNvPr id="527" name="Picture 52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41" y="385224"/>
            <a:ext cx="139405" cy="390083"/>
          </a:xfrm>
          <a:prstGeom prst="rect">
            <a:avLst/>
          </a:prstGeom>
        </p:spPr>
      </p:pic>
      <p:pic>
        <p:nvPicPr>
          <p:cNvPr id="528" name="Picture 52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950" y="385224"/>
            <a:ext cx="139405" cy="390083"/>
          </a:xfrm>
          <a:prstGeom prst="rect">
            <a:avLst/>
          </a:prstGeom>
        </p:spPr>
      </p:pic>
      <p:pic>
        <p:nvPicPr>
          <p:cNvPr id="529" name="Picture 52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836" y="385224"/>
            <a:ext cx="139405" cy="390083"/>
          </a:xfrm>
          <a:prstGeom prst="rect">
            <a:avLst/>
          </a:prstGeom>
        </p:spPr>
      </p:pic>
      <p:pic>
        <p:nvPicPr>
          <p:cNvPr id="530" name="Picture 52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1" y="1218239"/>
            <a:ext cx="139405" cy="390083"/>
          </a:xfrm>
          <a:prstGeom prst="rect">
            <a:avLst/>
          </a:prstGeom>
        </p:spPr>
      </p:pic>
      <p:pic>
        <p:nvPicPr>
          <p:cNvPr id="531" name="Picture 53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97" y="1218239"/>
            <a:ext cx="139405" cy="390083"/>
          </a:xfrm>
          <a:prstGeom prst="rect">
            <a:avLst/>
          </a:prstGeom>
        </p:spPr>
      </p:pic>
      <p:pic>
        <p:nvPicPr>
          <p:cNvPr id="532" name="Picture 53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7" y="1218239"/>
            <a:ext cx="139405" cy="390083"/>
          </a:xfrm>
          <a:prstGeom prst="rect">
            <a:avLst/>
          </a:prstGeom>
        </p:spPr>
      </p:pic>
      <p:pic>
        <p:nvPicPr>
          <p:cNvPr id="533" name="Picture 53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3" y="1218239"/>
            <a:ext cx="139405" cy="390083"/>
          </a:xfrm>
          <a:prstGeom prst="rect">
            <a:avLst/>
          </a:prstGeom>
        </p:spPr>
      </p:pic>
      <p:pic>
        <p:nvPicPr>
          <p:cNvPr id="534" name="Picture 53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01" y="1218239"/>
            <a:ext cx="139405" cy="390083"/>
          </a:xfrm>
          <a:prstGeom prst="rect">
            <a:avLst/>
          </a:prstGeom>
        </p:spPr>
      </p:pic>
      <p:pic>
        <p:nvPicPr>
          <p:cNvPr id="535" name="Picture 53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87" y="1218239"/>
            <a:ext cx="139405" cy="390083"/>
          </a:xfrm>
          <a:prstGeom prst="rect">
            <a:avLst/>
          </a:prstGeom>
        </p:spPr>
      </p:pic>
      <p:pic>
        <p:nvPicPr>
          <p:cNvPr id="536" name="Picture 53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97" y="1218239"/>
            <a:ext cx="139405" cy="390083"/>
          </a:xfrm>
          <a:prstGeom prst="rect">
            <a:avLst/>
          </a:prstGeom>
        </p:spPr>
      </p:pic>
      <p:pic>
        <p:nvPicPr>
          <p:cNvPr id="537" name="Picture 53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83" y="1218239"/>
            <a:ext cx="139405" cy="390083"/>
          </a:xfrm>
          <a:prstGeom prst="rect">
            <a:avLst/>
          </a:prstGeom>
        </p:spPr>
      </p:pic>
      <p:pic>
        <p:nvPicPr>
          <p:cNvPr id="538" name="Picture 53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92" y="1218239"/>
            <a:ext cx="139405" cy="390083"/>
          </a:xfrm>
          <a:prstGeom prst="rect">
            <a:avLst/>
          </a:prstGeom>
        </p:spPr>
      </p:pic>
      <p:pic>
        <p:nvPicPr>
          <p:cNvPr id="539" name="Picture 53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78" y="1218239"/>
            <a:ext cx="139405" cy="390083"/>
          </a:xfrm>
          <a:prstGeom prst="rect">
            <a:avLst/>
          </a:prstGeom>
        </p:spPr>
      </p:pic>
      <p:pic>
        <p:nvPicPr>
          <p:cNvPr id="540" name="Picture 53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44" y="2095623"/>
            <a:ext cx="139405" cy="390083"/>
          </a:xfrm>
          <a:prstGeom prst="rect">
            <a:avLst/>
          </a:prstGeom>
        </p:spPr>
      </p:pic>
      <p:pic>
        <p:nvPicPr>
          <p:cNvPr id="541" name="Picture 54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30" y="2095623"/>
            <a:ext cx="139405" cy="390083"/>
          </a:xfrm>
          <a:prstGeom prst="rect">
            <a:avLst/>
          </a:prstGeom>
        </p:spPr>
      </p:pic>
      <p:pic>
        <p:nvPicPr>
          <p:cNvPr id="542" name="Picture 54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40" y="2095623"/>
            <a:ext cx="139405" cy="390083"/>
          </a:xfrm>
          <a:prstGeom prst="rect">
            <a:avLst/>
          </a:prstGeom>
        </p:spPr>
      </p:pic>
      <p:pic>
        <p:nvPicPr>
          <p:cNvPr id="543" name="Picture 54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26" y="2095623"/>
            <a:ext cx="139405" cy="390083"/>
          </a:xfrm>
          <a:prstGeom prst="rect">
            <a:avLst/>
          </a:prstGeom>
        </p:spPr>
      </p:pic>
      <p:pic>
        <p:nvPicPr>
          <p:cNvPr id="544" name="Picture 54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4" y="2095623"/>
            <a:ext cx="139405" cy="390083"/>
          </a:xfrm>
          <a:prstGeom prst="rect">
            <a:avLst/>
          </a:prstGeom>
        </p:spPr>
      </p:pic>
      <p:pic>
        <p:nvPicPr>
          <p:cNvPr id="545" name="Picture 54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20" y="2095623"/>
            <a:ext cx="139405" cy="390083"/>
          </a:xfrm>
          <a:prstGeom prst="rect">
            <a:avLst/>
          </a:prstGeom>
        </p:spPr>
      </p:pic>
      <p:pic>
        <p:nvPicPr>
          <p:cNvPr id="546" name="Picture 54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30" y="2095623"/>
            <a:ext cx="139405" cy="390083"/>
          </a:xfrm>
          <a:prstGeom prst="rect">
            <a:avLst/>
          </a:prstGeom>
        </p:spPr>
      </p:pic>
      <p:pic>
        <p:nvPicPr>
          <p:cNvPr id="547" name="Picture 54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6" y="2095623"/>
            <a:ext cx="139405" cy="390083"/>
          </a:xfrm>
          <a:prstGeom prst="rect">
            <a:avLst/>
          </a:prstGeom>
        </p:spPr>
      </p:pic>
      <p:pic>
        <p:nvPicPr>
          <p:cNvPr id="548" name="Picture 54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25" y="2095623"/>
            <a:ext cx="139405" cy="390083"/>
          </a:xfrm>
          <a:prstGeom prst="rect">
            <a:avLst/>
          </a:prstGeom>
        </p:spPr>
      </p:pic>
      <p:pic>
        <p:nvPicPr>
          <p:cNvPr id="549" name="Picture 54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11" y="2095623"/>
            <a:ext cx="139405" cy="390083"/>
          </a:xfrm>
          <a:prstGeom prst="rect">
            <a:avLst/>
          </a:prstGeom>
        </p:spPr>
      </p:pic>
      <p:pic>
        <p:nvPicPr>
          <p:cNvPr id="550" name="Picture 54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44" y="2973007"/>
            <a:ext cx="139405" cy="390083"/>
          </a:xfrm>
          <a:prstGeom prst="rect">
            <a:avLst/>
          </a:prstGeom>
        </p:spPr>
      </p:pic>
      <p:pic>
        <p:nvPicPr>
          <p:cNvPr id="551" name="Picture 55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30" y="2973007"/>
            <a:ext cx="139405" cy="390083"/>
          </a:xfrm>
          <a:prstGeom prst="rect">
            <a:avLst/>
          </a:prstGeom>
        </p:spPr>
      </p:pic>
      <p:pic>
        <p:nvPicPr>
          <p:cNvPr id="552" name="Picture 55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40" y="2973007"/>
            <a:ext cx="139405" cy="390083"/>
          </a:xfrm>
          <a:prstGeom prst="rect">
            <a:avLst/>
          </a:prstGeom>
        </p:spPr>
      </p:pic>
      <p:pic>
        <p:nvPicPr>
          <p:cNvPr id="553" name="Picture 55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26" y="2973007"/>
            <a:ext cx="139405" cy="390083"/>
          </a:xfrm>
          <a:prstGeom prst="rect">
            <a:avLst/>
          </a:prstGeom>
        </p:spPr>
      </p:pic>
      <p:pic>
        <p:nvPicPr>
          <p:cNvPr id="554" name="Picture 55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4" y="2973007"/>
            <a:ext cx="139405" cy="390083"/>
          </a:xfrm>
          <a:prstGeom prst="rect">
            <a:avLst/>
          </a:prstGeom>
        </p:spPr>
      </p:pic>
      <p:pic>
        <p:nvPicPr>
          <p:cNvPr id="555" name="Picture 55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20" y="2973007"/>
            <a:ext cx="139405" cy="390083"/>
          </a:xfrm>
          <a:prstGeom prst="rect">
            <a:avLst/>
          </a:prstGeom>
        </p:spPr>
      </p:pic>
      <p:pic>
        <p:nvPicPr>
          <p:cNvPr id="556" name="Picture 55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30" y="2973007"/>
            <a:ext cx="139405" cy="390083"/>
          </a:xfrm>
          <a:prstGeom prst="rect">
            <a:avLst/>
          </a:prstGeom>
        </p:spPr>
      </p:pic>
      <p:pic>
        <p:nvPicPr>
          <p:cNvPr id="557" name="Picture 55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6" y="2973007"/>
            <a:ext cx="139405" cy="390083"/>
          </a:xfrm>
          <a:prstGeom prst="rect">
            <a:avLst/>
          </a:prstGeom>
        </p:spPr>
      </p:pic>
      <p:pic>
        <p:nvPicPr>
          <p:cNvPr id="558" name="Picture 55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25" y="2973007"/>
            <a:ext cx="139405" cy="390083"/>
          </a:xfrm>
          <a:prstGeom prst="rect">
            <a:avLst/>
          </a:prstGeom>
        </p:spPr>
      </p:pic>
      <p:pic>
        <p:nvPicPr>
          <p:cNvPr id="559" name="Picture 55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11" y="2973007"/>
            <a:ext cx="139405" cy="390083"/>
          </a:xfrm>
          <a:prstGeom prst="rect">
            <a:avLst/>
          </a:prstGeom>
        </p:spPr>
      </p:pic>
      <p:pic>
        <p:nvPicPr>
          <p:cNvPr id="560" name="Picture 55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44" y="3850391"/>
            <a:ext cx="139405" cy="390083"/>
          </a:xfrm>
          <a:prstGeom prst="rect">
            <a:avLst/>
          </a:prstGeom>
        </p:spPr>
      </p:pic>
      <p:pic>
        <p:nvPicPr>
          <p:cNvPr id="561" name="Picture 56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30" y="3850391"/>
            <a:ext cx="139405" cy="390083"/>
          </a:xfrm>
          <a:prstGeom prst="rect">
            <a:avLst/>
          </a:prstGeom>
        </p:spPr>
      </p:pic>
      <p:pic>
        <p:nvPicPr>
          <p:cNvPr id="562" name="Picture 56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140" y="3850391"/>
            <a:ext cx="139405" cy="390083"/>
          </a:xfrm>
          <a:prstGeom prst="rect">
            <a:avLst/>
          </a:prstGeom>
        </p:spPr>
      </p:pic>
      <p:pic>
        <p:nvPicPr>
          <p:cNvPr id="563" name="Picture 56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26" y="3850391"/>
            <a:ext cx="139405" cy="390083"/>
          </a:xfrm>
          <a:prstGeom prst="rect">
            <a:avLst/>
          </a:prstGeom>
        </p:spPr>
      </p:pic>
      <p:pic>
        <p:nvPicPr>
          <p:cNvPr id="564" name="Picture 56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934" y="3850391"/>
            <a:ext cx="139405" cy="390083"/>
          </a:xfrm>
          <a:prstGeom prst="rect">
            <a:avLst/>
          </a:prstGeom>
        </p:spPr>
      </p:pic>
      <p:pic>
        <p:nvPicPr>
          <p:cNvPr id="565" name="Picture 56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20" y="3850391"/>
            <a:ext cx="139405" cy="390083"/>
          </a:xfrm>
          <a:prstGeom prst="rect">
            <a:avLst/>
          </a:prstGeom>
        </p:spPr>
      </p:pic>
      <p:pic>
        <p:nvPicPr>
          <p:cNvPr id="566" name="Picture 56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630" y="3850391"/>
            <a:ext cx="139405" cy="390083"/>
          </a:xfrm>
          <a:prstGeom prst="rect">
            <a:avLst/>
          </a:prstGeom>
        </p:spPr>
      </p:pic>
      <p:pic>
        <p:nvPicPr>
          <p:cNvPr id="567" name="Picture 56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16" y="3850391"/>
            <a:ext cx="139405" cy="390083"/>
          </a:xfrm>
          <a:prstGeom prst="rect">
            <a:avLst/>
          </a:prstGeom>
        </p:spPr>
      </p:pic>
      <p:pic>
        <p:nvPicPr>
          <p:cNvPr id="568" name="Picture 56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25" y="3850391"/>
            <a:ext cx="139405" cy="390083"/>
          </a:xfrm>
          <a:prstGeom prst="rect">
            <a:avLst/>
          </a:prstGeom>
        </p:spPr>
      </p:pic>
      <p:pic>
        <p:nvPicPr>
          <p:cNvPr id="569" name="Picture 56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11" y="3850391"/>
            <a:ext cx="139405" cy="390083"/>
          </a:xfrm>
          <a:prstGeom prst="rect">
            <a:avLst/>
          </a:prstGeom>
        </p:spPr>
      </p:pic>
      <p:pic>
        <p:nvPicPr>
          <p:cNvPr id="570" name="Picture 569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1" y="385224"/>
            <a:ext cx="139405" cy="390083"/>
          </a:xfrm>
          <a:prstGeom prst="rect">
            <a:avLst/>
          </a:prstGeom>
        </p:spPr>
      </p:pic>
      <p:pic>
        <p:nvPicPr>
          <p:cNvPr id="571" name="Picture 570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997" y="385224"/>
            <a:ext cx="139405" cy="390083"/>
          </a:xfrm>
          <a:prstGeom prst="rect">
            <a:avLst/>
          </a:prstGeom>
        </p:spPr>
      </p:pic>
      <p:pic>
        <p:nvPicPr>
          <p:cNvPr id="572" name="Picture 571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807" y="385224"/>
            <a:ext cx="139405" cy="390083"/>
          </a:xfrm>
          <a:prstGeom prst="rect">
            <a:avLst/>
          </a:prstGeom>
        </p:spPr>
      </p:pic>
      <p:pic>
        <p:nvPicPr>
          <p:cNvPr id="573" name="Picture 572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693" y="385224"/>
            <a:ext cx="139405" cy="390083"/>
          </a:xfrm>
          <a:prstGeom prst="rect">
            <a:avLst/>
          </a:prstGeom>
        </p:spPr>
      </p:pic>
      <p:pic>
        <p:nvPicPr>
          <p:cNvPr id="574" name="Picture 573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601" y="385224"/>
            <a:ext cx="139405" cy="390083"/>
          </a:xfrm>
          <a:prstGeom prst="rect">
            <a:avLst/>
          </a:prstGeom>
        </p:spPr>
      </p:pic>
      <p:pic>
        <p:nvPicPr>
          <p:cNvPr id="575" name="Picture 574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487" y="385224"/>
            <a:ext cx="139405" cy="390083"/>
          </a:xfrm>
          <a:prstGeom prst="rect">
            <a:avLst/>
          </a:prstGeom>
        </p:spPr>
      </p:pic>
      <p:pic>
        <p:nvPicPr>
          <p:cNvPr id="576" name="Picture 575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297" y="385224"/>
            <a:ext cx="139405" cy="390083"/>
          </a:xfrm>
          <a:prstGeom prst="rect">
            <a:avLst/>
          </a:prstGeom>
        </p:spPr>
      </p:pic>
      <p:pic>
        <p:nvPicPr>
          <p:cNvPr id="577" name="Picture 576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183" y="385224"/>
            <a:ext cx="139405" cy="390083"/>
          </a:xfrm>
          <a:prstGeom prst="rect">
            <a:avLst/>
          </a:prstGeom>
        </p:spPr>
      </p:pic>
      <p:pic>
        <p:nvPicPr>
          <p:cNvPr id="578" name="Picture 577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692" y="385224"/>
            <a:ext cx="139405" cy="390083"/>
          </a:xfrm>
          <a:prstGeom prst="rect">
            <a:avLst/>
          </a:prstGeom>
        </p:spPr>
      </p:pic>
      <p:pic>
        <p:nvPicPr>
          <p:cNvPr id="579" name="Picture 578" descr="stick-man-clipart-xTgGe9bT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578" y="385224"/>
            <a:ext cx="139405" cy="390083"/>
          </a:xfrm>
          <a:prstGeom prst="rect">
            <a:avLst/>
          </a:prstGeom>
        </p:spPr>
      </p:pic>
      <p:sp>
        <p:nvSpPr>
          <p:cNvPr id="203" name="TextBox 202"/>
          <p:cNvSpPr txBox="1"/>
          <p:nvPr/>
        </p:nvSpPr>
        <p:spPr>
          <a:xfrm>
            <a:off x="931369" y="4460701"/>
            <a:ext cx="7261947" cy="1077218"/>
          </a:xfrm>
          <a:prstGeom prst="rect">
            <a:avLst/>
          </a:prstGeom>
          <a:solidFill>
            <a:srgbClr val="0099C5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240 of those deaths were among children under 19 years of age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80" name="Picture 5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806" y="1183116"/>
            <a:ext cx="3251200" cy="3251200"/>
          </a:xfrm>
          <a:prstGeom prst="rect">
            <a:avLst/>
          </a:prstGeom>
        </p:spPr>
      </p:pic>
      <p:sp>
        <p:nvSpPr>
          <p:cNvPr id="200" name="TextBox 199"/>
          <p:cNvSpPr txBox="1"/>
          <p:nvPr/>
        </p:nvSpPr>
        <p:spPr>
          <a:xfrm>
            <a:off x="3741599" y="2131763"/>
            <a:ext cx="1784502" cy="707886"/>
          </a:xfrm>
          <a:prstGeom prst="rect">
            <a:avLst/>
          </a:prstGeom>
          <a:solidFill>
            <a:srgbClr val="0099C5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Arial"/>
                <a:cs typeface="Arial"/>
              </a:rPr>
              <a:t>240</a:t>
            </a:r>
            <a:endParaRPr lang="en-US" sz="4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663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900" y="3404694"/>
            <a:ext cx="4127500" cy="27731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81269"/>
            <a:ext cx="8229600" cy="2554545"/>
          </a:xfrm>
          <a:prstGeom prst="rect">
            <a:avLst/>
          </a:prstGeom>
          <a:solidFill>
            <a:srgbClr val="0099C5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Data specific to these deaths are often referenced, yet few Canadian jurisdictions systematically collect </a:t>
            </a:r>
            <a:r>
              <a:rPr lang="en-US" sz="3200" i="1" dirty="0" smtClean="0">
                <a:solidFill>
                  <a:schemeClr val="bg1"/>
                </a:solidFill>
                <a:latin typeface="Arial"/>
                <a:cs typeface="Arial"/>
              </a:rPr>
              <a:t>comprehensive details</a:t>
            </a:r>
            <a:r>
              <a:rPr lang="en-US" sz="3200" dirty="0" smtClean="0">
                <a:solidFill>
                  <a:schemeClr val="bg1"/>
                </a:solidFill>
                <a:latin typeface="Arial"/>
                <a:cs typeface="Arial"/>
              </a:rPr>
              <a:t> of child occupant and pedestrian MVC fatalities</a:t>
            </a:r>
            <a:r>
              <a:rPr lang="is-IS" sz="3200" dirty="0" smtClean="0">
                <a:solidFill>
                  <a:schemeClr val="bg1"/>
                </a:solidFill>
                <a:latin typeface="Arial"/>
                <a:cs typeface="Arial"/>
              </a:rPr>
              <a:t>…</a:t>
            </a:r>
            <a:endParaRPr lang="en-US" sz="3200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650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900" y="2400312"/>
            <a:ext cx="6650182" cy="1143000"/>
          </a:xfrm>
          <a:solidFill>
            <a:srgbClr val="0099C5">
              <a:alpha val="79000"/>
            </a:srgbClr>
          </a:solidFill>
          <a:ln w="38100" cmpd="sng">
            <a:solidFill>
              <a:srgbClr val="003D8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FFFF"/>
                </a:solidFill>
                <a:latin typeface="Arial"/>
                <a:cs typeface="Arial"/>
              </a:rPr>
              <a:t>The Child Fatality Research Team</a:t>
            </a:r>
            <a:endParaRPr lang="en-US" sz="3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5514" y="123913"/>
            <a:ext cx="1614482" cy="14253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701" y="772757"/>
            <a:ext cx="2679486" cy="82170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12" y="5392345"/>
            <a:ext cx="3423256" cy="1320067"/>
          </a:xfrm>
          <a:prstGeom prst="rect">
            <a:avLst/>
          </a:prstGeom>
        </p:spPr>
      </p:pic>
      <p:cxnSp>
        <p:nvCxnSpPr>
          <p:cNvPr id="27" name="Elbow Connector 26"/>
          <p:cNvCxnSpPr/>
          <p:nvPr/>
        </p:nvCxnSpPr>
        <p:spPr>
          <a:xfrm rot="5400000" flipH="1" flipV="1">
            <a:off x="5451879" y="1569599"/>
            <a:ext cx="784213" cy="776943"/>
          </a:xfrm>
          <a:prstGeom prst="bentConnector3">
            <a:avLst/>
          </a:prstGeom>
          <a:ln>
            <a:solidFill>
              <a:srgbClr val="DFE21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/>
          <p:nvPr/>
        </p:nvCxnSpPr>
        <p:spPr>
          <a:xfrm rot="16200000" flipH="1">
            <a:off x="5834004" y="3641008"/>
            <a:ext cx="980705" cy="852159"/>
          </a:xfrm>
          <a:prstGeom prst="bentConnector3">
            <a:avLst/>
          </a:prstGeom>
          <a:ln>
            <a:solidFill>
              <a:srgbClr val="FD8C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4561557" y="3576736"/>
            <a:ext cx="10444" cy="2138613"/>
          </a:xfrm>
          <a:prstGeom prst="line">
            <a:avLst/>
          </a:prstGeom>
          <a:ln>
            <a:solidFill>
              <a:srgbClr val="82611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5400000">
            <a:off x="2501304" y="3581783"/>
            <a:ext cx="432931" cy="422837"/>
          </a:xfrm>
          <a:prstGeom prst="bentConnector3">
            <a:avLst/>
          </a:prstGeom>
          <a:ln>
            <a:solidFill>
              <a:srgbClr val="5E5D6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/>
          <p:nvPr/>
        </p:nvCxnSpPr>
        <p:spPr>
          <a:xfrm rot="16200000" flipV="1">
            <a:off x="2516239" y="1596560"/>
            <a:ext cx="1149852" cy="323956"/>
          </a:xfrm>
          <a:prstGeom prst="bentConnector2">
            <a:avLst/>
          </a:prstGeom>
          <a:ln>
            <a:solidFill>
              <a:srgbClr val="17378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830" y="4127885"/>
            <a:ext cx="2704769" cy="924856"/>
          </a:xfrm>
          <a:prstGeom prst="rect">
            <a:avLst/>
          </a:prstGeom>
        </p:spPr>
      </p:pic>
      <p:pic>
        <p:nvPicPr>
          <p:cNvPr id="3" name="Picture 2" descr="BCIRPU Logo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4" y="4599836"/>
            <a:ext cx="36576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25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99C5"/>
                </a:solidFill>
                <a:latin typeface="Arial"/>
                <a:cs typeface="Arial"/>
              </a:rPr>
              <a:t>Phase 1</a:t>
            </a:r>
            <a:endParaRPr lang="en-US" dirty="0">
              <a:solidFill>
                <a:srgbClr val="0099C5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06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Methods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solidFill>
                  <a:srgbClr val="17378F"/>
                </a:solidFill>
                <a:latin typeface="Arial"/>
                <a:cs typeface="Arial"/>
              </a:rPr>
              <a:t>PHASE 1 Retrospective Data Collection</a:t>
            </a:r>
          </a:p>
          <a:p>
            <a:r>
              <a:rPr lang="en-US" sz="3500" dirty="0" smtClean="0">
                <a:latin typeface="Arial"/>
                <a:cs typeface="Arial"/>
              </a:rPr>
              <a:t>Office of the Chief Coroner of Ontario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Children 0 – 17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2004 - 2008</a:t>
            </a:r>
          </a:p>
          <a:p>
            <a:r>
              <a:rPr lang="en-US" sz="3500" dirty="0" smtClean="0">
                <a:latin typeface="Arial"/>
                <a:cs typeface="Arial"/>
              </a:rPr>
              <a:t>British Columbia Coroners Service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Children 0 – 17</a:t>
            </a:r>
          </a:p>
          <a:p>
            <a:pPr lvl="1"/>
            <a:r>
              <a:rPr lang="en-US" sz="3500" dirty="0" smtClean="0">
                <a:latin typeface="Arial"/>
                <a:cs typeface="Arial"/>
              </a:rPr>
              <a:t>2007 - 2012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Results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81806792"/>
              </p:ext>
            </p:extLst>
          </p:nvPr>
        </p:nvGraphicFramePr>
        <p:xfrm>
          <a:off x="457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36246260"/>
              </p:ext>
            </p:extLst>
          </p:nvPr>
        </p:nvGraphicFramePr>
        <p:xfrm>
          <a:off x="4648200" y="1600200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1703294" y="1199959"/>
            <a:ext cx="1987176" cy="435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latin typeface="Arial"/>
                <a:cs typeface="Arial"/>
              </a:rPr>
              <a:t>Ontario</a:t>
            </a:r>
            <a:endParaRPr lang="en-US" sz="2200" b="1" dirty="0">
              <a:latin typeface="Arial"/>
              <a:cs typeface="Arial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889603" y="1199959"/>
            <a:ext cx="4038600" cy="4353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latin typeface="Arial"/>
                <a:cs typeface="Arial"/>
              </a:rPr>
              <a:t>British Columbia</a:t>
            </a:r>
            <a:endParaRPr lang="en-US" sz="2200" b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72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99C5"/>
                </a:solidFill>
                <a:latin typeface="Arial"/>
                <a:cs typeface="Arial"/>
              </a:rPr>
              <a:t>The Challenge</a:t>
            </a:r>
            <a:endParaRPr lang="en-US" sz="4000" dirty="0">
              <a:solidFill>
                <a:srgbClr val="0099C5"/>
              </a:solidFill>
              <a:latin typeface="Arial"/>
              <a:cs typeface="Arial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84198"/>
              </p:ext>
            </p:extLst>
          </p:nvPr>
        </p:nvGraphicFramePr>
        <p:xfrm>
          <a:off x="457200" y="2865679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Data Element</a:t>
                      </a:r>
                    </a:p>
                  </a:txBody>
                  <a:tcPr>
                    <a:solidFill>
                      <a:srgbClr val="17378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Level of Completeness</a:t>
                      </a:r>
                      <a:endParaRPr lang="en-US" sz="3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7378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Medical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Cause of Death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56.5%,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n=160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Restraint Status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38.1%,</a:t>
                      </a:r>
                      <a:r>
                        <a:rPr lang="en-US" sz="3200" baseline="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n=121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Crash Type</a:t>
                      </a:r>
                      <a:endParaRPr lang="en-US" sz="3200" dirty="0">
                        <a:solidFill>
                          <a:srgbClr val="FFFFFF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0099C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7.3%, n=23</a:t>
                      </a:r>
                    </a:p>
                  </a:txBody>
                  <a:tcPr>
                    <a:solidFill>
                      <a:srgbClr val="0099C5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159693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Review of death investigation files (n=317) did not allow ascertainment of the following:</a:t>
            </a:r>
          </a:p>
        </p:txBody>
      </p:sp>
    </p:spTree>
    <p:extLst>
      <p:ext uri="{BB962C8B-B14F-4D97-AF65-F5344CB8AC3E}">
        <p14:creationId xmlns:p14="http://schemas.microsoft.com/office/powerpoint/2010/main" val="3226808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1764</TotalTime>
  <Words>472</Words>
  <Application>Microsoft Macintosh PowerPoint</Application>
  <PresentationFormat>On-screen Show (4:3)</PresentationFormat>
  <Paragraphs>93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Preventing Motor Vehicle-Related Fatalities: A Collaborative Project to Enhance Data Capture and Use</vt:lpstr>
      <vt:lpstr>PowerPoint Presentation</vt:lpstr>
      <vt:lpstr>PowerPoint Presentation</vt:lpstr>
      <vt:lpstr>PowerPoint Presentation</vt:lpstr>
      <vt:lpstr>The Child Fatality Research Team</vt:lpstr>
      <vt:lpstr>Phase 1</vt:lpstr>
      <vt:lpstr>Methods</vt:lpstr>
      <vt:lpstr>Results</vt:lpstr>
      <vt:lpstr>The Challenge</vt:lpstr>
      <vt:lpstr>Phase 2</vt:lpstr>
      <vt:lpstr>PowerPoint Presentation</vt:lpstr>
      <vt:lpstr>PowerPoint Presentation</vt:lpstr>
      <vt:lpstr>Methods </vt:lpstr>
      <vt:lpstr>Phase 2</vt:lpstr>
      <vt:lpstr>Next Steps </vt:lpstr>
      <vt:lpstr>Implications</vt:lpstr>
      <vt:lpstr>Questions? Devon.williams@sickkids.ca</vt:lpstr>
      <vt:lpstr>Thank You!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Preventing Motor Vehicle-Related Fatalities: A Collaborative Project to Enhance Data Capture and Use</dc:title>
  <dc:creator>Devon Paige Williams</dc:creator>
  <cp:lastModifiedBy>Devon Paige Williams</cp:lastModifiedBy>
  <cp:revision>58</cp:revision>
  <dcterms:created xsi:type="dcterms:W3CDTF">2016-02-10T16:41:00Z</dcterms:created>
  <dcterms:modified xsi:type="dcterms:W3CDTF">2016-04-14T16:39:31Z</dcterms:modified>
</cp:coreProperties>
</file>