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3">
  <p:sldMasterIdLst>
    <p:sldMasterId id="2147483660" r:id="rId1"/>
  </p:sldMasterIdLst>
  <p:notesMasterIdLst>
    <p:notesMasterId r:id="rId19"/>
  </p:notesMasterIdLst>
  <p:handoutMasterIdLst>
    <p:handoutMasterId r:id="rId20"/>
  </p:handoutMasterIdLst>
  <p:sldIdLst>
    <p:sldId id="257" r:id="rId2"/>
    <p:sldId id="552" r:id="rId3"/>
    <p:sldId id="568" r:id="rId4"/>
    <p:sldId id="558" r:id="rId5"/>
    <p:sldId id="560" r:id="rId6"/>
    <p:sldId id="561" r:id="rId7"/>
    <p:sldId id="459" r:id="rId8"/>
    <p:sldId id="531" r:id="rId9"/>
    <p:sldId id="564" r:id="rId10"/>
    <p:sldId id="566" r:id="rId11"/>
    <p:sldId id="532" r:id="rId12"/>
    <p:sldId id="541" r:id="rId13"/>
    <p:sldId id="554" r:id="rId14"/>
    <p:sldId id="567" r:id="rId15"/>
    <p:sldId id="556" r:id="rId16"/>
    <p:sldId id="569" r:id="rId17"/>
    <p:sldId id="544" r:id="rId18"/>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00"/>
    <a:srgbClr val="3366FF"/>
    <a:srgbClr val="013AAB"/>
    <a:srgbClr val="E9EDF4"/>
    <a:srgbClr val="D0D8E8"/>
    <a:srgbClr val="4F81BD"/>
    <a:srgbClr val="D9D9D9"/>
    <a:srgbClr val="013A47"/>
    <a:srgbClr val="D3DEFF"/>
    <a:srgbClr val="B8CA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760" autoAdjust="0"/>
    <p:restoredTop sz="86178" autoAdjust="0"/>
  </p:normalViewPr>
  <p:slideViewPr>
    <p:cSldViewPr>
      <p:cViewPr varScale="1">
        <p:scale>
          <a:sx n="111" d="100"/>
          <a:sy n="111" d="100"/>
        </p:scale>
        <p:origin x="-1530" y="-78"/>
      </p:cViewPr>
      <p:guideLst>
        <p:guide orient="horz" pos="2160"/>
        <p:guide pos="2880"/>
      </p:guideLst>
    </p:cSldViewPr>
  </p:slideViewPr>
  <p:notesTextViewPr>
    <p:cViewPr>
      <p:scale>
        <a:sx n="1" d="1"/>
        <a:sy n="1" d="1"/>
      </p:scale>
      <p:origin x="0" y="0"/>
    </p:cViewPr>
  </p:notesTextViewPr>
  <p:sorterViewPr>
    <p:cViewPr>
      <p:scale>
        <a:sx n="71" d="100"/>
        <a:sy n="71" d="100"/>
      </p:scale>
      <p:origin x="0" y="184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3682204E-5307-4AEE-9966-C8433111C783}" type="datetimeFigureOut">
              <a:rPr lang="en-US" smtClean="0"/>
              <a:pPr/>
              <a:t>5/24/2016</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4A2C7444-6B4A-4C55-B4F2-BF7D73196FFB}" type="slidenum">
              <a:rPr lang="en-US" smtClean="0"/>
              <a:pPr/>
              <a:t>‹#›</a:t>
            </a:fld>
            <a:endParaRPr lang="en-US"/>
          </a:p>
        </p:txBody>
      </p:sp>
    </p:spTree>
    <p:extLst>
      <p:ext uri="{BB962C8B-B14F-4D97-AF65-F5344CB8AC3E}">
        <p14:creationId xmlns:p14="http://schemas.microsoft.com/office/powerpoint/2010/main" val="2366133933"/>
      </p:ext>
    </p:extLst>
  </p:cSld>
  <p:clrMap bg1="lt1" tx1="dk1" bg2="lt2" tx2="dk2" accent1="accent1" accent2="accent2" accent3="accent3" accent4="accent4" accent5="accent5" accent6="accent6" hlink="hlink" folHlink="folHlink"/>
  <p:hf sldNum="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415ACF56-74E2-4C9D-9F37-1A5A44257D4E}" type="datetimeFigureOut">
              <a:rPr lang="en-CA" smtClean="0"/>
              <a:pPr/>
              <a:t>24/05/2016</a:t>
            </a:fld>
            <a:endParaRPr lang="en-CA"/>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18797940-DD2E-457E-A85A-6EED71152A6A}" type="slidenum">
              <a:rPr lang="en-CA" smtClean="0"/>
              <a:pPr/>
              <a:t>‹#›</a:t>
            </a:fld>
            <a:endParaRPr lang="en-CA"/>
          </a:p>
        </p:txBody>
      </p:sp>
    </p:spTree>
    <p:extLst>
      <p:ext uri="{BB962C8B-B14F-4D97-AF65-F5344CB8AC3E}">
        <p14:creationId xmlns:p14="http://schemas.microsoft.com/office/powerpoint/2010/main" val="116867029"/>
      </p:ext>
    </p:extLst>
  </p:cSld>
  <p:clrMap bg1="lt1" tx1="dk1" bg2="lt2" tx2="dk2" accent1="accent1" accent2="accent2" accent3="accent3" accent4="accent4" accent5="accent5" accent6="accent6" hlink="hlink" folHlink="folHlink"/>
  <p:hf sldNum="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_ENREF_27"/><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6"/>
          <p:cNvSpPr>
            <a:spLocks noGrp="1" noChangeArrowheads="1"/>
          </p:cNvSpPr>
          <p:nvPr>
            <p:ph type="ftr" sz="quarter" idx="4"/>
          </p:nvPr>
        </p:nvSpPr>
        <p:spPr/>
        <p:txBody>
          <a:bodyPr/>
          <a:lstStyle/>
          <a:p>
            <a:pPr>
              <a:defRPr/>
            </a:pPr>
            <a:r>
              <a:rPr lang="en-US" dirty="0">
                <a:solidFill>
                  <a:prstClr val="black"/>
                </a:solidFill>
              </a:rPr>
              <a:t>Slide</a:t>
            </a:r>
          </a:p>
        </p:txBody>
      </p:sp>
      <p:sp>
        <p:nvSpPr>
          <p:cNvPr id="23556" name="Rectangle 2"/>
          <p:cNvSpPr>
            <a:spLocks noGrp="1" noRot="1" noChangeAspect="1" noChangeArrowheads="1" noTextEdit="1"/>
          </p:cNvSpPr>
          <p:nvPr>
            <p:ph type="sldImg"/>
          </p:nvPr>
        </p:nvSpPr>
        <p:spPr>
          <a:ln/>
        </p:spPr>
      </p:sp>
      <p:sp>
        <p:nvSpPr>
          <p:cNvPr id="2355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6" name="Header Placeholder 5"/>
          <p:cNvSpPr>
            <a:spLocks noGrp="1"/>
          </p:cNvSpPr>
          <p:nvPr>
            <p:ph type="hdr" sz="quarter" idx="10"/>
          </p:nvPr>
        </p:nvSpPr>
        <p:spPr/>
        <p:txBody>
          <a:bodyPr/>
          <a:lstStyle/>
          <a:p>
            <a:endParaRPr lang="en-CA"/>
          </a:p>
        </p:txBody>
      </p:sp>
    </p:spTree>
    <p:extLst>
      <p:ext uri="{BB962C8B-B14F-4D97-AF65-F5344CB8AC3E}">
        <p14:creationId xmlns:p14="http://schemas.microsoft.com/office/powerpoint/2010/main" val="42655263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Walking proportions not significantly</a:t>
            </a:r>
            <a:r>
              <a:rPr lang="en-CA" baseline="0" dirty="0" smtClean="0"/>
              <a:t> different</a:t>
            </a:r>
            <a:endParaRPr lang="en-US" dirty="0"/>
          </a:p>
        </p:txBody>
      </p:sp>
      <p:sp>
        <p:nvSpPr>
          <p:cNvPr id="4" name="Header Placeholder 3"/>
          <p:cNvSpPr>
            <a:spLocks noGrp="1"/>
          </p:cNvSpPr>
          <p:nvPr>
            <p:ph type="hdr" sz="quarter" idx="10"/>
          </p:nvPr>
        </p:nvSpPr>
        <p:spPr/>
        <p:txBody>
          <a:bodyPr/>
          <a:lstStyle/>
          <a:p>
            <a:endParaRPr lang="en-CA"/>
          </a:p>
        </p:txBody>
      </p:sp>
    </p:spTree>
    <p:extLst>
      <p:ext uri="{BB962C8B-B14F-4D97-AF65-F5344CB8AC3E}">
        <p14:creationId xmlns:p14="http://schemas.microsoft.com/office/powerpoint/2010/main" val="41810345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200" kern="1200" dirty="0" smtClean="0">
                <a:solidFill>
                  <a:schemeClr val="tx1"/>
                </a:solidFill>
                <a:effectLst/>
                <a:latin typeface="+mn-lt"/>
                <a:ea typeface="+mn-ea"/>
                <a:cs typeface="+mn-cs"/>
              </a:rPr>
              <a:t>higher one way street density,  the presence of a school crossing guard and higher school disadvantage  were risk factors for higher collision rates </a:t>
            </a:r>
          </a:p>
          <a:p>
            <a:r>
              <a:rPr lang="en-CA" sz="1200" kern="1200" dirty="0" smtClean="0">
                <a:solidFill>
                  <a:schemeClr val="tx1"/>
                </a:solidFill>
                <a:effectLst/>
                <a:latin typeface="+mn-lt"/>
                <a:ea typeface="+mn-ea"/>
                <a:cs typeface="+mn-cs"/>
              </a:rPr>
              <a:t>higher residential densities were protective for collisions   Walking to school was not a risk factor.</a:t>
            </a:r>
            <a:endParaRPr lang="en-US" sz="1200" kern="1200" dirty="0" smtClean="0">
              <a:solidFill>
                <a:schemeClr val="tx1"/>
              </a:solidFill>
              <a:effectLst/>
              <a:latin typeface="+mn-lt"/>
              <a:ea typeface="+mn-ea"/>
              <a:cs typeface="+mn-cs"/>
            </a:endParaRPr>
          </a:p>
          <a:p>
            <a:r>
              <a:rPr lang="en-CA" sz="1200" b="1" kern="1200" dirty="0" smtClean="0">
                <a:solidFill>
                  <a:schemeClr val="tx1"/>
                </a:solidFill>
                <a:effectLst/>
                <a:latin typeface="+mn-lt"/>
                <a:ea typeface="+mn-ea"/>
                <a:cs typeface="+mn-cs"/>
              </a:rPr>
              <a:t>	</a:t>
            </a:r>
          </a:p>
          <a:p>
            <a:r>
              <a:rPr lang="en-CA" sz="1200" kern="1200" dirty="0" smtClean="0">
                <a:solidFill>
                  <a:schemeClr val="tx1"/>
                </a:solidFill>
                <a:effectLst/>
                <a:latin typeface="+mn-lt"/>
                <a:ea typeface="+mn-ea"/>
                <a:cs typeface="+mn-cs"/>
              </a:rPr>
              <a:t>In the inner suburbs, one way street, traffic light and traffic calming densities were risk factors for higher collision rates.  </a:t>
            </a:r>
          </a:p>
          <a:p>
            <a:r>
              <a:rPr lang="en-CA" sz="1200" kern="1200" dirty="0" smtClean="0">
                <a:solidFill>
                  <a:schemeClr val="tx1"/>
                </a:solidFill>
                <a:effectLst/>
                <a:latin typeface="+mn-lt"/>
                <a:ea typeface="+mn-ea"/>
                <a:cs typeface="+mn-cs"/>
              </a:rPr>
              <a:t>The only significant risk factor for higher collision rates in the urban downtown schools was higher school disadvantage </a:t>
            </a:r>
            <a:r>
              <a:rPr lang="en-CA"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Header Placeholder 3"/>
          <p:cNvSpPr>
            <a:spLocks noGrp="1"/>
          </p:cNvSpPr>
          <p:nvPr>
            <p:ph type="hdr" sz="quarter" idx="10"/>
          </p:nvPr>
        </p:nvSpPr>
        <p:spPr/>
        <p:txBody>
          <a:bodyPr/>
          <a:lstStyle/>
          <a:p>
            <a:endParaRPr lang="en-CA"/>
          </a:p>
        </p:txBody>
      </p:sp>
    </p:spTree>
    <p:extLst>
      <p:ext uri="{BB962C8B-B14F-4D97-AF65-F5344CB8AC3E}">
        <p14:creationId xmlns:p14="http://schemas.microsoft.com/office/powerpoint/2010/main" val="11048633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endParaRPr lang="en-CA" dirty="0" smtClean="0">
              <a:solidFill>
                <a:schemeClr val="tx2">
                  <a:lumMod val="10000"/>
                </a:schemeClr>
              </a:solidFill>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en-CA" dirty="0" smtClean="0">
                <a:solidFill>
                  <a:schemeClr val="tx2">
                    <a:lumMod val="10000"/>
                  </a:schemeClr>
                </a:solidFill>
              </a:rPr>
              <a:t>Risk Factors confirm 2011 study</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accent4">
                    <a:lumMod val="10000"/>
                  </a:schemeClr>
                </a:solidFill>
              </a:rPr>
              <a:t>Residential areas:  Slower speed limits, less traffic volume</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CA" dirty="0" smtClean="0">
              <a:solidFill>
                <a:schemeClr val="tx2">
                  <a:lumMod val="10000"/>
                </a:schemeClr>
              </a:solidFill>
            </a:endParaRPr>
          </a:p>
        </p:txBody>
      </p:sp>
      <p:sp>
        <p:nvSpPr>
          <p:cNvPr id="4" name="Header Placeholder 3"/>
          <p:cNvSpPr>
            <a:spLocks noGrp="1"/>
          </p:cNvSpPr>
          <p:nvPr>
            <p:ph type="hdr" sz="quarter" idx="10"/>
          </p:nvPr>
        </p:nvSpPr>
        <p:spPr/>
        <p:txBody>
          <a:bodyPr/>
          <a:lstStyle/>
          <a:p>
            <a:endParaRPr lang="en-CA"/>
          </a:p>
        </p:txBody>
      </p:sp>
    </p:spTree>
    <p:extLst>
      <p:ext uri="{BB962C8B-B14F-4D97-AF65-F5344CB8AC3E}">
        <p14:creationId xmlns:p14="http://schemas.microsoft.com/office/powerpoint/2010/main" val="41391054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CA" dirty="0" smtClean="0"/>
              <a:t>Traffic</a:t>
            </a:r>
            <a:r>
              <a:rPr lang="en-CA" baseline="0" dirty="0" smtClean="0"/>
              <a:t> lights represent crossing locations</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CA" dirty="0" smtClean="0">
                <a:solidFill>
                  <a:schemeClr val="tx2">
                    <a:lumMod val="10000"/>
                  </a:schemeClr>
                </a:solidFill>
              </a:rPr>
              <a:t>Traffic calming- Previous pre-post intervention study found null effect</a:t>
            </a:r>
          </a:p>
          <a:p>
            <a:pPr lvl="1"/>
            <a:endParaRPr lang="en-CA" sz="1200" kern="1200" dirty="0" smtClean="0">
              <a:solidFill>
                <a:schemeClr val="tx1"/>
              </a:solidFill>
              <a:effectLst/>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en-CA" dirty="0" smtClean="0">
                <a:solidFill>
                  <a:schemeClr val="tx2">
                    <a:lumMod val="10000"/>
                  </a:schemeClr>
                </a:solidFill>
              </a:rPr>
              <a:t>Higher social disadvantage consistently associated with PMVCs</a:t>
            </a:r>
          </a:p>
          <a:p>
            <a:pPr lvl="1"/>
            <a:endParaRPr lang="en-CA" sz="1200" kern="1200" dirty="0" smtClean="0">
              <a:solidFill>
                <a:schemeClr val="tx1"/>
              </a:solidFill>
              <a:effectLst/>
              <a:latin typeface="+mn-lt"/>
              <a:ea typeface="+mn-ea"/>
              <a:cs typeface="+mn-cs"/>
            </a:endParaRPr>
          </a:p>
          <a:p>
            <a:pPr lvl="1"/>
            <a:endParaRPr lang="en-CA" dirty="0" smtClean="0"/>
          </a:p>
        </p:txBody>
      </p:sp>
      <p:sp>
        <p:nvSpPr>
          <p:cNvPr id="4" name="Header Placeholder 3"/>
          <p:cNvSpPr>
            <a:spLocks noGrp="1"/>
          </p:cNvSpPr>
          <p:nvPr>
            <p:ph type="hdr" sz="quarter" idx="10"/>
          </p:nvPr>
        </p:nvSpPr>
        <p:spPr/>
        <p:txBody>
          <a:bodyPr/>
          <a:lstStyle/>
          <a:p>
            <a:endParaRPr lang="en-CA"/>
          </a:p>
        </p:txBody>
      </p:sp>
    </p:spTree>
    <p:extLst>
      <p:ext uri="{BB962C8B-B14F-4D97-AF65-F5344CB8AC3E}">
        <p14:creationId xmlns:p14="http://schemas.microsoft.com/office/powerpoint/2010/main" val="41391054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CA" dirty="0" smtClean="0"/>
              <a:t>-traffic</a:t>
            </a:r>
            <a:r>
              <a:rPr lang="en-CA" baseline="0" dirty="0" smtClean="0"/>
              <a:t> lights and traffic calming also found in cross-sectional study</a:t>
            </a:r>
          </a:p>
          <a:p>
            <a:pPr lvl="1"/>
            <a:endParaRPr lang="en-CA" baseline="0" dirty="0" smtClean="0"/>
          </a:p>
          <a:p>
            <a:pPr lvl="1"/>
            <a:endParaRPr lang="en-CA" dirty="0" smtClean="0"/>
          </a:p>
        </p:txBody>
      </p:sp>
      <p:sp>
        <p:nvSpPr>
          <p:cNvPr id="4" name="Header Placeholder 3"/>
          <p:cNvSpPr>
            <a:spLocks noGrp="1"/>
          </p:cNvSpPr>
          <p:nvPr>
            <p:ph type="hdr" sz="quarter" idx="10"/>
          </p:nvPr>
        </p:nvSpPr>
        <p:spPr/>
        <p:txBody>
          <a:bodyPr/>
          <a:lstStyle/>
          <a:p>
            <a:endParaRPr lang="en-CA"/>
          </a:p>
        </p:txBody>
      </p:sp>
    </p:spTree>
    <p:extLst>
      <p:ext uri="{BB962C8B-B14F-4D97-AF65-F5344CB8AC3E}">
        <p14:creationId xmlns:p14="http://schemas.microsoft.com/office/powerpoint/2010/main" val="41391054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accent4">
                    <a:lumMod val="10000"/>
                  </a:schemeClr>
                </a:solidFill>
              </a:rPr>
              <a:t>consistent with previous studies.</a:t>
            </a:r>
            <a:endParaRPr lang="en-CA" dirty="0" smtClean="0"/>
          </a:p>
        </p:txBody>
      </p:sp>
      <p:sp>
        <p:nvSpPr>
          <p:cNvPr id="4" name="Header Placeholder 3"/>
          <p:cNvSpPr>
            <a:spLocks noGrp="1"/>
          </p:cNvSpPr>
          <p:nvPr>
            <p:ph type="hdr" sz="quarter" idx="10"/>
          </p:nvPr>
        </p:nvSpPr>
        <p:spPr/>
        <p:txBody>
          <a:bodyPr/>
          <a:lstStyle/>
          <a:p>
            <a:endParaRPr lang="en-CA"/>
          </a:p>
        </p:txBody>
      </p:sp>
    </p:spTree>
    <p:extLst>
      <p:ext uri="{BB962C8B-B14F-4D97-AF65-F5344CB8AC3E}">
        <p14:creationId xmlns:p14="http://schemas.microsoft.com/office/powerpoint/2010/main" val="41391054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accent4">
                    <a:lumMod val="10000"/>
                  </a:schemeClr>
                </a:solidFill>
              </a:rPr>
              <a:t>consistent with previous studies.</a:t>
            </a:r>
            <a:endParaRPr lang="en-CA" dirty="0" smtClean="0"/>
          </a:p>
        </p:txBody>
      </p:sp>
      <p:sp>
        <p:nvSpPr>
          <p:cNvPr id="4" name="Header Placeholder 3"/>
          <p:cNvSpPr>
            <a:spLocks noGrp="1"/>
          </p:cNvSpPr>
          <p:nvPr>
            <p:ph type="hdr" sz="quarter" idx="10"/>
          </p:nvPr>
        </p:nvSpPr>
        <p:spPr/>
        <p:txBody>
          <a:bodyPr/>
          <a:lstStyle/>
          <a:p>
            <a:endParaRPr lang="en-CA"/>
          </a:p>
        </p:txBody>
      </p:sp>
    </p:spTree>
    <p:extLst>
      <p:ext uri="{BB962C8B-B14F-4D97-AF65-F5344CB8AC3E}">
        <p14:creationId xmlns:p14="http://schemas.microsoft.com/office/powerpoint/2010/main" val="41391054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5" name="Header Placeholder 4"/>
          <p:cNvSpPr>
            <a:spLocks noGrp="1"/>
          </p:cNvSpPr>
          <p:nvPr>
            <p:ph type="hdr" sz="quarter" idx="10"/>
          </p:nvPr>
        </p:nvSpPr>
        <p:spPr/>
        <p:txBody>
          <a:bodyPr/>
          <a:lstStyle/>
          <a:p>
            <a:endParaRPr lang="en-CA" dirty="0"/>
          </a:p>
        </p:txBody>
      </p:sp>
    </p:spTree>
    <p:extLst>
      <p:ext uri="{BB962C8B-B14F-4D97-AF65-F5344CB8AC3E}">
        <p14:creationId xmlns:p14="http://schemas.microsoft.com/office/powerpoint/2010/main" val="1404721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200" kern="1200" dirty="0" smtClean="0">
                <a:solidFill>
                  <a:schemeClr val="tx1"/>
                </a:solidFill>
                <a:effectLst/>
                <a:latin typeface="+mn-lt"/>
                <a:ea typeface="+mn-ea"/>
                <a:cs typeface="+mn-cs"/>
              </a:rPr>
              <a:t>-4-12 year olds, in Toronto</a:t>
            </a:r>
          </a:p>
        </p:txBody>
      </p:sp>
      <p:sp>
        <p:nvSpPr>
          <p:cNvPr id="4" name="Slide Number Placeholder 3"/>
          <p:cNvSpPr>
            <a:spLocks noGrp="1"/>
          </p:cNvSpPr>
          <p:nvPr>
            <p:ph type="sldNum" sz="quarter" idx="10"/>
          </p:nvPr>
        </p:nvSpPr>
        <p:spPr/>
        <p:txBody>
          <a:bodyPr/>
          <a:lstStyle/>
          <a:p>
            <a:fld id="{18797940-DD2E-457E-A85A-6EED71152A6A}" type="slidenum">
              <a:rPr lang="en-CA" smtClean="0">
                <a:solidFill>
                  <a:prstClr val="black"/>
                </a:solidFill>
              </a:rPr>
              <a:pPr/>
              <a:t>2</a:t>
            </a:fld>
            <a:endParaRPr lang="en-CA">
              <a:solidFill>
                <a:prstClr val="black"/>
              </a:solidFill>
            </a:endParaRPr>
          </a:p>
        </p:txBody>
      </p:sp>
    </p:spTree>
    <p:extLst>
      <p:ext uri="{BB962C8B-B14F-4D97-AF65-F5344CB8AC3E}">
        <p14:creationId xmlns:p14="http://schemas.microsoft.com/office/powerpoint/2010/main" val="17295931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200" kern="1200" dirty="0" smtClean="0">
                <a:solidFill>
                  <a:schemeClr val="tx1"/>
                </a:solidFill>
                <a:effectLst/>
                <a:latin typeface="+mn-lt"/>
                <a:ea typeface="+mn-ea"/>
                <a:cs typeface="+mn-cs"/>
              </a:rPr>
              <a:t>-4-12 year olds, in Toronto</a:t>
            </a:r>
          </a:p>
        </p:txBody>
      </p:sp>
      <p:sp>
        <p:nvSpPr>
          <p:cNvPr id="4" name="Slide Number Placeholder 3"/>
          <p:cNvSpPr>
            <a:spLocks noGrp="1"/>
          </p:cNvSpPr>
          <p:nvPr>
            <p:ph type="sldNum" sz="quarter" idx="10"/>
          </p:nvPr>
        </p:nvSpPr>
        <p:spPr/>
        <p:txBody>
          <a:bodyPr/>
          <a:lstStyle/>
          <a:p>
            <a:fld id="{18797940-DD2E-457E-A85A-6EED71152A6A}" type="slidenum">
              <a:rPr lang="en-CA" smtClean="0">
                <a:solidFill>
                  <a:prstClr val="black"/>
                </a:solidFill>
              </a:rPr>
              <a:pPr/>
              <a:t>3</a:t>
            </a:fld>
            <a:endParaRPr lang="en-CA">
              <a:solidFill>
                <a:prstClr val="black"/>
              </a:solidFill>
            </a:endParaRPr>
          </a:p>
        </p:txBody>
      </p:sp>
    </p:spTree>
    <p:extLst>
      <p:ext uri="{BB962C8B-B14F-4D97-AF65-F5344CB8AC3E}">
        <p14:creationId xmlns:p14="http://schemas.microsoft.com/office/powerpoint/2010/main" val="17295931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sz="1200" kern="1200" dirty="0" smtClean="0">
              <a:solidFill>
                <a:schemeClr val="tx1"/>
              </a:solidFill>
              <a:effectLst/>
              <a:latin typeface="+mn-lt"/>
              <a:ea typeface="+mn-ea"/>
              <a:cs typeface="+mn-cs"/>
            </a:endParaRPr>
          </a:p>
          <a:p>
            <a:r>
              <a:rPr lang="en-US" sz="1400" dirty="0" smtClean="0"/>
              <a:t>Decline over 20 years</a:t>
            </a:r>
          </a:p>
          <a:p>
            <a:r>
              <a:rPr lang="en-US" sz="1400" dirty="0" smtClean="0"/>
              <a:t>Reducing</a:t>
            </a:r>
            <a:r>
              <a:rPr lang="en-US" sz="1400" baseline="0" dirty="0" smtClean="0"/>
              <a:t> exposure to vehicles</a:t>
            </a:r>
          </a:p>
          <a:p>
            <a:endParaRPr lang="en-US" sz="1400" kern="1200" dirty="0" smtClean="0">
              <a:solidFill>
                <a:schemeClr val="accent4">
                  <a:lumMod val="10000"/>
                </a:schemeClr>
              </a:solidFill>
              <a:latin typeface="+mn-lt"/>
              <a:ea typeface="+mn-ea"/>
              <a:cs typeface="+mn-cs"/>
            </a:endParaRPr>
          </a:p>
          <a:p>
            <a:r>
              <a:rPr lang="en-US" sz="1400" kern="1200" dirty="0" smtClean="0">
                <a:solidFill>
                  <a:schemeClr val="accent4">
                    <a:lumMod val="10000"/>
                  </a:schemeClr>
                </a:solidFill>
                <a:latin typeface="+mn-lt"/>
                <a:ea typeface="+mn-ea"/>
                <a:cs typeface="+mn-cs"/>
              </a:rPr>
              <a:t>AST = walking, cycling, scooters etc.) </a:t>
            </a:r>
            <a:endParaRPr lang="en-US" sz="1400" dirty="0"/>
          </a:p>
        </p:txBody>
      </p:sp>
      <p:sp>
        <p:nvSpPr>
          <p:cNvPr id="4" name="Slide Number Placeholder 3"/>
          <p:cNvSpPr>
            <a:spLocks noGrp="1"/>
          </p:cNvSpPr>
          <p:nvPr>
            <p:ph type="sldNum" sz="quarter" idx="10"/>
          </p:nvPr>
        </p:nvSpPr>
        <p:spPr/>
        <p:txBody>
          <a:bodyPr/>
          <a:lstStyle/>
          <a:p>
            <a:fld id="{18797940-DD2E-457E-A85A-6EED71152A6A}" type="slidenum">
              <a:rPr lang="en-CA" smtClean="0">
                <a:solidFill>
                  <a:prstClr val="black"/>
                </a:solidFill>
              </a:rPr>
              <a:pPr/>
              <a:t>4</a:t>
            </a:fld>
            <a:endParaRPr lang="en-CA">
              <a:solidFill>
                <a:prstClr val="black"/>
              </a:solidFill>
            </a:endParaRPr>
          </a:p>
        </p:txBody>
      </p:sp>
    </p:spTree>
    <p:extLst>
      <p:ext uri="{BB962C8B-B14F-4D97-AF65-F5344CB8AC3E}">
        <p14:creationId xmlns:p14="http://schemas.microsoft.com/office/powerpoint/2010/main" val="33508715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Jacobson – safety in numbers effect – </a:t>
            </a:r>
          </a:p>
          <a:p>
            <a:r>
              <a:rPr lang="en-US" dirty="0" smtClean="0"/>
              <a:t>3 large population</a:t>
            </a:r>
            <a:r>
              <a:rPr lang="en-US" baseline="0" dirty="0" smtClean="0"/>
              <a:t> datasets in </a:t>
            </a:r>
            <a:r>
              <a:rPr lang="en-US" baseline="0" dirty="0" err="1" smtClean="0"/>
              <a:t>europe</a:t>
            </a:r>
            <a:r>
              <a:rPr lang="en-US" baseline="0" dirty="0" smtClean="0"/>
              <a:t> and </a:t>
            </a:r>
            <a:r>
              <a:rPr lang="en-US" baseline="0" dirty="0" err="1" smtClean="0"/>
              <a:t>u.s.</a:t>
            </a:r>
            <a:r>
              <a:rPr lang="en-US" baseline="0" dirty="0" smtClean="0"/>
              <a:t>  Pedestrian </a:t>
            </a:r>
            <a:r>
              <a:rPr lang="en-US" baseline="0" dirty="0" err="1" smtClean="0"/>
              <a:t>vomlume</a:t>
            </a:r>
            <a:r>
              <a:rPr lang="en-US" baseline="0" dirty="0" smtClean="0"/>
              <a:t> – measured by journey to work share or distance or trip day per capita.   Individual pedestrian’s collision risk decreased by 66% in communities where there is twice as much walking.</a:t>
            </a:r>
          </a:p>
          <a:p>
            <a:endParaRPr lang="en-US" baseline="0" dirty="0" smtClean="0"/>
          </a:p>
          <a:p>
            <a:endParaRPr lang="en-US" baseline="0" dirty="0" smtClean="0"/>
          </a:p>
          <a:p>
            <a:pPr lvl="1">
              <a:buFont typeface="Arial" pitchFamily="34" charset="0"/>
              <a:buChar char="•"/>
            </a:pPr>
            <a:r>
              <a:rPr lang="en-US" dirty="0" smtClean="0"/>
              <a:t>Child pedestrian collisions positively correlated with:  # school day road crossings,  proportion using AST en route home</a:t>
            </a:r>
            <a:r>
              <a:rPr lang="en-US" baseline="30000" dirty="0" smtClean="0"/>
              <a:t>4,5</a:t>
            </a:r>
            <a:r>
              <a:rPr lang="en-US" dirty="0" smtClean="0"/>
              <a:t>  </a:t>
            </a:r>
          </a:p>
          <a:p>
            <a:pPr lvl="1">
              <a:buFont typeface="Arial" pitchFamily="34" charset="0"/>
              <a:buChar char="•"/>
            </a:pPr>
            <a:r>
              <a:rPr lang="en-US" dirty="0" smtClean="0"/>
              <a:t>1.5 times i</a:t>
            </a:r>
            <a:r>
              <a:rPr lang="en-US" dirty="0" smtClean="0">
                <a:solidFill>
                  <a:schemeClr val="bg1"/>
                </a:solidFill>
              </a:rPr>
              <a:t>ncreased odds of collisions with AST over longer distances</a:t>
            </a:r>
            <a:r>
              <a:rPr lang="en-US" baseline="30000" dirty="0" smtClean="0"/>
              <a:t>6</a:t>
            </a:r>
          </a:p>
          <a:p>
            <a:pPr lvl="1">
              <a:buFont typeface="Arial" pitchFamily="34" charset="0"/>
              <a:buChar char="•"/>
            </a:pPr>
            <a:endParaRPr lang="en-US" baseline="30000" dirty="0" smtClean="0"/>
          </a:p>
          <a:p>
            <a:pPr lvl="1">
              <a:buFont typeface="Arial" pitchFamily="34" charset="0"/>
              <a:buChar char="•"/>
            </a:pPr>
            <a:endParaRPr lang="en-US" baseline="30000" dirty="0" smtClean="0"/>
          </a:p>
          <a:p>
            <a:pPr marL="457200" marR="0" lvl="1" indent="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US" sz="1200" dirty="0" smtClean="0">
                <a:solidFill>
                  <a:schemeClr val="bg1"/>
                </a:solidFill>
              </a:rPr>
              <a:t>Different ages, mix of traffic, environmental conditions?</a:t>
            </a:r>
          </a:p>
          <a:p>
            <a:pPr lvl="1">
              <a:buFont typeface="Arial" pitchFamily="34" charset="0"/>
              <a:buChar char="•"/>
            </a:pPr>
            <a:endParaRPr lang="en-US" baseline="30000" dirty="0" smtClean="0"/>
          </a:p>
          <a:p>
            <a:endParaRPr lang="en-US" dirty="0"/>
          </a:p>
        </p:txBody>
      </p:sp>
      <p:sp>
        <p:nvSpPr>
          <p:cNvPr id="4" name="Slide Number Placeholder 3"/>
          <p:cNvSpPr>
            <a:spLocks noGrp="1"/>
          </p:cNvSpPr>
          <p:nvPr>
            <p:ph type="sldNum" sz="quarter" idx="10"/>
          </p:nvPr>
        </p:nvSpPr>
        <p:spPr/>
        <p:txBody>
          <a:bodyPr/>
          <a:lstStyle/>
          <a:p>
            <a:fld id="{18797940-DD2E-457E-A85A-6EED71152A6A}" type="slidenum">
              <a:rPr lang="en-CA" smtClean="0"/>
              <a:pPr/>
              <a:t>5</a:t>
            </a:fld>
            <a:endParaRPr lang="en-CA"/>
          </a:p>
        </p:txBody>
      </p:sp>
    </p:spTree>
    <p:extLst>
      <p:ext uri="{BB962C8B-B14F-4D97-AF65-F5344CB8AC3E}">
        <p14:creationId xmlns:p14="http://schemas.microsoft.com/office/powerpoint/2010/main" val="37716093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p:cNvSpPr>
          <p:nvPr>
            <p:ph type="sldImg"/>
          </p:nvPr>
        </p:nvSpPr>
        <p:spPr bwMode="auto">
          <a:noFill/>
          <a:ln>
            <a:solidFill>
              <a:srgbClr val="000000"/>
            </a:solidFill>
            <a:miter lim="800000"/>
            <a:headEnd/>
            <a:tailEnd/>
          </a:ln>
        </p:spPr>
      </p:sp>
      <p:sp>
        <p:nvSpPr>
          <p:cNvPr id="716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CA" dirty="0" smtClean="0"/>
              <a:t>There has been a decrease in child PMVC of more than 50% in Canada over the last 20 years.  It has been suggested this trend has been due to fewer children walking to school</a:t>
            </a:r>
          </a:p>
          <a:p>
            <a:pPr>
              <a:spcBef>
                <a:spcPct val="0"/>
              </a:spcBef>
            </a:pPr>
            <a:endParaRPr lang="en-CA" dirty="0" smtClean="0"/>
          </a:p>
          <a:p>
            <a:pPr>
              <a:spcBef>
                <a:spcPct val="0"/>
              </a:spcBef>
            </a:pPr>
            <a:r>
              <a:rPr lang="en-CA" dirty="0" smtClean="0"/>
              <a:t>The are many potential health benefits of walking to school include prevention of chronic conditions related to obesity, also health issues related to air quality </a:t>
            </a:r>
          </a:p>
          <a:p>
            <a:pPr>
              <a:spcBef>
                <a:spcPct val="0"/>
              </a:spcBef>
            </a:pPr>
            <a:r>
              <a:rPr lang="en-CA" dirty="0" smtClean="0"/>
              <a:t>There are many initiatives to increase walking to school in Europe and North America</a:t>
            </a:r>
          </a:p>
          <a:p>
            <a:pPr>
              <a:spcBef>
                <a:spcPct val="0"/>
              </a:spcBef>
            </a:pPr>
            <a:endParaRPr lang="en-CA" dirty="0" smtClean="0"/>
          </a:p>
          <a:p>
            <a:pPr>
              <a:spcBef>
                <a:spcPct val="0"/>
              </a:spcBef>
            </a:pPr>
            <a:r>
              <a:rPr lang="en-CA" dirty="0" smtClean="0"/>
              <a:t>-however, also potential for increased PMVCs with more walking and there has been little research regarding the impact of more walking on PMVC.</a:t>
            </a:r>
          </a:p>
          <a:p>
            <a:pPr>
              <a:spcBef>
                <a:spcPct val="0"/>
              </a:spcBef>
            </a:pPr>
            <a:endParaRPr lang="en-CA" dirty="0" smtClean="0"/>
          </a:p>
          <a:p>
            <a:pPr>
              <a:spcBef>
                <a:spcPct val="0"/>
              </a:spcBef>
            </a:pPr>
            <a:r>
              <a:rPr lang="en-US" dirty="0" smtClean="0"/>
              <a:t>**</a:t>
            </a:r>
            <a:r>
              <a:rPr lang="en-CA" dirty="0" smtClean="0"/>
              <a:t>need to find the balance between the benefits and risks of walking to school </a:t>
            </a:r>
          </a:p>
          <a:p>
            <a:pPr>
              <a:spcBef>
                <a:spcPct val="0"/>
              </a:spcBef>
            </a:pPr>
            <a:endParaRPr lang="en-CA" dirty="0" smtClean="0"/>
          </a:p>
          <a:p>
            <a:pPr>
              <a:spcBef>
                <a:spcPct val="0"/>
              </a:spcBef>
            </a:pPr>
            <a:r>
              <a:rPr lang="en-US" dirty="0" smtClean="0"/>
              <a:t>**</a:t>
            </a:r>
            <a:r>
              <a:rPr lang="en-CA" dirty="0" smtClean="0"/>
              <a:t>The built environment-  has been found to influence both walking to school and collision risks and can be potentially be modified to achieve this balance.</a:t>
            </a:r>
          </a:p>
          <a:p>
            <a:pPr>
              <a:spcBef>
                <a:spcPct val="0"/>
              </a:spcBef>
            </a:pPr>
            <a:endParaRPr lang="en-CA" dirty="0" smtClean="0"/>
          </a:p>
          <a:p>
            <a:pPr>
              <a:spcBef>
                <a:spcPct val="0"/>
              </a:spcBef>
            </a:pPr>
            <a:r>
              <a:rPr lang="en-CA" dirty="0" smtClean="0"/>
              <a:t>Ultimate goal – to promote walking in the safest environment possible.</a:t>
            </a:r>
          </a:p>
        </p:txBody>
      </p:sp>
      <p:sp>
        <p:nvSpPr>
          <p:cNvPr id="71683" name="Header Placeholder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CA" smtClean="0"/>
          </a:p>
        </p:txBody>
      </p:sp>
    </p:spTree>
    <p:extLst>
      <p:ext uri="{BB962C8B-B14F-4D97-AF65-F5344CB8AC3E}">
        <p14:creationId xmlns:p14="http://schemas.microsoft.com/office/powerpoint/2010/main" val="887845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aseline="0" dirty="0" smtClean="0"/>
          </a:p>
        </p:txBody>
      </p:sp>
      <p:sp>
        <p:nvSpPr>
          <p:cNvPr id="5" name="Header Placeholder 4"/>
          <p:cNvSpPr>
            <a:spLocks noGrp="1"/>
          </p:cNvSpPr>
          <p:nvPr>
            <p:ph type="hdr" sz="quarter" idx="10"/>
          </p:nvPr>
        </p:nvSpPr>
        <p:spPr/>
        <p:txBody>
          <a:bodyPr/>
          <a:lstStyle/>
          <a:p>
            <a:endParaRPr lang="en-CA"/>
          </a:p>
        </p:txBody>
      </p:sp>
    </p:spTree>
    <p:extLst>
      <p:ext uri="{BB962C8B-B14F-4D97-AF65-F5344CB8AC3E}">
        <p14:creationId xmlns:p14="http://schemas.microsoft.com/office/powerpoint/2010/main" val="27029566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-exclusions:</a:t>
            </a:r>
            <a:r>
              <a:rPr lang="en-CA" sz="1200" kern="1200" dirty="0" smtClean="0">
                <a:solidFill>
                  <a:schemeClr val="tx1"/>
                </a:solidFill>
                <a:effectLst/>
                <a:latin typeface="+mn-lt"/>
                <a:ea typeface="+mn-ea"/>
                <a:cs typeface="+mn-cs"/>
              </a:rPr>
              <a:t>grade combinations that included grades </a:t>
            </a:r>
            <a:r>
              <a:rPr lang="en-CA" sz="1200" u="sng" kern="1200" dirty="0" smtClean="0">
                <a:solidFill>
                  <a:schemeClr val="tx1"/>
                </a:solidFill>
                <a:effectLst/>
                <a:latin typeface="+mn-lt"/>
                <a:ea typeface="+mn-ea"/>
                <a:cs typeface="+mn-cs"/>
              </a:rPr>
              <a:t>&gt;</a:t>
            </a:r>
            <a:r>
              <a:rPr lang="en-CA" sz="1200" kern="1200" dirty="0" smtClean="0">
                <a:solidFill>
                  <a:schemeClr val="tx1"/>
                </a:solidFill>
                <a:effectLst/>
                <a:latin typeface="+mn-lt"/>
                <a:ea typeface="+mn-ea"/>
                <a:cs typeface="+mn-cs"/>
              </a:rPr>
              <a:t> 7; 2) special programs that accept children from outside the school’s attendance boundaries (e.g., French immersion) and; 3) involvement in other walking studies.</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Toronto’s urban areas consist of older, pre-World War 2 straight grid street patterns, and inner suburban neighborhoods with newer, car-oriented post-World War II, long winding streets and cul-de-sacs.</a:t>
            </a:r>
            <a:r>
              <a:rPr lang="en-US" sz="1200" u="none" strike="noStrike" kern="1200" baseline="30000" dirty="0" smtClean="0">
                <a:solidFill>
                  <a:schemeClr val="tx1"/>
                </a:solidFill>
                <a:effectLst/>
                <a:latin typeface="+mn-lt"/>
                <a:ea typeface="+mn-ea"/>
                <a:cs typeface="+mn-cs"/>
                <a:hlinkClick r:id="rId3" action="ppaction://hlinkfile" tooltip="City of Toronto, 2001 #118"/>
              </a:rPr>
              <a:t>27</a:t>
            </a:r>
            <a:r>
              <a:rPr lang="en-US" sz="1200" kern="1200" dirty="0" smtClean="0">
                <a:solidFill>
                  <a:schemeClr val="tx1"/>
                </a:solidFill>
                <a:effectLst/>
                <a:latin typeface="+mn-lt"/>
                <a:ea typeface="+mn-ea"/>
                <a:cs typeface="+mn-cs"/>
              </a:rPr>
              <a:t>  These areas were politically amalgamated into the City of Toronto in 1998. A </a:t>
            </a:r>
            <a:r>
              <a:rPr lang="en-CA" sz="1200" kern="1200" dirty="0" smtClean="0">
                <a:solidFill>
                  <a:schemeClr val="tx1"/>
                </a:solidFill>
                <a:effectLst/>
                <a:latin typeface="+mn-lt"/>
                <a:ea typeface="+mn-ea"/>
                <a:cs typeface="+mn-cs"/>
              </a:rPr>
              <a:t>school with over 50% of its attendance boundary within the urban core of Toronto was designated an urban school.  </a:t>
            </a:r>
            <a:endParaRPr lang="en-US" sz="1200" kern="1200" dirty="0" smtClean="0">
              <a:solidFill>
                <a:schemeClr val="tx1"/>
              </a:solidFill>
              <a:effectLst/>
              <a:latin typeface="+mn-lt"/>
              <a:ea typeface="+mn-ea"/>
              <a:cs typeface="+mn-cs"/>
            </a:endParaRPr>
          </a:p>
          <a:p>
            <a:endParaRPr lang="en-US" baseline="0" dirty="0" smtClean="0"/>
          </a:p>
          <a:p>
            <a:endParaRPr lang="en-US" baseline="0" dirty="0" smtClean="0"/>
          </a:p>
          <a:p>
            <a:r>
              <a:rPr lang="en-US" baseline="0" dirty="0" smtClean="0"/>
              <a:t>LOI - describe</a:t>
            </a:r>
          </a:p>
        </p:txBody>
      </p:sp>
      <p:sp>
        <p:nvSpPr>
          <p:cNvPr id="4" name="Header Placeholder 3"/>
          <p:cNvSpPr>
            <a:spLocks noGrp="1"/>
          </p:cNvSpPr>
          <p:nvPr>
            <p:ph type="hdr" sz="quarter" idx="10"/>
          </p:nvPr>
        </p:nvSpPr>
        <p:spPr/>
        <p:txBody>
          <a:bodyPr/>
          <a:lstStyle/>
          <a:p>
            <a:endParaRPr lang="en-CA"/>
          </a:p>
        </p:txBody>
      </p:sp>
    </p:spTree>
    <p:extLst>
      <p:ext uri="{BB962C8B-B14F-4D97-AF65-F5344CB8AC3E}">
        <p14:creationId xmlns:p14="http://schemas.microsoft.com/office/powerpoint/2010/main" val="26892541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b="1" dirty="0"/>
              <a:t>How you mapped it, 50 cases, 50 controls, 19 non-overlapping stroller schools = 119 total!</a:t>
            </a:r>
          </a:p>
          <a:p>
            <a:r>
              <a:rPr lang="en-US" b="1" dirty="0"/>
              <a:t>Collision rates: </a:t>
            </a:r>
            <a:r>
              <a:rPr lang="en-US" dirty="0"/>
              <a:t>The City of Toronto police-reported pedestrian collision data from 2000-2013 (ages 4-12 years) will be used to identify child-pedestrian collision locations. Rates will be calculated using 2011 Canadian census population, ages 4-12 years, within the school attendance boundaries.</a:t>
            </a:r>
          </a:p>
          <a:p>
            <a:endParaRPr lang="en-US" b="1" dirty="0"/>
          </a:p>
          <a:p>
            <a:r>
              <a:rPr lang="en-US" b="1" dirty="0"/>
              <a:t>Observational counts of transportation mode to school will be conducted at all schools. : </a:t>
            </a:r>
            <a:r>
              <a:rPr lang="en-US" dirty="0"/>
              <a:t>Mode of school transportation, including walking, cycling, other active transportation (i.e. scooters, rollerblades, skate-long boards), stroller, wagon and car will be counted by teams of trained observers outside the selected case and control JK-6 Toronto schools for 20 minutes before and 5 minutes after the morning arrival bell. One observer will stand where the primary car drop off location is and a second observer will stand at the next busiest school arrival zones (in consultation with the school principal). </a:t>
            </a:r>
          </a:p>
          <a:p>
            <a:endParaRPr lang="en-US" dirty="0"/>
          </a:p>
          <a:p>
            <a:r>
              <a:rPr lang="en-US" b="1" dirty="0"/>
              <a:t>Stroller counts aka Cross-sectional study: </a:t>
            </a:r>
            <a:r>
              <a:rPr lang="en-US" dirty="0"/>
              <a:t> 50 schools were chosen at random to conduct cross-sectional observational counts. Only schools with separate JK-SK entrances will be included. Mode of school transportation, including walking, cycling, other active transportation, strollers, wagon and car will be counted outside of separate JK-SK arrival entrances.  </a:t>
            </a:r>
          </a:p>
          <a:p>
            <a:endParaRPr lang="en-US" b="1" dirty="0"/>
          </a:p>
          <a:p>
            <a:r>
              <a:rPr lang="en-US" b="1" dirty="0"/>
              <a:t>Exclusion criteria </a:t>
            </a:r>
            <a:r>
              <a:rPr lang="en-US" dirty="0"/>
              <a:t>includes schools with 1) grade combinations that include grade </a:t>
            </a:r>
            <a:r>
              <a:rPr lang="en-US" u="sng" dirty="0"/>
              <a:t>&gt;</a:t>
            </a:r>
            <a:r>
              <a:rPr lang="en-US" dirty="0"/>
              <a:t> 7) 2) special programs that accept children from outside the school’s attendance boundaries (e.g. French immersion); and 3) involvement in other walking studies.  Children arriving by school bus will be excluded as it is assumed that these children either do not live within walking distance to the school according to the TDSB transportation policy or they have special needs that preclude them from walking to school. </a:t>
            </a:r>
          </a:p>
        </p:txBody>
      </p:sp>
      <p:sp>
        <p:nvSpPr>
          <p:cNvPr id="4" name="Footer Placeholder 3"/>
          <p:cNvSpPr>
            <a:spLocks noGrp="1"/>
          </p:cNvSpPr>
          <p:nvPr>
            <p:ph type="ftr" sz="quarter" idx="10"/>
          </p:nvPr>
        </p:nvSpPr>
        <p:spPr/>
        <p:txBody>
          <a:bodyPr/>
          <a:lstStyle/>
          <a:p>
            <a:pPr>
              <a:defRPr/>
            </a:pPr>
            <a:r>
              <a:rPr lang="en-US" smtClean="0"/>
              <a:t>Slide</a:t>
            </a:r>
            <a:endParaRPr lang="en-US"/>
          </a:p>
        </p:txBody>
      </p:sp>
      <p:sp>
        <p:nvSpPr>
          <p:cNvPr id="5" name="Slide Number Placeholder 4"/>
          <p:cNvSpPr>
            <a:spLocks noGrp="1"/>
          </p:cNvSpPr>
          <p:nvPr>
            <p:ph type="sldNum" sz="quarter" idx="11"/>
          </p:nvPr>
        </p:nvSpPr>
        <p:spPr/>
        <p:txBody>
          <a:bodyPr/>
          <a:lstStyle/>
          <a:p>
            <a:pPr>
              <a:defRPr/>
            </a:pPr>
            <a:fld id="{C86A085A-CE50-4028-A948-E954FB8EA04E}" type="slidenum">
              <a:rPr lang="en-US" smtClean="0"/>
              <a:pPr>
                <a:defRPr/>
              </a:pPr>
              <a:t>9</a:t>
            </a:fld>
            <a:endParaRPr lang="en-US"/>
          </a:p>
        </p:txBody>
      </p:sp>
    </p:spTree>
    <p:extLst>
      <p:ext uri="{BB962C8B-B14F-4D97-AF65-F5344CB8AC3E}">
        <p14:creationId xmlns:p14="http://schemas.microsoft.com/office/powerpoint/2010/main" val="9217457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5" descr="research"/>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5853113"/>
            <a:ext cx="852488" cy="100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76"/>
          <p:cNvSpPr>
            <a:spLocks noChangeArrowheads="1"/>
          </p:cNvSpPr>
          <p:nvPr userDrawn="1"/>
        </p:nvSpPr>
        <p:spPr bwMode="auto">
          <a:xfrm>
            <a:off x="849313" y="5853113"/>
            <a:ext cx="6408737" cy="1004887"/>
          </a:xfrm>
          <a:prstGeom prst="rect">
            <a:avLst/>
          </a:prstGeom>
          <a:solidFill>
            <a:srgbClr val="3F9C3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a:solidFill>
                <a:srgbClr val="FFFFFF"/>
              </a:solidFill>
              <a:cs typeface="Arial" charset="0"/>
            </a:endParaRPr>
          </a:p>
        </p:txBody>
      </p:sp>
      <p:pic>
        <p:nvPicPr>
          <p:cNvPr id="6" name="Picture 77" descr="Tagline362RGB"/>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73475" y="6415088"/>
            <a:ext cx="3365500"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Line 78"/>
          <p:cNvSpPr>
            <a:spLocks noChangeShapeType="1"/>
          </p:cNvSpPr>
          <p:nvPr userDrawn="1"/>
        </p:nvSpPr>
        <p:spPr bwMode="auto">
          <a:xfrm>
            <a:off x="838200" y="5794375"/>
            <a:ext cx="0" cy="1065213"/>
          </a:xfrm>
          <a:prstGeom prst="line">
            <a:avLst/>
          </a:prstGeom>
          <a:noFill/>
          <a:ln w="63500">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CA">
              <a:solidFill>
                <a:srgbClr val="FFFFFF"/>
              </a:solidFill>
              <a:cs typeface="Arial" charset="0"/>
            </a:endParaRPr>
          </a:p>
        </p:txBody>
      </p:sp>
      <p:pic>
        <p:nvPicPr>
          <p:cNvPr id="8" name="Picture 81" descr="SK_RI_RGB"/>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572375" y="5845175"/>
            <a:ext cx="1190625"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5" name="Rectangle 9"/>
          <p:cNvSpPr>
            <a:spLocks noGrp="1" noChangeArrowheads="1"/>
          </p:cNvSpPr>
          <p:nvPr>
            <p:ph type="ctrTitle" sz="quarter"/>
          </p:nvPr>
        </p:nvSpPr>
        <p:spPr>
          <a:xfrm>
            <a:off x="392113" y="2438400"/>
            <a:ext cx="8374062" cy="533400"/>
          </a:xfrm>
        </p:spPr>
        <p:txBody>
          <a:bodyPr anchor="t"/>
          <a:lstStyle>
            <a:lvl1pPr algn="ctr">
              <a:defRPr sz="3500"/>
            </a:lvl1pPr>
          </a:lstStyle>
          <a:p>
            <a:r>
              <a:rPr lang="en-US"/>
              <a:t>Click to edit Master title style</a:t>
            </a:r>
          </a:p>
        </p:txBody>
      </p:sp>
      <p:sp>
        <p:nvSpPr>
          <p:cNvPr id="9226" name="Rectangle 10"/>
          <p:cNvSpPr>
            <a:spLocks noGrp="1" noChangeArrowheads="1"/>
          </p:cNvSpPr>
          <p:nvPr>
            <p:ph type="subTitle" sz="quarter" idx="1"/>
          </p:nvPr>
        </p:nvSpPr>
        <p:spPr>
          <a:xfrm>
            <a:off x="392113" y="3276600"/>
            <a:ext cx="8374062" cy="457200"/>
          </a:xfrm>
        </p:spPr>
        <p:txBody>
          <a:bodyPr/>
          <a:lstStyle>
            <a:lvl1pPr algn="ctr">
              <a:defRPr sz="2400" b="1"/>
            </a:lvl1pPr>
          </a:lstStyle>
          <a:p>
            <a:r>
              <a:rPr lang="en-US"/>
              <a:t>Click to edit Master subtitle style</a:t>
            </a:r>
          </a:p>
        </p:txBody>
      </p:sp>
    </p:spTree>
    <p:extLst>
      <p:ext uri="{BB962C8B-B14F-4D97-AF65-F5344CB8AC3E}">
        <p14:creationId xmlns:p14="http://schemas.microsoft.com/office/powerpoint/2010/main" val="171265217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4000"/>
            </a:lvl1pPr>
          </a:lstStyle>
          <a:p>
            <a:r>
              <a:rPr lang="en-US" dirty="0" smtClean="0"/>
              <a:t>CLICK </a:t>
            </a:r>
            <a:endParaRPr lang="en-US" dirty="0"/>
          </a:p>
        </p:txBody>
      </p:sp>
      <p:sp>
        <p:nvSpPr>
          <p:cNvPr id="3" name="Content Placeholder 2"/>
          <p:cNvSpPr>
            <a:spLocks noGrp="1"/>
          </p:cNvSpPr>
          <p:nvPr>
            <p:ph idx="1"/>
          </p:nvPr>
        </p:nvSpPr>
        <p:spPr/>
        <p:txBody>
          <a:bodyPr/>
          <a:lstStyle>
            <a:lvl1pPr>
              <a:buFont typeface="Arial" pitchFamily="34" charset="0"/>
              <a:buChar char="•"/>
              <a:defRPr sz="2000">
                <a:solidFill>
                  <a:schemeClr val="bg1"/>
                </a:solidFill>
              </a:defRPr>
            </a:lvl1pPr>
            <a:lvl2pPr>
              <a:buClr>
                <a:srgbClr val="00B050"/>
              </a:buClr>
              <a:buFont typeface="Arial" pitchFamily="34" charset="0"/>
              <a:buChar char="•"/>
              <a:defRPr sz="1800" baseline="0">
                <a:solidFill>
                  <a:schemeClr val="bg1"/>
                </a:solidFill>
              </a:defRPr>
            </a:lvl2pPr>
            <a:lvl3pPr>
              <a:buFont typeface="Arial" pitchFamily="34" charset="0"/>
              <a:buChar char="•"/>
              <a:defRPr sz="1600" baseline="0">
                <a:solidFill>
                  <a:schemeClr val="bg1"/>
                </a:solidFill>
              </a:defRPr>
            </a:lvl3pPr>
            <a:lvl4pPr>
              <a:defRPr baseline="0">
                <a:solidFill>
                  <a:schemeClr val="bg1"/>
                </a:solidFill>
              </a:defRPr>
            </a:lvl4pPr>
            <a:lvl5pPr>
              <a:defRPr baseline="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8862E4-1625-496D-B38D-3F7C6950461F}"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13777875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8862E4-1625-496D-B38D-3F7C6950461F}"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10198998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8862E4-1625-496D-B38D-3F7C6950461F}"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09387609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8862E4-1625-496D-B38D-3F7C6950461F}"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289696535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68368806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8862E4-1625-496D-B38D-3F7C6950461F}"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89159477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8862E4-1625-496D-B38D-3F7C6950461F}"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99441562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14"/>
          <p:cNvSpPr>
            <a:spLocks noGrp="1" noRot="1" noChangeArrowheads="1"/>
          </p:cNvSpPr>
          <p:nvPr>
            <p:ph type="title"/>
          </p:nvPr>
        </p:nvSpPr>
        <p:spPr bwMode="auto">
          <a:xfrm>
            <a:off x="381000" y="381000"/>
            <a:ext cx="838517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smtClean="0"/>
              <a:t>Click to edit Master title style</a:t>
            </a:r>
          </a:p>
        </p:txBody>
      </p:sp>
      <p:sp>
        <p:nvSpPr>
          <p:cNvPr id="1027" name="Rectangle 15"/>
          <p:cNvSpPr>
            <a:spLocks noGrp="1" noRot="1" noChangeArrowheads="1"/>
          </p:cNvSpPr>
          <p:nvPr>
            <p:ph type="body" idx="1"/>
          </p:nvPr>
        </p:nvSpPr>
        <p:spPr bwMode="auto">
          <a:xfrm>
            <a:off x="381000" y="1066800"/>
            <a:ext cx="8382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8862E4-1625-496D-B38D-3F7C6950461F}"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465672067"/>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6" r:id="rId4"/>
    <p:sldLayoutId id="2147483667" r:id="rId5"/>
    <p:sldLayoutId id="2147483668" r:id="rId6"/>
    <p:sldLayoutId id="2147483669" r:id="rId7"/>
    <p:sldLayoutId id="2147483670" r:id="rId8"/>
  </p:sldLayoutIdLst>
  <p:timing>
    <p:tnLst>
      <p:par>
        <p:cTn id="1" dur="indefinite" restart="never" nodeType="tmRoot"/>
      </p:par>
    </p:tnLst>
  </p:timing>
  <p:hf hdr="0" ftr="0" dt="0"/>
  <p:txStyles>
    <p:titleStyle>
      <a:lvl1pPr algn="l" rtl="0" eaLnBrk="0" fontAlgn="base" hangingPunct="0">
        <a:spcBef>
          <a:spcPct val="0"/>
        </a:spcBef>
        <a:spcAft>
          <a:spcPct val="0"/>
        </a:spcAft>
        <a:defRPr sz="2500" b="1">
          <a:solidFill>
            <a:srgbClr val="3F9C35"/>
          </a:solidFill>
          <a:latin typeface="+mj-lt"/>
          <a:ea typeface="+mj-ea"/>
          <a:cs typeface="+mj-cs"/>
        </a:defRPr>
      </a:lvl1pPr>
      <a:lvl2pPr algn="l" rtl="0" eaLnBrk="0" fontAlgn="base" hangingPunct="0">
        <a:spcBef>
          <a:spcPct val="0"/>
        </a:spcBef>
        <a:spcAft>
          <a:spcPct val="0"/>
        </a:spcAft>
        <a:defRPr sz="2500" b="1">
          <a:solidFill>
            <a:srgbClr val="3F9C35"/>
          </a:solidFill>
          <a:latin typeface="Arial" charset="0"/>
        </a:defRPr>
      </a:lvl2pPr>
      <a:lvl3pPr algn="l" rtl="0" eaLnBrk="0" fontAlgn="base" hangingPunct="0">
        <a:spcBef>
          <a:spcPct val="0"/>
        </a:spcBef>
        <a:spcAft>
          <a:spcPct val="0"/>
        </a:spcAft>
        <a:defRPr sz="2500" b="1">
          <a:solidFill>
            <a:srgbClr val="3F9C35"/>
          </a:solidFill>
          <a:latin typeface="Arial" charset="0"/>
        </a:defRPr>
      </a:lvl3pPr>
      <a:lvl4pPr algn="l" rtl="0" eaLnBrk="0" fontAlgn="base" hangingPunct="0">
        <a:spcBef>
          <a:spcPct val="0"/>
        </a:spcBef>
        <a:spcAft>
          <a:spcPct val="0"/>
        </a:spcAft>
        <a:defRPr sz="2500" b="1">
          <a:solidFill>
            <a:srgbClr val="3F9C35"/>
          </a:solidFill>
          <a:latin typeface="Arial" charset="0"/>
        </a:defRPr>
      </a:lvl4pPr>
      <a:lvl5pPr algn="l" rtl="0" eaLnBrk="0" fontAlgn="base" hangingPunct="0">
        <a:spcBef>
          <a:spcPct val="0"/>
        </a:spcBef>
        <a:spcAft>
          <a:spcPct val="0"/>
        </a:spcAft>
        <a:defRPr sz="2500" b="1">
          <a:solidFill>
            <a:srgbClr val="3F9C35"/>
          </a:solidFill>
          <a:latin typeface="Arial" charset="0"/>
        </a:defRPr>
      </a:lvl5pPr>
      <a:lvl6pPr marL="457200" algn="l" rtl="0" fontAlgn="base">
        <a:spcBef>
          <a:spcPct val="0"/>
        </a:spcBef>
        <a:spcAft>
          <a:spcPct val="0"/>
        </a:spcAft>
        <a:defRPr sz="2500" b="1">
          <a:solidFill>
            <a:srgbClr val="3F9C35"/>
          </a:solidFill>
          <a:latin typeface="Arial" charset="0"/>
        </a:defRPr>
      </a:lvl6pPr>
      <a:lvl7pPr marL="914400" algn="l" rtl="0" fontAlgn="base">
        <a:spcBef>
          <a:spcPct val="0"/>
        </a:spcBef>
        <a:spcAft>
          <a:spcPct val="0"/>
        </a:spcAft>
        <a:defRPr sz="2500" b="1">
          <a:solidFill>
            <a:srgbClr val="3F9C35"/>
          </a:solidFill>
          <a:latin typeface="Arial" charset="0"/>
        </a:defRPr>
      </a:lvl7pPr>
      <a:lvl8pPr marL="1371600" algn="l" rtl="0" fontAlgn="base">
        <a:spcBef>
          <a:spcPct val="0"/>
        </a:spcBef>
        <a:spcAft>
          <a:spcPct val="0"/>
        </a:spcAft>
        <a:defRPr sz="2500" b="1">
          <a:solidFill>
            <a:srgbClr val="3F9C35"/>
          </a:solidFill>
          <a:latin typeface="Arial" charset="0"/>
        </a:defRPr>
      </a:lvl8pPr>
      <a:lvl9pPr marL="1828800" algn="l" rtl="0" fontAlgn="base">
        <a:spcBef>
          <a:spcPct val="0"/>
        </a:spcBef>
        <a:spcAft>
          <a:spcPct val="0"/>
        </a:spcAft>
        <a:defRPr sz="2500" b="1">
          <a:solidFill>
            <a:srgbClr val="3F9C35"/>
          </a:solidFill>
          <a:latin typeface="Arial" charset="0"/>
        </a:defRPr>
      </a:lvl9pPr>
    </p:titleStyle>
    <p:bodyStyle>
      <a:lvl1pPr marL="342900" indent="-342900" algn="l" rtl="0" eaLnBrk="0" fontAlgn="base" hangingPunct="0">
        <a:lnSpc>
          <a:spcPct val="120000"/>
        </a:lnSpc>
        <a:spcBef>
          <a:spcPct val="0"/>
        </a:spcBef>
        <a:spcAft>
          <a:spcPct val="0"/>
        </a:spcAft>
        <a:buClr>
          <a:schemeClr val="hlink"/>
        </a:buClr>
        <a:buFont typeface="Wingdings" pitchFamily="2" charset="2"/>
        <a:defRPr sz="1400">
          <a:solidFill>
            <a:srgbClr val="000000"/>
          </a:solidFill>
          <a:latin typeface="+mn-lt"/>
          <a:ea typeface="+mn-ea"/>
          <a:cs typeface="+mn-cs"/>
        </a:defRPr>
      </a:lvl1pPr>
      <a:lvl2pPr marL="742950" indent="-285750" algn="l" rtl="0" eaLnBrk="0" fontAlgn="base" hangingPunct="0">
        <a:spcBef>
          <a:spcPct val="20000"/>
        </a:spcBef>
        <a:spcAft>
          <a:spcPct val="0"/>
        </a:spcAft>
        <a:buClr>
          <a:srgbClr val="0046AD"/>
        </a:buClr>
        <a:buFont typeface="Wingdings" pitchFamily="2" charset="2"/>
        <a:defRPr sz="1200">
          <a:solidFill>
            <a:srgbClr val="3F9C35"/>
          </a:solidFill>
          <a:latin typeface="+mn-lt"/>
        </a:defRPr>
      </a:lvl2pPr>
      <a:lvl3pPr marL="1143000" indent="-228600" algn="l" rtl="0" eaLnBrk="0" fontAlgn="base" hangingPunct="0">
        <a:spcBef>
          <a:spcPct val="20000"/>
        </a:spcBef>
        <a:spcAft>
          <a:spcPct val="0"/>
        </a:spcAft>
        <a:buClr>
          <a:srgbClr val="0046AD"/>
        </a:buClr>
        <a:buFont typeface="Wingdings" pitchFamily="2" charset="2"/>
        <a:defRPr sz="1200">
          <a:solidFill>
            <a:srgbClr val="000000"/>
          </a:solidFill>
          <a:latin typeface="+mn-lt"/>
        </a:defRPr>
      </a:lvl3pPr>
      <a:lvl4pPr marL="1600200" indent="-228600" algn="l" rtl="0" eaLnBrk="0" fontAlgn="base" hangingPunct="0">
        <a:spcBef>
          <a:spcPct val="20000"/>
        </a:spcBef>
        <a:spcAft>
          <a:spcPct val="0"/>
        </a:spcAft>
        <a:buClr>
          <a:srgbClr val="0046AD"/>
        </a:buClr>
        <a:buFont typeface="Wingdings" pitchFamily="2" charset="2"/>
        <a:defRPr sz="1200">
          <a:solidFill>
            <a:srgbClr val="3F9C35"/>
          </a:solidFill>
          <a:latin typeface="+mn-lt"/>
        </a:defRPr>
      </a:lvl4pPr>
      <a:lvl5pPr marL="2057400" indent="-228600" algn="l" rtl="0" eaLnBrk="0" fontAlgn="base" hangingPunct="0">
        <a:spcBef>
          <a:spcPct val="20000"/>
        </a:spcBef>
        <a:spcAft>
          <a:spcPct val="0"/>
        </a:spcAft>
        <a:buClr>
          <a:srgbClr val="0046AD"/>
        </a:buClr>
        <a:buFont typeface="Wingdings" pitchFamily="2" charset="2"/>
        <a:defRPr sz="1200">
          <a:solidFill>
            <a:srgbClr val="000000"/>
          </a:solidFill>
          <a:latin typeface="+mn-lt"/>
        </a:defRPr>
      </a:lvl5pPr>
      <a:lvl6pPr marL="2514600" indent="-228600" algn="l" rtl="0" fontAlgn="base">
        <a:spcBef>
          <a:spcPct val="20000"/>
        </a:spcBef>
        <a:spcAft>
          <a:spcPct val="0"/>
        </a:spcAft>
        <a:buClr>
          <a:srgbClr val="0046AD"/>
        </a:buClr>
        <a:buFont typeface="Wingdings" pitchFamily="28" charset="2"/>
        <a:defRPr sz="1200">
          <a:solidFill>
            <a:srgbClr val="000000"/>
          </a:solidFill>
          <a:latin typeface="+mn-lt"/>
        </a:defRPr>
      </a:lvl6pPr>
      <a:lvl7pPr marL="2971800" indent="-228600" algn="l" rtl="0" fontAlgn="base">
        <a:spcBef>
          <a:spcPct val="20000"/>
        </a:spcBef>
        <a:spcAft>
          <a:spcPct val="0"/>
        </a:spcAft>
        <a:buClr>
          <a:srgbClr val="0046AD"/>
        </a:buClr>
        <a:buFont typeface="Wingdings" pitchFamily="28" charset="2"/>
        <a:defRPr sz="1200">
          <a:solidFill>
            <a:srgbClr val="000000"/>
          </a:solidFill>
          <a:latin typeface="+mn-lt"/>
        </a:defRPr>
      </a:lvl7pPr>
      <a:lvl8pPr marL="3429000" indent="-228600" algn="l" rtl="0" fontAlgn="base">
        <a:spcBef>
          <a:spcPct val="20000"/>
        </a:spcBef>
        <a:spcAft>
          <a:spcPct val="0"/>
        </a:spcAft>
        <a:buClr>
          <a:srgbClr val="0046AD"/>
        </a:buClr>
        <a:buFont typeface="Wingdings" pitchFamily="28" charset="2"/>
        <a:defRPr sz="1200">
          <a:solidFill>
            <a:srgbClr val="000000"/>
          </a:solidFill>
          <a:latin typeface="+mn-lt"/>
        </a:defRPr>
      </a:lvl8pPr>
      <a:lvl9pPr marL="3886200" indent="-228600" algn="l" rtl="0" fontAlgn="base">
        <a:spcBef>
          <a:spcPct val="20000"/>
        </a:spcBef>
        <a:spcAft>
          <a:spcPct val="0"/>
        </a:spcAft>
        <a:buClr>
          <a:srgbClr val="0046AD"/>
        </a:buClr>
        <a:buFont typeface="Wingdings" pitchFamily="28" charset="2"/>
        <a:defRPr sz="12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Rectangle 2"/>
          <p:cNvSpPr>
            <a:spLocks noGrp="1" noChangeArrowheads="1"/>
          </p:cNvSpPr>
          <p:nvPr>
            <p:ph type="ctrTitle"/>
          </p:nvPr>
        </p:nvSpPr>
        <p:spPr>
          <a:xfrm>
            <a:off x="518716" y="2010850"/>
            <a:ext cx="8374062" cy="533400"/>
          </a:xfrm>
        </p:spPr>
        <p:txBody>
          <a:bodyPr/>
          <a:lstStyle/>
          <a:p>
            <a:pPr defTabSz="4806224">
              <a:defRPr/>
            </a:pPr>
            <a:r>
              <a:rPr lang="en-CA" sz="2800" dirty="0" smtClean="0">
                <a:solidFill>
                  <a:schemeClr val="accent4">
                    <a:lumMod val="10000"/>
                  </a:schemeClr>
                </a:solidFill>
                <a:cs typeface="Times New Roman" panose="02020603050405020304" pitchFamily="18" charset="0"/>
              </a:rPr>
              <a:t>Child Pedestrian Collisions, Walking to School and the Built Environment:  A Case Control Study</a:t>
            </a:r>
            <a:br>
              <a:rPr lang="en-CA" sz="2800" dirty="0" smtClean="0">
                <a:solidFill>
                  <a:schemeClr val="accent4">
                    <a:lumMod val="10000"/>
                  </a:schemeClr>
                </a:solidFill>
                <a:cs typeface="Times New Roman" panose="02020603050405020304" pitchFamily="18" charset="0"/>
              </a:rPr>
            </a:br>
            <a:r>
              <a:rPr lang="en-US" sz="1800" i="1" dirty="0" smtClean="0">
                <a:solidFill>
                  <a:schemeClr val="tx2">
                    <a:lumMod val="10000"/>
                  </a:schemeClr>
                </a:solidFill>
              </a:rPr>
              <a:t>CARSP Conference 2016, Halifax NS</a:t>
            </a:r>
            <a:br>
              <a:rPr lang="en-US" sz="1800" i="1" dirty="0" smtClean="0">
                <a:solidFill>
                  <a:schemeClr val="tx2">
                    <a:lumMod val="10000"/>
                  </a:schemeClr>
                </a:solidFill>
              </a:rPr>
            </a:br>
            <a:r>
              <a:rPr lang="en-US" sz="1800" i="1" dirty="0" smtClean="0">
                <a:solidFill>
                  <a:schemeClr val="tx2">
                    <a:lumMod val="10000"/>
                  </a:schemeClr>
                </a:solidFill>
                <a:effectLst>
                  <a:outerShdw blurRad="38100" dist="38100" dir="2700000" algn="tl">
                    <a:srgbClr val="C0C0C0"/>
                  </a:outerShdw>
                </a:effectLst>
              </a:rPr>
              <a:t> </a:t>
            </a:r>
            <a:r>
              <a:rPr lang="en-US" sz="2400" dirty="0" smtClean="0">
                <a:solidFill>
                  <a:schemeClr val="tx2">
                    <a:lumMod val="10000"/>
                  </a:schemeClr>
                </a:solidFill>
              </a:rPr>
              <a:t/>
            </a:r>
            <a:br>
              <a:rPr lang="en-US" sz="2400" dirty="0" smtClean="0">
                <a:solidFill>
                  <a:schemeClr val="tx2">
                    <a:lumMod val="10000"/>
                  </a:schemeClr>
                </a:solidFill>
              </a:rPr>
            </a:br>
            <a:endParaRPr lang="en-US" sz="2400" dirty="0" smtClean="0">
              <a:solidFill>
                <a:schemeClr val="tx2">
                  <a:lumMod val="10000"/>
                </a:schemeClr>
              </a:solidFill>
            </a:endParaRPr>
          </a:p>
        </p:txBody>
      </p:sp>
      <p:sp>
        <p:nvSpPr>
          <p:cNvPr id="3075" name="Rectangle 3"/>
          <p:cNvSpPr>
            <a:spLocks noGrp="1" noChangeArrowheads="1"/>
          </p:cNvSpPr>
          <p:nvPr>
            <p:ph type="subTitle" idx="1"/>
          </p:nvPr>
        </p:nvSpPr>
        <p:spPr>
          <a:xfrm>
            <a:off x="377274" y="3789040"/>
            <a:ext cx="8374062" cy="1080120"/>
          </a:xfrm>
        </p:spPr>
        <p:txBody>
          <a:bodyPr/>
          <a:lstStyle/>
          <a:p>
            <a:r>
              <a:rPr lang="en-US" sz="1800" dirty="0" smtClean="0">
                <a:solidFill>
                  <a:schemeClr val="tx2">
                    <a:lumMod val="10000"/>
                  </a:schemeClr>
                </a:solidFill>
              </a:rPr>
              <a:t>Linda Rothman, York University, Hospital for Sick Children</a:t>
            </a:r>
          </a:p>
          <a:p>
            <a:r>
              <a:rPr lang="en-US" sz="1800" dirty="0">
                <a:solidFill>
                  <a:schemeClr val="tx2">
                    <a:lumMod val="10000"/>
                  </a:schemeClr>
                </a:solidFill>
              </a:rPr>
              <a:t>Alison Macpherson, York University</a:t>
            </a:r>
          </a:p>
          <a:p>
            <a:r>
              <a:rPr lang="en-US" sz="1800" dirty="0" smtClean="0">
                <a:solidFill>
                  <a:schemeClr val="tx2">
                    <a:lumMod val="10000"/>
                  </a:schemeClr>
                </a:solidFill>
              </a:rPr>
              <a:t>Ron Buliung, University of Toronto Mississauga</a:t>
            </a:r>
          </a:p>
          <a:p>
            <a:r>
              <a:rPr lang="en-US" sz="1800" dirty="0" smtClean="0">
                <a:solidFill>
                  <a:schemeClr val="tx2">
                    <a:lumMod val="10000"/>
                  </a:schemeClr>
                </a:solidFill>
              </a:rPr>
              <a:t>Sarah A. Richmond, York University, Hospital for Sick Children</a:t>
            </a:r>
          </a:p>
          <a:p>
            <a:r>
              <a:rPr lang="en-US" sz="1800" dirty="0" smtClean="0">
                <a:solidFill>
                  <a:schemeClr val="tx2">
                    <a:lumMod val="10000"/>
                  </a:schemeClr>
                </a:solidFill>
              </a:rPr>
              <a:t>Colin Macarthur, Hospital for Sick Children</a:t>
            </a:r>
          </a:p>
          <a:p>
            <a:r>
              <a:rPr lang="en-US" sz="1800" dirty="0" smtClean="0">
                <a:solidFill>
                  <a:schemeClr val="tx2">
                    <a:lumMod val="10000"/>
                  </a:schemeClr>
                </a:solidFill>
              </a:rPr>
              <a:t>Andrew Howard, Hospital for Sick Children</a:t>
            </a:r>
            <a:r>
              <a:rPr lang="en-US" sz="1800" dirty="0" smtClean="0">
                <a:solidFill>
                  <a:schemeClr val="bg1"/>
                </a:solidFill>
              </a:rPr>
              <a:t/>
            </a:r>
            <a:br>
              <a:rPr lang="en-US" sz="1800" dirty="0" smtClean="0">
                <a:solidFill>
                  <a:schemeClr val="bg1"/>
                </a:solidFill>
              </a:rPr>
            </a:br>
            <a:r>
              <a:rPr lang="en-US" sz="1800" dirty="0" smtClean="0">
                <a:solidFill>
                  <a:schemeClr val="bg1"/>
                </a:solidFill>
              </a:rPr>
              <a:t/>
            </a:r>
            <a:br>
              <a:rPr lang="en-US" sz="1800" dirty="0" smtClean="0">
                <a:solidFill>
                  <a:schemeClr val="bg1"/>
                </a:solidFill>
              </a:rPr>
            </a:br>
            <a:r>
              <a:rPr lang="en-US" sz="1800" dirty="0" smtClean="0">
                <a:solidFill>
                  <a:schemeClr val="bg1"/>
                </a:solidFill>
              </a:rPr>
              <a:t/>
            </a:r>
            <a:br>
              <a:rPr lang="en-US" sz="1800" dirty="0" smtClean="0">
                <a:solidFill>
                  <a:schemeClr val="bg1"/>
                </a:solidFill>
              </a:rPr>
            </a:br>
            <a:r>
              <a:rPr lang="en-US" sz="1800" dirty="0" smtClean="0"/>
              <a:t/>
            </a:r>
            <a:br>
              <a:rPr lang="en-US" sz="1800" dirty="0" smtClean="0"/>
            </a:br>
            <a:endParaRPr lang="en-CA" sz="1800" dirty="0" smtClean="0">
              <a:solidFill>
                <a:schemeClr val="bg1"/>
              </a:solidFill>
            </a:endParaRPr>
          </a:p>
          <a:p>
            <a:endParaRPr lang="en-CA" sz="1800" dirty="0" smtClean="0">
              <a:solidFill>
                <a:schemeClr val="bg1"/>
              </a:solidFill>
            </a:endParaRPr>
          </a:p>
          <a:p>
            <a:endParaRPr lang="en-CA" sz="1800" dirty="0" smtClean="0">
              <a:solidFill>
                <a:schemeClr val="bg1"/>
              </a:solidFill>
            </a:endParaRPr>
          </a:p>
          <a:p>
            <a:endParaRPr lang="en-CA" sz="1400" i="1" dirty="0" smtClean="0">
              <a:solidFill>
                <a:schemeClr val="bg1"/>
              </a:solidFill>
            </a:endParaRPr>
          </a:p>
          <a:p>
            <a:endParaRPr lang="en-CA" dirty="0" smtClean="0"/>
          </a:p>
          <a:p>
            <a:endParaRPr lang="en-US" dirty="0" smtClean="0"/>
          </a:p>
        </p:txBody>
      </p:sp>
      <p:cxnSp>
        <p:nvCxnSpPr>
          <p:cNvPr id="15" name="Straight Connector 14"/>
          <p:cNvCxnSpPr/>
          <p:nvPr/>
        </p:nvCxnSpPr>
        <p:spPr bwMode="auto">
          <a:xfrm>
            <a:off x="902736" y="3645024"/>
            <a:ext cx="7848600" cy="0"/>
          </a:xfrm>
          <a:prstGeom prst="line">
            <a:avLst/>
          </a:prstGeom>
          <a:ln w="34925">
            <a:solidFill>
              <a:srgbClr val="FF0000"/>
            </a:solidFill>
            <a:headEnd type="none" w="med" len="med"/>
            <a:tailEnd type="none" w="med" len="med"/>
          </a:ln>
          <a:effectLst/>
        </p:spPr>
        <p:style>
          <a:lnRef idx="1">
            <a:schemeClr val="accent2"/>
          </a:lnRef>
          <a:fillRef idx="0">
            <a:schemeClr val="accent2"/>
          </a:fillRef>
          <a:effectRef idx="0">
            <a:schemeClr val="accent2"/>
          </a:effectRef>
          <a:fontRef idx="minor">
            <a:schemeClr val="tx1"/>
          </a:fontRef>
        </p:style>
      </p:cxnSp>
      <p:pic>
        <p:nvPicPr>
          <p:cNvPr id="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454820" cy="2010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5"/>
          <p:cNvPicPr>
            <a:picLocks noChangeAspect="1" noChangeArrowheads="1"/>
          </p:cNvPicPr>
          <p:nvPr/>
        </p:nvPicPr>
        <p:blipFill>
          <a:blip r:embed="rId4" cstate="print"/>
          <a:srcRect/>
          <a:stretch>
            <a:fillRect/>
          </a:stretch>
        </p:blipFill>
        <p:spPr bwMode="auto">
          <a:xfrm>
            <a:off x="4041224" y="5994289"/>
            <a:ext cx="1571625" cy="666750"/>
          </a:xfrm>
          <a:prstGeom prst="rect">
            <a:avLst/>
          </a:prstGeom>
          <a:noFill/>
          <a:ln w="9525">
            <a:noFill/>
            <a:miter lim="800000"/>
            <a:headEnd/>
            <a:tailEnd/>
          </a:ln>
        </p:spPr>
      </p:pic>
      <p:pic>
        <p:nvPicPr>
          <p:cNvPr id="351233" name="Picture 11" descr="image005"/>
          <p:cNvPicPr>
            <a:picLocks noChangeAspect="1" noChangeArrowheads="1"/>
          </p:cNvPicPr>
          <p:nvPr/>
        </p:nvPicPr>
        <p:blipFill>
          <a:blip r:embed="rId5" cstate="print"/>
          <a:srcRect/>
          <a:stretch>
            <a:fillRect/>
          </a:stretch>
        </p:blipFill>
        <p:spPr bwMode="auto">
          <a:xfrm>
            <a:off x="518716" y="5994289"/>
            <a:ext cx="1872208" cy="674755"/>
          </a:xfrm>
          <a:prstGeom prst="rect">
            <a:avLst/>
          </a:prstGeom>
          <a:noFill/>
          <a:ln w="9525">
            <a:noFill/>
            <a:miter lim="800000"/>
            <a:headEnd/>
            <a:tailEnd/>
          </a:ln>
        </p:spPr>
      </p:pic>
      <p:pic>
        <p:nvPicPr>
          <p:cNvPr id="351234" name="Picture 1" descr="image001"/>
          <p:cNvPicPr>
            <a:picLocks noChangeAspect="1" noChangeArrowheads="1"/>
          </p:cNvPicPr>
          <p:nvPr/>
        </p:nvPicPr>
        <p:blipFill>
          <a:blip r:embed="rId6" cstate="print"/>
          <a:srcRect/>
          <a:stretch>
            <a:fillRect/>
          </a:stretch>
        </p:blipFill>
        <p:spPr bwMode="auto">
          <a:xfrm>
            <a:off x="7236296" y="5688316"/>
            <a:ext cx="1766091" cy="980728"/>
          </a:xfrm>
          <a:prstGeom prst="rect">
            <a:avLst/>
          </a:prstGeom>
          <a:noFill/>
          <a:ln w="9525">
            <a:noFill/>
            <a:miter lim="800000"/>
            <a:headEnd/>
            <a:tailEnd/>
          </a:ln>
        </p:spPr>
      </p:pic>
      <p:pic>
        <p:nvPicPr>
          <p:cNvPr id="307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84269" y="44451"/>
            <a:ext cx="1505220" cy="2025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78663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B98862E4-1625-496D-B38D-3F7C6950461F}" type="slidenum">
              <a:rPr lang="en-CA" smtClean="0">
                <a:solidFill>
                  <a:prstClr val="black">
                    <a:tint val="75000"/>
                  </a:prstClr>
                </a:solidFill>
              </a:rPr>
              <a:pPr/>
              <a:t>10</a:t>
            </a:fld>
            <a:endParaRPr lang="en-CA" dirty="0">
              <a:solidFill>
                <a:prstClr val="black">
                  <a:tint val="75000"/>
                </a:prstClr>
              </a:solidFill>
            </a:endParaRPr>
          </a:p>
        </p:txBody>
      </p:sp>
      <p:pic>
        <p:nvPicPr>
          <p:cNvPr id="7" name="Picture 6"/>
          <p:cNvPicPr/>
          <p:nvPr/>
        </p:nvPicPr>
        <p:blipFill rotWithShape="1">
          <a:blip r:embed="rId3"/>
          <a:srcRect l="8792" t="18358" r="61166" b="25070"/>
          <a:stretch/>
        </p:blipFill>
        <p:spPr bwMode="auto">
          <a:xfrm>
            <a:off x="195779" y="-171400"/>
            <a:ext cx="7946008" cy="5323037"/>
          </a:xfrm>
          <a:prstGeom prst="rect">
            <a:avLst/>
          </a:prstGeom>
          <a:ln>
            <a:noFill/>
          </a:ln>
          <a:extLst>
            <a:ext uri="{53640926-AAD7-44D8-BBD7-CCE9431645EC}">
              <a14:shadowObscured xmlns:a14="http://schemas.microsoft.com/office/drawing/2010/main"/>
            </a:ext>
          </a:extLst>
        </p:spPr>
      </p:pic>
      <p:sp>
        <p:nvSpPr>
          <p:cNvPr id="6" name="TextBox 5"/>
          <p:cNvSpPr txBox="1"/>
          <p:nvPr/>
        </p:nvSpPr>
        <p:spPr>
          <a:xfrm>
            <a:off x="467544" y="4964766"/>
            <a:ext cx="8568952" cy="2123658"/>
          </a:xfrm>
          <a:prstGeom prst="rect">
            <a:avLst/>
          </a:prstGeom>
          <a:noFill/>
        </p:spPr>
        <p:txBody>
          <a:bodyPr wrap="square" rtlCol="0">
            <a:spAutoFit/>
          </a:bodyPr>
          <a:lstStyle/>
          <a:p>
            <a:pPr marL="285750" indent="-285750">
              <a:buFont typeface="Arial" panose="020B0604020202020204" pitchFamily="34" charset="0"/>
              <a:buChar char="•"/>
            </a:pPr>
            <a:r>
              <a:rPr lang="en-US" sz="2600" dirty="0">
                <a:solidFill>
                  <a:schemeClr val="accent4">
                    <a:lumMod val="10000"/>
                  </a:schemeClr>
                </a:solidFill>
              </a:rPr>
              <a:t>513 collisions (</a:t>
            </a:r>
            <a:r>
              <a:rPr lang="en-US" sz="2600" dirty="0" smtClean="0">
                <a:solidFill>
                  <a:schemeClr val="accent4">
                    <a:lumMod val="10000"/>
                  </a:schemeClr>
                </a:solidFill>
              </a:rPr>
              <a:t>cases) </a:t>
            </a:r>
            <a:r>
              <a:rPr lang="en-US" sz="2600" dirty="0">
                <a:solidFill>
                  <a:schemeClr val="accent4">
                    <a:lumMod val="10000"/>
                  </a:schemeClr>
                </a:solidFill>
              </a:rPr>
              <a:t>vs 88 (</a:t>
            </a:r>
            <a:r>
              <a:rPr lang="en-US" sz="2600" dirty="0" smtClean="0">
                <a:solidFill>
                  <a:schemeClr val="accent4">
                    <a:lumMod val="10000"/>
                  </a:schemeClr>
                </a:solidFill>
              </a:rPr>
              <a:t>controls)</a:t>
            </a:r>
          </a:p>
          <a:p>
            <a:pPr marL="285750" indent="-285750">
              <a:buFont typeface="Arial" panose="020B0604020202020204" pitchFamily="34" charset="0"/>
              <a:buChar char="•"/>
            </a:pPr>
            <a:r>
              <a:rPr lang="en-US" sz="2600" dirty="0" smtClean="0">
                <a:solidFill>
                  <a:schemeClr val="accent4">
                    <a:lumMod val="10000"/>
                  </a:schemeClr>
                </a:solidFill>
              </a:rPr>
              <a:t>25 </a:t>
            </a:r>
            <a:r>
              <a:rPr lang="en-US" sz="2600" dirty="0" smtClean="0">
                <a:solidFill>
                  <a:schemeClr val="accent4">
                    <a:lumMod val="10000"/>
                  </a:schemeClr>
                </a:solidFill>
              </a:rPr>
              <a:t>downtown : 17/25 </a:t>
            </a:r>
            <a:r>
              <a:rPr lang="en-US" sz="2600" dirty="0">
                <a:solidFill>
                  <a:schemeClr val="accent4">
                    <a:lumMod val="10000"/>
                  </a:schemeClr>
                </a:solidFill>
              </a:rPr>
              <a:t>= 68</a:t>
            </a:r>
            <a:r>
              <a:rPr lang="en-US" sz="2600" dirty="0" smtClean="0">
                <a:solidFill>
                  <a:schemeClr val="accent4">
                    <a:lumMod val="10000"/>
                  </a:schemeClr>
                </a:solidFill>
              </a:rPr>
              <a:t>% </a:t>
            </a:r>
            <a:r>
              <a:rPr lang="en-US" sz="2600" dirty="0" smtClean="0">
                <a:solidFill>
                  <a:schemeClr val="accent4">
                    <a:lumMod val="10000"/>
                  </a:schemeClr>
                </a:solidFill>
              </a:rPr>
              <a:t>cases</a:t>
            </a:r>
          </a:p>
          <a:p>
            <a:pPr marL="285750" indent="-285750">
              <a:buFont typeface="Arial" panose="020B0604020202020204" pitchFamily="34" charset="0"/>
              <a:buChar char="•"/>
            </a:pPr>
            <a:r>
              <a:rPr lang="en-US" sz="2600" dirty="0" smtClean="0">
                <a:solidFill>
                  <a:schemeClr val="accent4">
                    <a:lumMod val="10000"/>
                  </a:schemeClr>
                </a:solidFill>
              </a:rPr>
              <a:t>75 </a:t>
            </a:r>
            <a:r>
              <a:rPr lang="en-US" sz="2600" dirty="0">
                <a:solidFill>
                  <a:schemeClr val="accent4">
                    <a:lumMod val="10000"/>
                  </a:schemeClr>
                </a:solidFill>
              </a:rPr>
              <a:t>inner </a:t>
            </a:r>
            <a:r>
              <a:rPr lang="en-US" sz="2600" dirty="0" smtClean="0">
                <a:solidFill>
                  <a:schemeClr val="accent4">
                    <a:lumMod val="10000"/>
                  </a:schemeClr>
                </a:solidFill>
              </a:rPr>
              <a:t>suburb: 33/75 </a:t>
            </a:r>
            <a:r>
              <a:rPr lang="en-US" sz="2600" dirty="0">
                <a:solidFill>
                  <a:schemeClr val="accent4">
                    <a:lumMod val="10000"/>
                  </a:schemeClr>
                </a:solidFill>
              </a:rPr>
              <a:t>=44% </a:t>
            </a:r>
            <a:r>
              <a:rPr lang="en-US" sz="2600" dirty="0" smtClean="0">
                <a:solidFill>
                  <a:schemeClr val="accent4">
                    <a:lumMod val="10000"/>
                  </a:schemeClr>
                </a:solidFill>
              </a:rPr>
              <a:t>cases</a:t>
            </a:r>
            <a:endParaRPr lang="en-US" sz="2600" dirty="0" smtClean="0">
              <a:solidFill>
                <a:schemeClr val="accent4">
                  <a:lumMod val="10000"/>
                </a:schemeClr>
              </a:solidFill>
            </a:endParaRPr>
          </a:p>
          <a:p>
            <a:pPr marL="285750" indent="-285750">
              <a:buFont typeface="Arial" panose="020B0604020202020204" pitchFamily="34" charset="0"/>
              <a:buChar char="•"/>
            </a:pPr>
            <a:r>
              <a:rPr lang="en-US" sz="2600" dirty="0" smtClean="0">
                <a:solidFill>
                  <a:schemeClr val="accent4">
                    <a:lumMod val="10000"/>
                  </a:schemeClr>
                </a:solidFill>
              </a:rPr>
              <a:t>Mean </a:t>
            </a:r>
            <a:r>
              <a:rPr lang="en-US" sz="2600" dirty="0">
                <a:solidFill>
                  <a:schemeClr val="accent4">
                    <a:lumMod val="10000"/>
                  </a:schemeClr>
                </a:solidFill>
              </a:rPr>
              <a:t>walking </a:t>
            </a:r>
            <a:r>
              <a:rPr lang="en-US" sz="2600" dirty="0" smtClean="0">
                <a:solidFill>
                  <a:schemeClr val="accent4">
                    <a:lumMod val="10000"/>
                  </a:schemeClr>
                </a:solidFill>
              </a:rPr>
              <a:t>: 70% cases, 61% controls</a:t>
            </a:r>
            <a:r>
              <a:rPr lang="en-US" sz="2800" dirty="0">
                <a:solidFill>
                  <a:schemeClr val="accent4">
                    <a:lumMod val="10000"/>
                  </a:schemeClr>
                </a:solidFill>
              </a:rPr>
              <a:t/>
            </a:r>
            <a:br>
              <a:rPr lang="en-US" sz="2800" dirty="0">
                <a:solidFill>
                  <a:schemeClr val="accent4">
                    <a:lumMod val="10000"/>
                  </a:schemeClr>
                </a:solidFill>
              </a:rPr>
            </a:br>
            <a:endParaRPr lang="en-US" sz="2800" dirty="0">
              <a:solidFill>
                <a:schemeClr val="accent4">
                  <a:lumMod val="10000"/>
                </a:schemeClr>
              </a:solidFill>
            </a:endParaRPr>
          </a:p>
        </p:txBody>
      </p:sp>
    </p:spTree>
    <p:extLst>
      <p:ext uri="{BB962C8B-B14F-4D97-AF65-F5344CB8AC3E}">
        <p14:creationId xmlns:p14="http://schemas.microsoft.com/office/powerpoint/2010/main" val="27624808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23528" y="188640"/>
            <a:ext cx="8645152" cy="720080"/>
          </a:xfrm>
        </p:spPr>
        <p:txBody>
          <a:bodyPr/>
          <a:lstStyle/>
          <a:p>
            <a:pPr marL="0" indent="0">
              <a:buNone/>
            </a:pPr>
            <a:r>
              <a:rPr lang="en-CA" sz="1800" b="1" dirty="0" smtClean="0">
                <a:solidFill>
                  <a:schemeClr val="accent4">
                    <a:lumMod val="10000"/>
                  </a:schemeClr>
                </a:solidFill>
              </a:rPr>
              <a:t>Odds </a:t>
            </a:r>
            <a:r>
              <a:rPr lang="en-CA" sz="1800" b="1" dirty="0">
                <a:solidFill>
                  <a:schemeClr val="accent4">
                    <a:lumMod val="10000"/>
                  </a:schemeClr>
                </a:solidFill>
              </a:rPr>
              <a:t>of higher child pedestrian motor vehicle </a:t>
            </a:r>
            <a:r>
              <a:rPr lang="en-CA" sz="1800" b="1" dirty="0" smtClean="0">
                <a:solidFill>
                  <a:schemeClr val="accent4">
                    <a:lumMod val="10000"/>
                  </a:schemeClr>
                </a:solidFill>
              </a:rPr>
              <a:t>collisions:  </a:t>
            </a:r>
            <a:r>
              <a:rPr lang="en-CA" sz="1800" b="1" dirty="0">
                <a:solidFill>
                  <a:schemeClr val="accent4">
                    <a:lumMod val="10000"/>
                  </a:schemeClr>
                </a:solidFill>
              </a:rPr>
              <a:t>Multivariate models</a:t>
            </a:r>
            <a:r>
              <a:rPr lang="en-CA" sz="1800" dirty="0">
                <a:solidFill>
                  <a:schemeClr val="accent4">
                    <a:lumMod val="10000"/>
                  </a:schemeClr>
                </a:solidFill>
              </a:rPr>
              <a:t> </a:t>
            </a:r>
            <a:endParaRPr lang="en-US" sz="1800" dirty="0">
              <a:solidFill>
                <a:schemeClr val="accent4">
                  <a:lumMod val="10000"/>
                </a:schemeClr>
              </a:solidFill>
            </a:endParaRPr>
          </a:p>
          <a:p>
            <a:pPr eaLnBrk="1" hangingPunct="1">
              <a:lnSpc>
                <a:spcPct val="100000"/>
              </a:lnSpc>
              <a:spcBef>
                <a:spcPts val="1200"/>
              </a:spcBef>
              <a:spcAft>
                <a:spcPts val="600"/>
              </a:spcAft>
              <a:buClr>
                <a:schemeClr val="tx2">
                  <a:lumMod val="10000"/>
                </a:schemeClr>
              </a:buClr>
              <a:buFont typeface="Arial" charset="0"/>
              <a:buChar char="•"/>
            </a:pPr>
            <a:endParaRPr lang="en-US" altLang="en-US" sz="1800" dirty="0">
              <a:solidFill>
                <a:srgbClr val="FF0000"/>
              </a:solidFill>
              <a:latin typeface="+mj-lt"/>
              <a:cs typeface="Times New Roman" pitchFamily="18" charset="0"/>
            </a:endParaRPr>
          </a:p>
        </p:txBody>
      </p:sp>
      <p:sp>
        <p:nvSpPr>
          <p:cNvPr id="6" name="Slide Number Placeholder 5"/>
          <p:cNvSpPr>
            <a:spLocks noGrp="1"/>
          </p:cNvSpPr>
          <p:nvPr>
            <p:ph type="sldNum" sz="quarter" idx="4"/>
          </p:nvPr>
        </p:nvSpPr>
        <p:spPr>
          <a:xfrm>
            <a:off x="7010400" y="6492875"/>
            <a:ext cx="2133600" cy="365125"/>
          </a:xfrm>
        </p:spPr>
        <p:txBody>
          <a:bodyPr/>
          <a:lstStyle/>
          <a:p>
            <a:fld id="{B98862E4-1625-496D-B38D-3F7C6950461F}" type="slidenum">
              <a:rPr lang="en-CA" smtClean="0">
                <a:solidFill>
                  <a:prstClr val="black">
                    <a:tint val="75000"/>
                  </a:prstClr>
                </a:solidFill>
              </a:rPr>
              <a:pPr/>
              <a:t>11</a:t>
            </a:fld>
            <a:endParaRPr lang="en-CA">
              <a:solidFill>
                <a:prstClr val="black">
                  <a:tint val="75000"/>
                </a:prstClr>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3003230452"/>
              </p:ext>
            </p:extLst>
          </p:nvPr>
        </p:nvGraphicFramePr>
        <p:xfrm>
          <a:off x="395536" y="764704"/>
          <a:ext cx="8424938" cy="5760855"/>
        </p:xfrm>
        <a:graphic>
          <a:graphicData uri="http://schemas.openxmlformats.org/drawingml/2006/table">
            <a:tbl>
              <a:tblPr firstRow="1" bandRow="1"/>
              <a:tblGrid>
                <a:gridCol w="2106235"/>
                <a:gridCol w="2106235"/>
                <a:gridCol w="1404156"/>
                <a:gridCol w="1404156"/>
                <a:gridCol w="1404156"/>
              </a:tblGrid>
              <a:tr h="853022">
                <a:tc>
                  <a:txBody>
                    <a:bodyPr/>
                    <a:lstStyle/>
                    <a:p>
                      <a:endParaRPr lang="en-US" sz="1600" dirty="0">
                        <a:solidFill>
                          <a:schemeClr val="accent4">
                            <a:lumMod val="10000"/>
                          </a:schemeClr>
                        </a:solidFill>
                        <a:effectLst/>
                        <a:latin typeface="+mj-lt"/>
                      </a:endParaRPr>
                    </a:p>
                  </a:txBody>
                  <a:tcPr marL="59660" marR="59660" marT="0" marB="0">
                    <a:lnL>
                      <a:noFill/>
                    </a:lnL>
                    <a:lnR>
                      <a:noFill/>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tcPr>
                </a:tc>
                <a:tc>
                  <a:txBody>
                    <a:bodyPr/>
                    <a:lstStyle/>
                    <a:p>
                      <a:pPr marL="0" marR="0">
                        <a:lnSpc>
                          <a:spcPct val="115000"/>
                        </a:lnSpc>
                        <a:spcBef>
                          <a:spcPts val="0"/>
                        </a:spcBef>
                        <a:spcAft>
                          <a:spcPts val="0"/>
                        </a:spcAft>
                      </a:pPr>
                      <a:r>
                        <a:rPr lang="en-CA" sz="1600" b="1" kern="1200" dirty="0">
                          <a:solidFill>
                            <a:schemeClr val="accent4">
                              <a:lumMod val="10000"/>
                            </a:schemeClr>
                          </a:solidFill>
                          <a:effectLst/>
                          <a:latin typeface="+mj-lt"/>
                          <a:ea typeface="Times New Roman"/>
                          <a:cs typeface="Times New Roman"/>
                        </a:rPr>
                        <a:t>Variable </a:t>
                      </a:r>
                      <a:endParaRPr lang="en-US" sz="1600" dirty="0">
                        <a:solidFill>
                          <a:schemeClr val="accent4">
                            <a:lumMod val="10000"/>
                          </a:schemeClr>
                        </a:solidFill>
                        <a:effectLst/>
                        <a:latin typeface="+mj-lt"/>
                        <a:ea typeface="Calibri"/>
                        <a:cs typeface="Times New Roman"/>
                      </a:endParaRPr>
                    </a:p>
                  </a:txBody>
                  <a:tcPr marL="59660" marR="59660" marT="0" marB="0">
                    <a:lnL>
                      <a:noFill/>
                    </a:lnL>
                    <a:lnR>
                      <a:noFill/>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tcPr>
                </a:tc>
                <a:tc>
                  <a:txBody>
                    <a:bodyPr/>
                    <a:lstStyle/>
                    <a:p>
                      <a:pPr marL="0" marR="0">
                        <a:lnSpc>
                          <a:spcPct val="115000"/>
                        </a:lnSpc>
                        <a:spcBef>
                          <a:spcPts val="0"/>
                        </a:spcBef>
                        <a:spcAft>
                          <a:spcPts val="0"/>
                        </a:spcAft>
                      </a:pPr>
                      <a:r>
                        <a:rPr lang="en-CA" sz="1600" b="1" kern="1200" dirty="0">
                          <a:solidFill>
                            <a:schemeClr val="accent4">
                              <a:lumMod val="10000"/>
                            </a:schemeClr>
                          </a:solidFill>
                          <a:effectLst/>
                          <a:latin typeface="+mj-lt"/>
                          <a:ea typeface="Times New Roman"/>
                          <a:cs typeface="Times New Roman"/>
                        </a:rPr>
                        <a:t>Adjusted OR (95% CI)</a:t>
                      </a:r>
                      <a:endParaRPr lang="en-US" sz="1600" dirty="0">
                        <a:solidFill>
                          <a:schemeClr val="accent4">
                            <a:lumMod val="10000"/>
                          </a:schemeClr>
                        </a:solidFill>
                        <a:effectLst/>
                        <a:latin typeface="+mj-lt"/>
                        <a:ea typeface="Calibri"/>
                        <a:cs typeface="Times New Roman"/>
                      </a:endParaRPr>
                    </a:p>
                    <a:p>
                      <a:pPr marL="0" marR="0">
                        <a:lnSpc>
                          <a:spcPct val="115000"/>
                        </a:lnSpc>
                        <a:spcBef>
                          <a:spcPts val="0"/>
                        </a:spcBef>
                        <a:spcAft>
                          <a:spcPts val="0"/>
                        </a:spcAft>
                      </a:pPr>
                      <a:r>
                        <a:rPr lang="en-US" sz="1600" b="1" dirty="0">
                          <a:solidFill>
                            <a:schemeClr val="bg1"/>
                          </a:solidFill>
                          <a:effectLst/>
                          <a:latin typeface="+mj-lt"/>
                          <a:ea typeface="Times New Roman"/>
                          <a:cs typeface="Times New Roman"/>
                        </a:rPr>
                        <a:t>All schools</a:t>
                      </a:r>
                      <a:endParaRPr lang="en-US" sz="1600" dirty="0">
                        <a:solidFill>
                          <a:schemeClr val="bg1"/>
                        </a:solidFill>
                        <a:effectLst/>
                        <a:latin typeface="+mj-lt"/>
                        <a:ea typeface="Calibri"/>
                        <a:cs typeface="Times New Roman"/>
                      </a:endParaRPr>
                    </a:p>
                  </a:txBody>
                  <a:tcPr marL="59660" marR="59660" marT="0" marB="0">
                    <a:lnL>
                      <a:noFill/>
                    </a:lnL>
                    <a:lnR>
                      <a:noFill/>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tcPr>
                </a:tc>
                <a:tc>
                  <a:txBody>
                    <a:bodyPr/>
                    <a:lstStyle/>
                    <a:p>
                      <a:pPr marL="0" marR="0">
                        <a:lnSpc>
                          <a:spcPct val="115000"/>
                        </a:lnSpc>
                        <a:spcBef>
                          <a:spcPts val="0"/>
                        </a:spcBef>
                        <a:spcAft>
                          <a:spcPts val="0"/>
                        </a:spcAft>
                        <a:tabLst>
                          <a:tab pos="1120140" algn="l"/>
                        </a:tabLst>
                      </a:pPr>
                      <a:r>
                        <a:rPr lang="en-CA" sz="1600" b="1" kern="1200" dirty="0">
                          <a:solidFill>
                            <a:schemeClr val="accent4">
                              <a:lumMod val="10000"/>
                            </a:schemeClr>
                          </a:solidFill>
                          <a:effectLst/>
                          <a:latin typeface="+mj-lt"/>
                          <a:ea typeface="Times New Roman"/>
                          <a:cs typeface="Times New Roman"/>
                        </a:rPr>
                        <a:t>Adjusted OR</a:t>
                      </a:r>
                      <a:endParaRPr lang="en-US" sz="1600" dirty="0">
                        <a:solidFill>
                          <a:schemeClr val="accent4">
                            <a:lumMod val="10000"/>
                          </a:schemeClr>
                        </a:solidFill>
                        <a:effectLst/>
                        <a:latin typeface="+mj-lt"/>
                        <a:ea typeface="Calibri"/>
                        <a:cs typeface="Times New Roman"/>
                      </a:endParaRPr>
                    </a:p>
                    <a:p>
                      <a:pPr marL="0" marR="0">
                        <a:lnSpc>
                          <a:spcPct val="115000"/>
                        </a:lnSpc>
                        <a:spcBef>
                          <a:spcPts val="0"/>
                        </a:spcBef>
                        <a:spcAft>
                          <a:spcPts val="0"/>
                        </a:spcAft>
                      </a:pPr>
                      <a:r>
                        <a:rPr lang="en-CA" sz="1600" b="1" kern="1200" dirty="0">
                          <a:solidFill>
                            <a:schemeClr val="accent4">
                              <a:lumMod val="10000"/>
                            </a:schemeClr>
                          </a:solidFill>
                          <a:effectLst/>
                          <a:latin typeface="+mj-lt"/>
                          <a:ea typeface="Times New Roman"/>
                          <a:cs typeface="Times New Roman"/>
                        </a:rPr>
                        <a:t>(95% CI)</a:t>
                      </a:r>
                      <a:endParaRPr lang="en-US" sz="1600" dirty="0">
                        <a:solidFill>
                          <a:schemeClr val="accent4">
                            <a:lumMod val="10000"/>
                          </a:schemeClr>
                        </a:solidFill>
                        <a:effectLst/>
                        <a:latin typeface="+mj-lt"/>
                        <a:ea typeface="Calibri"/>
                        <a:cs typeface="Times New Roman"/>
                      </a:endParaRPr>
                    </a:p>
                    <a:p>
                      <a:pPr marL="0" marR="0">
                        <a:lnSpc>
                          <a:spcPct val="115000"/>
                        </a:lnSpc>
                        <a:spcBef>
                          <a:spcPts val="0"/>
                        </a:spcBef>
                        <a:spcAft>
                          <a:spcPts val="0"/>
                        </a:spcAft>
                      </a:pPr>
                      <a:r>
                        <a:rPr lang="en-CA" sz="1600" b="1" kern="1200" dirty="0">
                          <a:solidFill>
                            <a:schemeClr val="bg1"/>
                          </a:solidFill>
                          <a:effectLst/>
                          <a:latin typeface="+mj-lt"/>
                          <a:ea typeface="Times New Roman"/>
                          <a:cs typeface="Times New Roman"/>
                        </a:rPr>
                        <a:t>Inner Suburbs</a:t>
                      </a:r>
                      <a:endParaRPr lang="en-US" sz="1600" dirty="0">
                        <a:solidFill>
                          <a:schemeClr val="bg1"/>
                        </a:solidFill>
                        <a:effectLst/>
                        <a:latin typeface="+mj-lt"/>
                        <a:ea typeface="Calibri"/>
                        <a:cs typeface="Times New Roman"/>
                      </a:endParaRPr>
                    </a:p>
                  </a:txBody>
                  <a:tcPr marL="59660" marR="59660" marT="0" marB="0">
                    <a:lnL>
                      <a:noFill/>
                    </a:lnL>
                    <a:lnR>
                      <a:noFill/>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tcPr>
                </a:tc>
                <a:tc>
                  <a:txBody>
                    <a:bodyPr/>
                    <a:lstStyle/>
                    <a:p>
                      <a:pPr marL="0" marR="0">
                        <a:lnSpc>
                          <a:spcPct val="115000"/>
                        </a:lnSpc>
                        <a:spcBef>
                          <a:spcPts val="0"/>
                        </a:spcBef>
                        <a:spcAft>
                          <a:spcPts val="0"/>
                        </a:spcAft>
                        <a:tabLst>
                          <a:tab pos="1120140" algn="l"/>
                        </a:tabLst>
                      </a:pPr>
                      <a:r>
                        <a:rPr lang="en-CA" sz="1600" b="1" kern="1200" dirty="0">
                          <a:solidFill>
                            <a:schemeClr val="accent4">
                              <a:lumMod val="10000"/>
                            </a:schemeClr>
                          </a:solidFill>
                          <a:effectLst/>
                          <a:latin typeface="+mj-lt"/>
                          <a:ea typeface="Times New Roman"/>
                          <a:cs typeface="Times New Roman"/>
                        </a:rPr>
                        <a:t>Adjusted OR</a:t>
                      </a:r>
                      <a:endParaRPr lang="en-US" sz="1600" dirty="0">
                        <a:solidFill>
                          <a:schemeClr val="accent4">
                            <a:lumMod val="10000"/>
                          </a:schemeClr>
                        </a:solidFill>
                        <a:effectLst/>
                        <a:latin typeface="+mj-lt"/>
                        <a:ea typeface="Calibri"/>
                        <a:cs typeface="Times New Roman"/>
                      </a:endParaRPr>
                    </a:p>
                    <a:p>
                      <a:pPr marL="0" marR="0">
                        <a:lnSpc>
                          <a:spcPct val="115000"/>
                        </a:lnSpc>
                        <a:spcBef>
                          <a:spcPts val="0"/>
                        </a:spcBef>
                        <a:spcAft>
                          <a:spcPts val="0"/>
                        </a:spcAft>
                      </a:pPr>
                      <a:r>
                        <a:rPr lang="en-CA" sz="1600" b="1" kern="1200" dirty="0">
                          <a:solidFill>
                            <a:schemeClr val="accent4">
                              <a:lumMod val="10000"/>
                            </a:schemeClr>
                          </a:solidFill>
                          <a:effectLst/>
                          <a:latin typeface="+mj-lt"/>
                          <a:ea typeface="Times New Roman"/>
                          <a:cs typeface="Times New Roman"/>
                        </a:rPr>
                        <a:t>(95% CI)</a:t>
                      </a:r>
                      <a:endParaRPr lang="en-US" sz="1600" dirty="0">
                        <a:solidFill>
                          <a:schemeClr val="accent4">
                            <a:lumMod val="10000"/>
                          </a:schemeClr>
                        </a:solidFill>
                        <a:effectLst/>
                        <a:latin typeface="+mj-lt"/>
                        <a:ea typeface="Calibri"/>
                        <a:cs typeface="Times New Roman"/>
                      </a:endParaRPr>
                    </a:p>
                    <a:p>
                      <a:pPr marL="0" marR="0">
                        <a:lnSpc>
                          <a:spcPct val="115000"/>
                        </a:lnSpc>
                        <a:spcBef>
                          <a:spcPts val="0"/>
                        </a:spcBef>
                        <a:spcAft>
                          <a:spcPts val="0"/>
                        </a:spcAft>
                      </a:pPr>
                      <a:r>
                        <a:rPr lang="en-CA" sz="1600" b="1" kern="1200" dirty="0">
                          <a:solidFill>
                            <a:schemeClr val="bg1"/>
                          </a:solidFill>
                          <a:effectLst/>
                          <a:latin typeface="+mj-lt"/>
                          <a:ea typeface="Times New Roman"/>
                          <a:cs typeface="Times New Roman"/>
                        </a:rPr>
                        <a:t>Downtown Urban Core</a:t>
                      </a:r>
                      <a:endParaRPr lang="en-US" sz="1600" dirty="0">
                        <a:solidFill>
                          <a:schemeClr val="bg1"/>
                        </a:solidFill>
                        <a:effectLst/>
                        <a:latin typeface="+mj-lt"/>
                        <a:ea typeface="Calibri"/>
                        <a:cs typeface="Times New Roman"/>
                      </a:endParaRPr>
                    </a:p>
                  </a:txBody>
                  <a:tcPr marL="59660" marR="59660" marT="0" marB="0">
                    <a:lnL>
                      <a:noFill/>
                    </a:lnL>
                    <a:lnR>
                      <a:noFill/>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tcPr>
                </a:tc>
              </a:tr>
              <a:tr h="657744">
                <a:tc>
                  <a:txBody>
                    <a:bodyPr/>
                    <a:lstStyle/>
                    <a:p>
                      <a:pPr marL="0" marR="0">
                        <a:lnSpc>
                          <a:spcPct val="115000"/>
                        </a:lnSpc>
                        <a:spcBef>
                          <a:spcPts val="0"/>
                        </a:spcBef>
                        <a:spcAft>
                          <a:spcPts val="0"/>
                        </a:spcAft>
                      </a:pPr>
                      <a:r>
                        <a:rPr lang="en-CA" sz="1600" b="1" kern="1200" dirty="0">
                          <a:solidFill>
                            <a:schemeClr val="accent4">
                              <a:lumMod val="10000"/>
                            </a:schemeClr>
                          </a:solidFill>
                          <a:effectLst/>
                          <a:latin typeface="+mj-lt"/>
                          <a:ea typeface="Times New Roman"/>
                          <a:cs typeface="Times New Roman"/>
                        </a:rPr>
                        <a:t>EXPOSURE</a:t>
                      </a:r>
                      <a:endParaRPr lang="en-US" sz="1600" dirty="0">
                        <a:solidFill>
                          <a:schemeClr val="accent4">
                            <a:lumMod val="10000"/>
                          </a:schemeClr>
                        </a:solidFill>
                        <a:effectLst/>
                        <a:latin typeface="+mj-lt"/>
                        <a:ea typeface="Calibri"/>
                        <a:cs typeface="Times New Roman"/>
                      </a:endParaRPr>
                    </a:p>
                  </a:txBody>
                  <a:tcPr marL="59660" marR="59660" marT="0" marB="0">
                    <a:lnL>
                      <a:noFill/>
                    </a:lnL>
                    <a:lnR>
                      <a:noFill/>
                    </a:lnR>
                    <a:lnT w="28575" cap="flat" cmpd="sng" algn="ctr">
                      <a:solidFill>
                        <a:srgbClr val="FF0000"/>
                      </a:solidFill>
                      <a:prstDash val="solid"/>
                      <a:round/>
                      <a:headEnd type="none" w="med" len="med"/>
                      <a:tailEnd type="none" w="med" len="med"/>
                    </a:lnT>
                    <a:lnB>
                      <a:noFill/>
                    </a:lnB>
                  </a:tcPr>
                </a:tc>
                <a:tc>
                  <a:txBody>
                    <a:bodyPr/>
                    <a:lstStyle/>
                    <a:p>
                      <a:pPr marL="0" marR="0">
                        <a:lnSpc>
                          <a:spcPct val="115000"/>
                        </a:lnSpc>
                        <a:spcBef>
                          <a:spcPts val="0"/>
                        </a:spcBef>
                        <a:spcAft>
                          <a:spcPts val="0"/>
                        </a:spcAft>
                      </a:pPr>
                      <a:r>
                        <a:rPr lang="en-CA" sz="1600" kern="1200" dirty="0">
                          <a:solidFill>
                            <a:schemeClr val="accent4">
                              <a:lumMod val="10000"/>
                            </a:schemeClr>
                          </a:solidFill>
                          <a:effectLst/>
                          <a:latin typeface="+mj-lt"/>
                          <a:ea typeface="Times New Roman"/>
                          <a:cs typeface="Times New Roman"/>
                        </a:rPr>
                        <a:t>Walking to School</a:t>
                      </a:r>
                      <a:endParaRPr lang="en-US" sz="1600" dirty="0">
                        <a:solidFill>
                          <a:schemeClr val="accent4">
                            <a:lumMod val="10000"/>
                          </a:schemeClr>
                        </a:solidFill>
                        <a:effectLst/>
                        <a:latin typeface="+mj-lt"/>
                        <a:ea typeface="Calibri"/>
                        <a:cs typeface="Times New Roman"/>
                      </a:endParaRPr>
                    </a:p>
                  </a:txBody>
                  <a:tcPr marL="59660" marR="59660" marT="0" marB="0">
                    <a:lnL>
                      <a:noFill/>
                    </a:lnL>
                    <a:lnR>
                      <a:noFill/>
                    </a:lnR>
                    <a:lnT w="28575" cap="flat" cmpd="sng" algn="ctr">
                      <a:solidFill>
                        <a:srgbClr val="FF0000"/>
                      </a:solidFill>
                      <a:prstDash val="solid"/>
                      <a:round/>
                      <a:headEnd type="none" w="med" len="med"/>
                      <a:tailEnd type="none" w="med" len="med"/>
                    </a:lnT>
                    <a:lnB>
                      <a:noFill/>
                    </a:lnB>
                  </a:tcPr>
                </a:tc>
                <a:tc>
                  <a:txBody>
                    <a:bodyPr/>
                    <a:lstStyle/>
                    <a:p>
                      <a:pPr marL="0" marR="0">
                        <a:lnSpc>
                          <a:spcPct val="115000"/>
                        </a:lnSpc>
                        <a:spcBef>
                          <a:spcPts val="0"/>
                        </a:spcBef>
                        <a:spcAft>
                          <a:spcPts val="0"/>
                        </a:spcAft>
                      </a:pPr>
                      <a:r>
                        <a:rPr lang="en-CA" sz="1600" kern="1200" dirty="0">
                          <a:solidFill>
                            <a:schemeClr val="accent4">
                              <a:lumMod val="10000"/>
                            </a:schemeClr>
                          </a:solidFill>
                          <a:effectLst/>
                          <a:latin typeface="+mj-lt"/>
                          <a:ea typeface="Times New Roman"/>
                          <a:cs typeface="Times New Roman"/>
                        </a:rPr>
                        <a:t>0.49 </a:t>
                      </a:r>
                      <a:endParaRPr lang="en-US" sz="1600" dirty="0">
                        <a:solidFill>
                          <a:schemeClr val="accent4">
                            <a:lumMod val="10000"/>
                          </a:schemeClr>
                        </a:solidFill>
                        <a:effectLst/>
                        <a:latin typeface="+mj-lt"/>
                        <a:ea typeface="Calibri"/>
                        <a:cs typeface="Times New Roman"/>
                      </a:endParaRPr>
                    </a:p>
                    <a:p>
                      <a:pPr marL="0" marR="0">
                        <a:lnSpc>
                          <a:spcPct val="115000"/>
                        </a:lnSpc>
                        <a:spcBef>
                          <a:spcPts val="0"/>
                        </a:spcBef>
                        <a:spcAft>
                          <a:spcPts val="0"/>
                        </a:spcAft>
                      </a:pPr>
                      <a:r>
                        <a:rPr lang="en-CA" sz="1600" kern="1200" dirty="0">
                          <a:solidFill>
                            <a:schemeClr val="accent4">
                              <a:lumMod val="10000"/>
                            </a:schemeClr>
                          </a:solidFill>
                          <a:effectLst/>
                          <a:latin typeface="+mj-lt"/>
                          <a:ea typeface="Times New Roman"/>
                          <a:cs typeface="Times New Roman"/>
                        </a:rPr>
                        <a:t>(0.02, 13.72)</a:t>
                      </a:r>
                      <a:endParaRPr lang="en-US" sz="1600" dirty="0">
                        <a:solidFill>
                          <a:schemeClr val="accent4">
                            <a:lumMod val="10000"/>
                          </a:schemeClr>
                        </a:solidFill>
                        <a:effectLst/>
                        <a:latin typeface="+mj-lt"/>
                        <a:ea typeface="Calibri"/>
                        <a:cs typeface="Times New Roman"/>
                      </a:endParaRPr>
                    </a:p>
                  </a:txBody>
                  <a:tcPr marL="59660" marR="59660" marT="0" marB="0">
                    <a:lnL>
                      <a:noFill/>
                    </a:lnL>
                    <a:lnR>
                      <a:noFill/>
                    </a:lnR>
                    <a:lnT w="28575" cap="flat" cmpd="sng" algn="ctr">
                      <a:solidFill>
                        <a:srgbClr val="FF0000"/>
                      </a:solidFill>
                      <a:prstDash val="solid"/>
                      <a:round/>
                      <a:headEnd type="none" w="med" len="med"/>
                      <a:tailEnd type="none" w="med" len="med"/>
                    </a:lnT>
                    <a:lnB>
                      <a:noFill/>
                    </a:lnB>
                  </a:tcPr>
                </a:tc>
                <a:tc>
                  <a:txBody>
                    <a:bodyPr/>
                    <a:lstStyle/>
                    <a:p>
                      <a:pPr marL="0" marR="0">
                        <a:lnSpc>
                          <a:spcPct val="115000"/>
                        </a:lnSpc>
                        <a:spcBef>
                          <a:spcPts val="0"/>
                        </a:spcBef>
                        <a:spcAft>
                          <a:spcPts val="0"/>
                        </a:spcAft>
                      </a:pPr>
                      <a:r>
                        <a:rPr lang="en-CA" sz="1600" kern="1200" dirty="0">
                          <a:solidFill>
                            <a:schemeClr val="accent4">
                              <a:lumMod val="10000"/>
                            </a:schemeClr>
                          </a:solidFill>
                          <a:effectLst/>
                          <a:latin typeface="+mj-lt"/>
                          <a:ea typeface="Times New Roman"/>
                          <a:cs typeface="Times New Roman"/>
                        </a:rPr>
                        <a:t>0.34 </a:t>
                      </a:r>
                      <a:endParaRPr lang="en-US" sz="1600" dirty="0">
                        <a:solidFill>
                          <a:schemeClr val="accent4">
                            <a:lumMod val="10000"/>
                          </a:schemeClr>
                        </a:solidFill>
                        <a:effectLst/>
                        <a:latin typeface="+mj-lt"/>
                        <a:ea typeface="Calibri"/>
                        <a:cs typeface="Times New Roman"/>
                      </a:endParaRPr>
                    </a:p>
                    <a:p>
                      <a:pPr marL="0" marR="0">
                        <a:lnSpc>
                          <a:spcPct val="115000"/>
                        </a:lnSpc>
                        <a:spcBef>
                          <a:spcPts val="0"/>
                        </a:spcBef>
                        <a:spcAft>
                          <a:spcPts val="0"/>
                        </a:spcAft>
                      </a:pPr>
                      <a:r>
                        <a:rPr lang="en-CA" sz="1600" kern="1200" dirty="0">
                          <a:solidFill>
                            <a:schemeClr val="accent4">
                              <a:lumMod val="10000"/>
                            </a:schemeClr>
                          </a:solidFill>
                          <a:effectLst/>
                          <a:latin typeface="+mj-lt"/>
                          <a:ea typeface="Times New Roman"/>
                          <a:cs typeface="Times New Roman"/>
                        </a:rPr>
                        <a:t>(0.008, 14.56)</a:t>
                      </a:r>
                      <a:endParaRPr lang="en-US" sz="1600" dirty="0">
                        <a:solidFill>
                          <a:schemeClr val="accent4">
                            <a:lumMod val="10000"/>
                          </a:schemeClr>
                        </a:solidFill>
                        <a:effectLst/>
                        <a:latin typeface="+mj-lt"/>
                        <a:ea typeface="Calibri"/>
                        <a:cs typeface="Times New Roman"/>
                      </a:endParaRPr>
                    </a:p>
                  </a:txBody>
                  <a:tcPr marL="59660" marR="59660" marT="0" marB="0">
                    <a:lnL>
                      <a:noFill/>
                    </a:lnL>
                    <a:lnR>
                      <a:noFill/>
                    </a:lnR>
                    <a:lnT w="28575" cap="flat" cmpd="sng" algn="ctr">
                      <a:solidFill>
                        <a:srgbClr val="FF0000"/>
                      </a:solidFill>
                      <a:prstDash val="solid"/>
                      <a:round/>
                      <a:headEnd type="none" w="med" len="med"/>
                      <a:tailEnd type="none" w="med" len="med"/>
                    </a:lnT>
                    <a:lnB>
                      <a:noFill/>
                    </a:lnB>
                  </a:tcPr>
                </a:tc>
                <a:tc>
                  <a:txBody>
                    <a:bodyPr/>
                    <a:lstStyle/>
                    <a:p>
                      <a:pPr marL="0" marR="0">
                        <a:lnSpc>
                          <a:spcPct val="115000"/>
                        </a:lnSpc>
                        <a:spcBef>
                          <a:spcPts val="0"/>
                        </a:spcBef>
                        <a:spcAft>
                          <a:spcPts val="0"/>
                        </a:spcAft>
                      </a:pPr>
                      <a:r>
                        <a:rPr lang="en-CA" sz="1600" kern="1200" dirty="0">
                          <a:solidFill>
                            <a:schemeClr val="accent4">
                              <a:lumMod val="10000"/>
                            </a:schemeClr>
                          </a:solidFill>
                          <a:effectLst/>
                          <a:latin typeface="+mj-lt"/>
                          <a:ea typeface="Times New Roman"/>
                          <a:cs typeface="Times New Roman"/>
                        </a:rPr>
                        <a:t>0.52</a:t>
                      </a:r>
                      <a:endParaRPr lang="en-US" sz="1600" dirty="0">
                        <a:solidFill>
                          <a:schemeClr val="accent4">
                            <a:lumMod val="10000"/>
                          </a:schemeClr>
                        </a:solidFill>
                        <a:effectLst/>
                        <a:latin typeface="+mj-lt"/>
                        <a:ea typeface="Calibri"/>
                        <a:cs typeface="Times New Roman"/>
                      </a:endParaRPr>
                    </a:p>
                    <a:p>
                      <a:pPr marL="0" marR="0">
                        <a:lnSpc>
                          <a:spcPct val="115000"/>
                        </a:lnSpc>
                        <a:spcBef>
                          <a:spcPts val="0"/>
                        </a:spcBef>
                        <a:spcAft>
                          <a:spcPts val="0"/>
                        </a:spcAft>
                      </a:pPr>
                      <a:r>
                        <a:rPr lang="en-CA" sz="1600" kern="1200" dirty="0">
                          <a:solidFill>
                            <a:schemeClr val="accent4">
                              <a:lumMod val="10000"/>
                            </a:schemeClr>
                          </a:solidFill>
                          <a:effectLst/>
                          <a:latin typeface="+mj-lt"/>
                          <a:ea typeface="Times New Roman"/>
                          <a:cs typeface="Times New Roman"/>
                        </a:rPr>
                        <a:t>(0.16, 1.71)</a:t>
                      </a:r>
                      <a:endParaRPr lang="en-US" sz="1600" dirty="0">
                        <a:solidFill>
                          <a:schemeClr val="accent4">
                            <a:lumMod val="10000"/>
                          </a:schemeClr>
                        </a:solidFill>
                        <a:effectLst/>
                        <a:latin typeface="+mj-lt"/>
                        <a:ea typeface="Calibri"/>
                        <a:cs typeface="Times New Roman"/>
                      </a:endParaRPr>
                    </a:p>
                  </a:txBody>
                  <a:tcPr marL="59660" marR="59660" marT="0" marB="0">
                    <a:lnL>
                      <a:noFill/>
                    </a:lnL>
                    <a:lnR>
                      <a:noFill/>
                    </a:lnR>
                    <a:lnT w="28575" cap="flat" cmpd="sng" algn="ctr">
                      <a:solidFill>
                        <a:srgbClr val="FF0000"/>
                      </a:solidFill>
                      <a:prstDash val="solid"/>
                      <a:round/>
                      <a:headEnd type="none" w="med" len="med"/>
                      <a:tailEnd type="none" w="med" len="med"/>
                    </a:lnT>
                    <a:lnB>
                      <a:noFill/>
                    </a:lnB>
                  </a:tcPr>
                </a:tc>
              </a:tr>
              <a:tr h="336039">
                <a:tc>
                  <a:txBody>
                    <a:bodyPr/>
                    <a:lstStyle/>
                    <a:p>
                      <a:pPr marL="0" marR="0">
                        <a:lnSpc>
                          <a:spcPct val="115000"/>
                        </a:lnSpc>
                        <a:spcBef>
                          <a:spcPts val="0"/>
                        </a:spcBef>
                        <a:spcAft>
                          <a:spcPts val="0"/>
                        </a:spcAft>
                      </a:pPr>
                      <a:r>
                        <a:rPr lang="en-CA" sz="1600" b="1" kern="1200" dirty="0" smtClean="0">
                          <a:solidFill>
                            <a:schemeClr val="accent4">
                              <a:lumMod val="10000"/>
                            </a:schemeClr>
                          </a:solidFill>
                          <a:effectLst/>
                          <a:latin typeface="+mj-lt"/>
                          <a:ea typeface="Times New Roman"/>
                          <a:cs typeface="Times New Roman"/>
                        </a:rPr>
                        <a:t>Built Environment</a:t>
                      </a:r>
                      <a:endParaRPr lang="en-US" sz="1600" dirty="0">
                        <a:solidFill>
                          <a:schemeClr val="accent4">
                            <a:lumMod val="10000"/>
                          </a:schemeClr>
                        </a:solidFill>
                        <a:effectLst/>
                        <a:latin typeface="+mj-lt"/>
                        <a:ea typeface="Calibri"/>
                        <a:cs typeface="Times New Roman"/>
                      </a:endParaRPr>
                    </a:p>
                  </a:txBody>
                  <a:tcPr marL="59660" marR="59660" marT="0" marB="0">
                    <a:lnL>
                      <a:noFill/>
                    </a:lnL>
                    <a:lnR>
                      <a:noFill/>
                    </a:lnR>
                    <a:lnT>
                      <a:noFill/>
                    </a:lnT>
                    <a:lnB>
                      <a:noFill/>
                    </a:lnB>
                  </a:tcPr>
                </a:tc>
                <a:tc>
                  <a:txBody>
                    <a:bodyPr/>
                    <a:lstStyle/>
                    <a:p>
                      <a:pPr marL="0" marR="0">
                        <a:lnSpc>
                          <a:spcPct val="115000"/>
                        </a:lnSpc>
                        <a:spcBef>
                          <a:spcPts val="0"/>
                        </a:spcBef>
                        <a:spcAft>
                          <a:spcPts val="0"/>
                        </a:spcAft>
                      </a:pPr>
                      <a:r>
                        <a:rPr lang="en-US" sz="1600" dirty="0">
                          <a:solidFill>
                            <a:schemeClr val="accent4">
                              <a:lumMod val="10000"/>
                            </a:schemeClr>
                          </a:solidFill>
                          <a:effectLst/>
                          <a:latin typeface="+mj-lt"/>
                          <a:ea typeface="Times New Roman"/>
                          <a:cs typeface="Times New Roman"/>
                        </a:rPr>
                        <a:t> </a:t>
                      </a:r>
                      <a:endParaRPr lang="en-US" sz="1600" dirty="0">
                        <a:solidFill>
                          <a:schemeClr val="accent4">
                            <a:lumMod val="10000"/>
                          </a:schemeClr>
                        </a:solidFill>
                        <a:effectLst/>
                        <a:latin typeface="+mj-lt"/>
                        <a:ea typeface="Calibri"/>
                        <a:cs typeface="Times New Roman"/>
                      </a:endParaRPr>
                    </a:p>
                  </a:txBody>
                  <a:tcPr marL="59660" marR="59660" marT="0" marB="0">
                    <a:lnL>
                      <a:noFill/>
                    </a:lnL>
                    <a:lnR>
                      <a:noFill/>
                    </a:lnR>
                    <a:lnT>
                      <a:noFill/>
                    </a:lnT>
                    <a:lnB>
                      <a:noFill/>
                    </a:lnB>
                  </a:tcPr>
                </a:tc>
                <a:tc>
                  <a:txBody>
                    <a:bodyPr/>
                    <a:lstStyle/>
                    <a:p>
                      <a:pPr marL="0" marR="0">
                        <a:lnSpc>
                          <a:spcPct val="115000"/>
                        </a:lnSpc>
                        <a:spcBef>
                          <a:spcPts val="0"/>
                        </a:spcBef>
                        <a:spcAft>
                          <a:spcPts val="0"/>
                        </a:spcAft>
                      </a:pPr>
                      <a:r>
                        <a:rPr lang="en-US" sz="1600" dirty="0">
                          <a:solidFill>
                            <a:schemeClr val="accent4">
                              <a:lumMod val="10000"/>
                            </a:schemeClr>
                          </a:solidFill>
                          <a:effectLst/>
                          <a:latin typeface="+mj-lt"/>
                          <a:ea typeface="Times New Roman"/>
                          <a:cs typeface="Times New Roman"/>
                        </a:rPr>
                        <a:t> </a:t>
                      </a:r>
                      <a:endParaRPr lang="en-US" sz="1600" dirty="0">
                        <a:solidFill>
                          <a:schemeClr val="accent4">
                            <a:lumMod val="10000"/>
                          </a:schemeClr>
                        </a:solidFill>
                        <a:effectLst/>
                        <a:latin typeface="+mj-lt"/>
                        <a:ea typeface="Calibri"/>
                        <a:cs typeface="Times New Roman"/>
                      </a:endParaRPr>
                    </a:p>
                  </a:txBody>
                  <a:tcPr marL="59660" marR="59660" marT="0" marB="0">
                    <a:lnL>
                      <a:noFill/>
                    </a:lnL>
                    <a:lnR>
                      <a:noFill/>
                    </a:lnR>
                    <a:lnT>
                      <a:noFill/>
                    </a:lnT>
                    <a:lnB>
                      <a:noFill/>
                    </a:lnB>
                  </a:tcPr>
                </a:tc>
                <a:tc>
                  <a:txBody>
                    <a:bodyPr/>
                    <a:lstStyle/>
                    <a:p>
                      <a:pPr marL="0" marR="0">
                        <a:lnSpc>
                          <a:spcPct val="115000"/>
                        </a:lnSpc>
                        <a:spcBef>
                          <a:spcPts val="0"/>
                        </a:spcBef>
                        <a:spcAft>
                          <a:spcPts val="0"/>
                        </a:spcAft>
                        <a:tabLst>
                          <a:tab pos="197485" algn="l"/>
                          <a:tab pos="372745" algn="l"/>
                        </a:tabLst>
                      </a:pPr>
                      <a:r>
                        <a:rPr lang="en-US" sz="1600">
                          <a:solidFill>
                            <a:schemeClr val="accent4">
                              <a:lumMod val="10000"/>
                            </a:schemeClr>
                          </a:solidFill>
                          <a:effectLst/>
                          <a:latin typeface="+mj-lt"/>
                          <a:ea typeface="Times New Roman"/>
                          <a:cs typeface="Times New Roman"/>
                        </a:rPr>
                        <a:t> </a:t>
                      </a:r>
                      <a:endParaRPr lang="en-US" sz="1600">
                        <a:solidFill>
                          <a:schemeClr val="accent4">
                            <a:lumMod val="10000"/>
                          </a:schemeClr>
                        </a:solidFill>
                        <a:effectLst/>
                        <a:latin typeface="+mj-lt"/>
                        <a:ea typeface="Calibri"/>
                        <a:cs typeface="Times New Roman"/>
                      </a:endParaRPr>
                    </a:p>
                  </a:txBody>
                  <a:tcPr marL="59660" marR="59660" marT="0" marB="0">
                    <a:lnL>
                      <a:noFill/>
                    </a:lnL>
                    <a:lnR>
                      <a:noFill/>
                    </a:lnR>
                    <a:lnT>
                      <a:noFill/>
                    </a:lnT>
                    <a:lnB>
                      <a:noFill/>
                    </a:lnB>
                  </a:tcPr>
                </a:tc>
                <a:tc>
                  <a:txBody>
                    <a:bodyPr/>
                    <a:lstStyle/>
                    <a:p>
                      <a:pPr marL="0" marR="0">
                        <a:lnSpc>
                          <a:spcPct val="115000"/>
                        </a:lnSpc>
                        <a:spcBef>
                          <a:spcPts val="0"/>
                        </a:spcBef>
                        <a:spcAft>
                          <a:spcPts val="0"/>
                        </a:spcAft>
                      </a:pPr>
                      <a:r>
                        <a:rPr lang="en-US" sz="1600">
                          <a:solidFill>
                            <a:schemeClr val="accent4">
                              <a:lumMod val="10000"/>
                            </a:schemeClr>
                          </a:solidFill>
                          <a:effectLst/>
                          <a:latin typeface="+mj-lt"/>
                          <a:ea typeface="Times New Roman"/>
                          <a:cs typeface="Times New Roman"/>
                        </a:rPr>
                        <a:t> </a:t>
                      </a:r>
                      <a:endParaRPr lang="en-US" sz="1600">
                        <a:solidFill>
                          <a:schemeClr val="accent4">
                            <a:lumMod val="10000"/>
                          </a:schemeClr>
                        </a:solidFill>
                        <a:effectLst/>
                        <a:latin typeface="+mj-lt"/>
                        <a:ea typeface="Calibri"/>
                        <a:cs typeface="Times New Roman"/>
                      </a:endParaRPr>
                    </a:p>
                  </a:txBody>
                  <a:tcPr marL="59660" marR="59660" marT="0" marB="0">
                    <a:lnL>
                      <a:noFill/>
                    </a:lnL>
                    <a:lnR>
                      <a:noFill/>
                    </a:lnR>
                    <a:lnT>
                      <a:noFill/>
                    </a:lnT>
                    <a:lnB>
                      <a:noFill/>
                    </a:lnB>
                  </a:tcPr>
                </a:tc>
              </a:tr>
              <a:tr h="488542">
                <a:tc rowSpan="2">
                  <a:txBody>
                    <a:bodyPr/>
                    <a:lstStyle/>
                    <a:p>
                      <a:pPr marL="0" marR="0">
                        <a:lnSpc>
                          <a:spcPct val="115000"/>
                        </a:lnSpc>
                        <a:spcBef>
                          <a:spcPts val="0"/>
                        </a:spcBef>
                        <a:spcAft>
                          <a:spcPts val="0"/>
                        </a:spcAft>
                      </a:pPr>
                      <a:r>
                        <a:rPr lang="en-US" sz="1600">
                          <a:solidFill>
                            <a:schemeClr val="accent4">
                              <a:lumMod val="10000"/>
                            </a:schemeClr>
                          </a:solidFill>
                          <a:effectLst/>
                          <a:latin typeface="+mj-lt"/>
                          <a:ea typeface="Times New Roman"/>
                          <a:cs typeface="Times New Roman"/>
                        </a:rPr>
                        <a:t>Design</a:t>
                      </a:r>
                      <a:endParaRPr lang="en-US" sz="1600">
                        <a:solidFill>
                          <a:schemeClr val="accent4">
                            <a:lumMod val="10000"/>
                          </a:schemeClr>
                        </a:solidFill>
                        <a:effectLst/>
                        <a:latin typeface="+mj-lt"/>
                        <a:ea typeface="Calibri"/>
                        <a:cs typeface="Times New Roman"/>
                      </a:endParaRPr>
                    </a:p>
                    <a:p>
                      <a:pPr marL="0" marR="0">
                        <a:lnSpc>
                          <a:spcPct val="115000"/>
                        </a:lnSpc>
                        <a:spcBef>
                          <a:spcPts val="0"/>
                        </a:spcBef>
                        <a:spcAft>
                          <a:spcPts val="0"/>
                        </a:spcAft>
                      </a:pPr>
                      <a:r>
                        <a:rPr lang="en-US" sz="1600">
                          <a:solidFill>
                            <a:schemeClr val="accent4">
                              <a:lumMod val="10000"/>
                            </a:schemeClr>
                          </a:solidFill>
                          <a:effectLst/>
                          <a:latin typeface="+mj-lt"/>
                          <a:ea typeface="Times New Roman"/>
                          <a:cs typeface="Times New Roman"/>
                        </a:rPr>
                        <a:t> </a:t>
                      </a:r>
                      <a:endParaRPr lang="en-US" sz="1600">
                        <a:solidFill>
                          <a:schemeClr val="accent4">
                            <a:lumMod val="10000"/>
                          </a:schemeClr>
                        </a:solidFill>
                        <a:effectLst/>
                        <a:latin typeface="+mj-lt"/>
                        <a:ea typeface="Calibri"/>
                        <a:cs typeface="Times New Roman"/>
                      </a:endParaRPr>
                    </a:p>
                    <a:p>
                      <a:pPr marL="0" marR="0">
                        <a:lnSpc>
                          <a:spcPct val="115000"/>
                        </a:lnSpc>
                        <a:spcBef>
                          <a:spcPts val="0"/>
                        </a:spcBef>
                        <a:spcAft>
                          <a:spcPts val="0"/>
                        </a:spcAft>
                      </a:pPr>
                      <a:r>
                        <a:rPr lang="en-US" sz="1600">
                          <a:solidFill>
                            <a:schemeClr val="accent4">
                              <a:lumMod val="10000"/>
                            </a:schemeClr>
                          </a:solidFill>
                          <a:effectLst/>
                          <a:latin typeface="+mj-lt"/>
                          <a:ea typeface="Times New Roman"/>
                          <a:cs typeface="Times New Roman"/>
                        </a:rPr>
                        <a:t> </a:t>
                      </a:r>
                      <a:endParaRPr lang="en-US" sz="1600">
                        <a:solidFill>
                          <a:schemeClr val="accent4">
                            <a:lumMod val="10000"/>
                          </a:schemeClr>
                        </a:solidFill>
                        <a:effectLst/>
                        <a:latin typeface="+mj-lt"/>
                        <a:ea typeface="Calibri"/>
                        <a:cs typeface="Times New Roman"/>
                      </a:endParaRPr>
                    </a:p>
                    <a:p>
                      <a:pPr marL="0" marR="0">
                        <a:lnSpc>
                          <a:spcPct val="115000"/>
                        </a:lnSpc>
                        <a:spcBef>
                          <a:spcPts val="0"/>
                        </a:spcBef>
                        <a:spcAft>
                          <a:spcPts val="0"/>
                        </a:spcAft>
                      </a:pPr>
                      <a:r>
                        <a:rPr lang="en-US" sz="1600">
                          <a:solidFill>
                            <a:schemeClr val="accent4">
                              <a:lumMod val="10000"/>
                            </a:schemeClr>
                          </a:solidFill>
                          <a:effectLst/>
                          <a:latin typeface="+mj-lt"/>
                          <a:ea typeface="Times New Roman"/>
                          <a:cs typeface="Times New Roman"/>
                        </a:rPr>
                        <a:t> </a:t>
                      </a:r>
                      <a:endParaRPr lang="en-US" sz="1600">
                        <a:solidFill>
                          <a:schemeClr val="accent4">
                            <a:lumMod val="10000"/>
                          </a:schemeClr>
                        </a:solidFill>
                        <a:effectLst/>
                        <a:latin typeface="+mj-lt"/>
                        <a:ea typeface="Calibri"/>
                        <a:cs typeface="Times New Roman"/>
                      </a:endParaRPr>
                    </a:p>
                  </a:txBody>
                  <a:tcPr marL="59660" marR="59660" marT="0" marB="0">
                    <a:lnL>
                      <a:noFill/>
                    </a:lnL>
                    <a:lnR>
                      <a:noFill/>
                    </a:lnR>
                    <a:lnT>
                      <a:noFill/>
                    </a:lnT>
                    <a:lnB>
                      <a:noFill/>
                    </a:lnB>
                  </a:tcPr>
                </a:tc>
                <a:tc>
                  <a:txBody>
                    <a:bodyPr/>
                    <a:lstStyle/>
                    <a:p>
                      <a:pPr marL="0" marR="0">
                        <a:lnSpc>
                          <a:spcPct val="115000"/>
                        </a:lnSpc>
                        <a:spcBef>
                          <a:spcPts val="0"/>
                        </a:spcBef>
                        <a:spcAft>
                          <a:spcPts val="0"/>
                        </a:spcAft>
                      </a:pPr>
                      <a:r>
                        <a:rPr lang="en-CA" sz="1600" kern="1200" dirty="0">
                          <a:solidFill>
                            <a:schemeClr val="accent4">
                              <a:lumMod val="10000"/>
                            </a:schemeClr>
                          </a:solidFill>
                          <a:effectLst/>
                          <a:latin typeface="+mj-lt"/>
                          <a:ea typeface="Times New Roman"/>
                          <a:cs typeface="Times New Roman"/>
                        </a:rPr>
                        <a:t>One way streets km/</a:t>
                      </a:r>
                      <a:endParaRPr lang="en-US" sz="1600" dirty="0">
                        <a:solidFill>
                          <a:schemeClr val="accent4">
                            <a:lumMod val="10000"/>
                          </a:schemeClr>
                        </a:solidFill>
                        <a:effectLst/>
                        <a:latin typeface="+mj-lt"/>
                        <a:ea typeface="Calibri"/>
                        <a:cs typeface="Times New Roman"/>
                      </a:endParaRPr>
                    </a:p>
                    <a:p>
                      <a:pPr marL="0" marR="0">
                        <a:lnSpc>
                          <a:spcPct val="115000"/>
                        </a:lnSpc>
                        <a:spcBef>
                          <a:spcPts val="0"/>
                        </a:spcBef>
                        <a:spcAft>
                          <a:spcPts val="0"/>
                        </a:spcAft>
                      </a:pPr>
                      <a:r>
                        <a:rPr lang="en-CA" sz="1600" kern="1200" dirty="0">
                          <a:solidFill>
                            <a:schemeClr val="accent4">
                              <a:lumMod val="10000"/>
                            </a:schemeClr>
                          </a:solidFill>
                          <a:effectLst/>
                          <a:latin typeface="+mj-lt"/>
                          <a:ea typeface="Times New Roman"/>
                          <a:cs typeface="Times New Roman"/>
                        </a:rPr>
                        <a:t>10 km roads</a:t>
                      </a:r>
                      <a:endParaRPr lang="en-US" sz="1600" dirty="0">
                        <a:solidFill>
                          <a:schemeClr val="accent4">
                            <a:lumMod val="10000"/>
                          </a:schemeClr>
                        </a:solidFill>
                        <a:effectLst/>
                        <a:latin typeface="+mj-lt"/>
                        <a:ea typeface="Calibri"/>
                        <a:cs typeface="Times New Roman"/>
                      </a:endParaRPr>
                    </a:p>
                  </a:txBody>
                  <a:tcPr marL="59660" marR="59660" marT="0" marB="0">
                    <a:lnL>
                      <a:noFill/>
                    </a:lnL>
                    <a:lnR>
                      <a:noFill/>
                    </a:lnR>
                    <a:lnT>
                      <a:noFill/>
                    </a:lnT>
                    <a:lnB>
                      <a:noFill/>
                    </a:lnB>
                  </a:tcPr>
                </a:tc>
                <a:tc>
                  <a:txBody>
                    <a:bodyPr/>
                    <a:lstStyle/>
                    <a:p>
                      <a:pPr marL="0" marR="0">
                        <a:lnSpc>
                          <a:spcPct val="115000"/>
                        </a:lnSpc>
                        <a:spcBef>
                          <a:spcPts val="0"/>
                        </a:spcBef>
                        <a:spcAft>
                          <a:spcPts val="0"/>
                        </a:spcAft>
                      </a:pPr>
                      <a:r>
                        <a:rPr lang="en-CA" sz="1600" kern="1200" dirty="0">
                          <a:solidFill>
                            <a:schemeClr val="accent4">
                              <a:lumMod val="10000"/>
                            </a:schemeClr>
                          </a:solidFill>
                          <a:effectLst/>
                          <a:latin typeface="+mj-lt"/>
                          <a:ea typeface="Times New Roman"/>
                          <a:cs typeface="Times New Roman"/>
                        </a:rPr>
                        <a:t>4.00</a:t>
                      </a:r>
                      <a:endParaRPr lang="en-US" sz="1600" dirty="0">
                        <a:solidFill>
                          <a:schemeClr val="accent4">
                            <a:lumMod val="10000"/>
                          </a:schemeClr>
                        </a:solidFill>
                        <a:effectLst/>
                        <a:latin typeface="+mj-lt"/>
                        <a:ea typeface="Calibri"/>
                        <a:cs typeface="Times New Roman"/>
                      </a:endParaRPr>
                    </a:p>
                    <a:p>
                      <a:pPr marL="0" marR="0">
                        <a:lnSpc>
                          <a:spcPct val="115000"/>
                        </a:lnSpc>
                        <a:spcBef>
                          <a:spcPts val="0"/>
                        </a:spcBef>
                        <a:spcAft>
                          <a:spcPts val="0"/>
                        </a:spcAft>
                      </a:pPr>
                      <a:r>
                        <a:rPr lang="en-CA" sz="1600" kern="1200" dirty="0">
                          <a:solidFill>
                            <a:schemeClr val="accent4">
                              <a:lumMod val="10000"/>
                            </a:schemeClr>
                          </a:solidFill>
                          <a:effectLst/>
                          <a:latin typeface="+mj-lt"/>
                          <a:ea typeface="Times New Roman"/>
                          <a:cs typeface="Times New Roman"/>
                        </a:rPr>
                        <a:t>(1.76, 9.08)</a:t>
                      </a:r>
                      <a:endParaRPr lang="en-US" sz="1600" dirty="0">
                        <a:solidFill>
                          <a:schemeClr val="accent4">
                            <a:lumMod val="10000"/>
                          </a:schemeClr>
                        </a:solidFill>
                        <a:effectLst/>
                        <a:latin typeface="+mj-lt"/>
                        <a:ea typeface="Calibri"/>
                        <a:cs typeface="Times New Roman"/>
                      </a:endParaRPr>
                    </a:p>
                  </a:txBody>
                  <a:tcPr marL="59660" marR="59660" marT="0" marB="0">
                    <a:lnL>
                      <a:noFill/>
                    </a:lnL>
                    <a:lnR>
                      <a:noFill/>
                    </a:lnR>
                    <a:lnT>
                      <a:noFill/>
                    </a:lnT>
                    <a:lnB>
                      <a:noFill/>
                    </a:lnB>
                  </a:tcPr>
                </a:tc>
                <a:tc>
                  <a:txBody>
                    <a:bodyPr/>
                    <a:lstStyle/>
                    <a:p>
                      <a:pPr marL="0" marR="0">
                        <a:lnSpc>
                          <a:spcPct val="115000"/>
                        </a:lnSpc>
                        <a:spcBef>
                          <a:spcPts val="0"/>
                        </a:spcBef>
                        <a:spcAft>
                          <a:spcPts val="0"/>
                        </a:spcAft>
                        <a:tabLst>
                          <a:tab pos="197485" algn="l"/>
                          <a:tab pos="223520" algn="l"/>
                          <a:tab pos="372745" algn="l"/>
                          <a:tab pos="731520" algn="l"/>
                          <a:tab pos="948690" algn="l"/>
                        </a:tabLst>
                      </a:pPr>
                      <a:r>
                        <a:rPr lang="en-CA" sz="1600" kern="1200">
                          <a:solidFill>
                            <a:schemeClr val="accent4">
                              <a:lumMod val="10000"/>
                            </a:schemeClr>
                          </a:solidFill>
                          <a:effectLst/>
                          <a:latin typeface="+mj-lt"/>
                          <a:ea typeface="Times New Roman"/>
                          <a:cs typeface="Times New Roman"/>
                        </a:rPr>
                        <a:t>1.47 (1.13,1.90)</a:t>
                      </a:r>
                      <a:endParaRPr lang="en-US" sz="1600">
                        <a:solidFill>
                          <a:schemeClr val="accent4">
                            <a:lumMod val="10000"/>
                          </a:schemeClr>
                        </a:solidFill>
                        <a:effectLst/>
                        <a:latin typeface="+mj-lt"/>
                        <a:ea typeface="Calibri"/>
                        <a:cs typeface="Times New Roman"/>
                      </a:endParaRPr>
                    </a:p>
                  </a:txBody>
                  <a:tcPr marL="59660" marR="59660" marT="0" marB="0">
                    <a:lnL>
                      <a:noFill/>
                    </a:lnL>
                    <a:lnR>
                      <a:noFill/>
                    </a:lnR>
                    <a:lnT>
                      <a:noFill/>
                    </a:lnT>
                    <a:lnB>
                      <a:noFill/>
                    </a:lnB>
                  </a:tcPr>
                </a:tc>
                <a:tc>
                  <a:txBody>
                    <a:bodyPr/>
                    <a:lstStyle/>
                    <a:p>
                      <a:pPr marL="0" marR="685800">
                        <a:lnSpc>
                          <a:spcPct val="115000"/>
                        </a:lnSpc>
                        <a:spcBef>
                          <a:spcPts val="0"/>
                        </a:spcBef>
                        <a:spcAft>
                          <a:spcPts val="0"/>
                        </a:spcAft>
                      </a:pPr>
                      <a:r>
                        <a:rPr lang="en-CA" sz="1600" kern="1200">
                          <a:solidFill>
                            <a:schemeClr val="accent4">
                              <a:lumMod val="10000"/>
                            </a:schemeClr>
                          </a:solidFill>
                          <a:effectLst/>
                          <a:latin typeface="+mj-lt"/>
                          <a:ea typeface="Times New Roman"/>
                          <a:cs typeface="Times New Roman"/>
                        </a:rPr>
                        <a:t>-</a:t>
                      </a:r>
                      <a:endParaRPr lang="en-US" sz="1600">
                        <a:solidFill>
                          <a:schemeClr val="accent4">
                            <a:lumMod val="10000"/>
                          </a:schemeClr>
                        </a:solidFill>
                        <a:effectLst/>
                        <a:latin typeface="+mj-lt"/>
                        <a:ea typeface="Calibri"/>
                        <a:cs typeface="Times New Roman"/>
                      </a:endParaRPr>
                    </a:p>
                  </a:txBody>
                  <a:tcPr marL="59660" marR="59660" marT="0" marB="0">
                    <a:lnL>
                      <a:noFill/>
                    </a:lnL>
                    <a:lnR>
                      <a:noFill/>
                    </a:lnR>
                    <a:lnT>
                      <a:noFill/>
                    </a:lnT>
                    <a:lnB>
                      <a:noFill/>
                    </a:lnB>
                  </a:tcPr>
                </a:tc>
              </a:tr>
              <a:tr h="438496">
                <a:tc vMerge="1">
                  <a:txBody>
                    <a:bodyPr/>
                    <a:lstStyle/>
                    <a:p>
                      <a:endParaRPr lang="en-US"/>
                    </a:p>
                  </a:txBody>
                  <a:tcPr/>
                </a:tc>
                <a:tc>
                  <a:txBody>
                    <a:bodyPr/>
                    <a:lstStyle/>
                    <a:p>
                      <a:pPr marL="0" marR="0">
                        <a:lnSpc>
                          <a:spcPct val="115000"/>
                        </a:lnSpc>
                        <a:spcBef>
                          <a:spcPts val="0"/>
                        </a:spcBef>
                        <a:spcAft>
                          <a:spcPts val="0"/>
                        </a:spcAft>
                      </a:pPr>
                      <a:r>
                        <a:rPr lang="en-CA" sz="1600" kern="1200" dirty="0">
                          <a:solidFill>
                            <a:schemeClr val="accent4">
                              <a:lumMod val="10000"/>
                            </a:schemeClr>
                          </a:solidFill>
                          <a:effectLst/>
                          <a:latin typeface="+mj-lt"/>
                          <a:ea typeface="Times New Roman"/>
                          <a:cs typeface="Times New Roman"/>
                        </a:rPr>
                        <a:t>School crossing guard</a:t>
                      </a:r>
                      <a:endParaRPr lang="en-US" sz="1600" dirty="0">
                        <a:solidFill>
                          <a:schemeClr val="accent4">
                            <a:lumMod val="10000"/>
                          </a:schemeClr>
                        </a:solidFill>
                        <a:effectLst/>
                        <a:latin typeface="+mj-lt"/>
                        <a:ea typeface="Calibri"/>
                        <a:cs typeface="Times New Roman"/>
                      </a:endParaRPr>
                    </a:p>
                  </a:txBody>
                  <a:tcPr marL="59660" marR="59660" marT="0" marB="0">
                    <a:lnL>
                      <a:noFill/>
                    </a:lnL>
                    <a:lnR>
                      <a:noFill/>
                    </a:lnR>
                    <a:lnT>
                      <a:noFill/>
                    </a:lnT>
                    <a:lnB>
                      <a:noFill/>
                    </a:lnB>
                  </a:tcPr>
                </a:tc>
                <a:tc>
                  <a:txBody>
                    <a:bodyPr/>
                    <a:lstStyle/>
                    <a:p>
                      <a:pPr marL="0" marR="0">
                        <a:lnSpc>
                          <a:spcPct val="115000"/>
                        </a:lnSpc>
                        <a:spcBef>
                          <a:spcPts val="0"/>
                        </a:spcBef>
                        <a:spcAft>
                          <a:spcPts val="0"/>
                        </a:spcAft>
                      </a:pPr>
                      <a:r>
                        <a:rPr lang="en-CA" sz="1600" kern="1200">
                          <a:solidFill>
                            <a:schemeClr val="accent4">
                              <a:lumMod val="10000"/>
                            </a:schemeClr>
                          </a:solidFill>
                          <a:effectLst/>
                          <a:latin typeface="+mj-lt"/>
                          <a:ea typeface="Times New Roman"/>
                          <a:cs typeface="Times New Roman"/>
                        </a:rPr>
                        <a:t>3.65 </a:t>
                      </a:r>
                      <a:endParaRPr lang="en-US" sz="1600">
                        <a:solidFill>
                          <a:schemeClr val="accent4">
                            <a:lumMod val="10000"/>
                          </a:schemeClr>
                        </a:solidFill>
                        <a:effectLst/>
                        <a:latin typeface="+mj-lt"/>
                        <a:ea typeface="Calibri"/>
                        <a:cs typeface="Times New Roman"/>
                      </a:endParaRPr>
                    </a:p>
                    <a:p>
                      <a:pPr marL="0" marR="0">
                        <a:lnSpc>
                          <a:spcPct val="115000"/>
                        </a:lnSpc>
                        <a:spcBef>
                          <a:spcPts val="0"/>
                        </a:spcBef>
                        <a:spcAft>
                          <a:spcPts val="0"/>
                        </a:spcAft>
                      </a:pPr>
                      <a:r>
                        <a:rPr lang="en-CA" sz="1600" kern="1200">
                          <a:solidFill>
                            <a:schemeClr val="accent4">
                              <a:lumMod val="10000"/>
                            </a:schemeClr>
                          </a:solidFill>
                          <a:effectLst/>
                          <a:latin typeface="+mj-lt"/>
                          <a:ea typeface="Times New Roman"/>
                          <a:cs typeface="Times New Roman"/>
                        </a:rPr>
                        <a:t>(1.10, 12.20)</a:t>
                      </a:r>
                      <a:endParaRPr lang="en-US" sz="1600">
                        <a:solidFill>
                          <a:schemeClr val="accent4">
                            <a:lumMod val="10000"/>
                          </a:schemeClr>
                        </a:solidFill>
                        <a:effectLst/>
                        <a:latin typeface="+mj-lt"/>
                        <a:ea typeface="Calibri"/>
                        <a:cs typeface="Times New Roman"/>
                      </a:endParaRPr>
                    </a:p>
                  </a:txBody>
                  <a:tcPr marL="59660" marR="59660" marT="0" marB="0">
                    <a:lnL>
                      <a:noFill/>
                    </a:lnL>
                    <a:lnR>
                      <a:noFill/>
                    </a:lnR>
                    <a:lnT>
                      <a:noFill/>
                    </a:lnT>
                    <a:lnB>
                      <a:noFill/>
                    </a:lnB>
                  </a:tcPr>
                </a:tc>
                <a:tc>
                  <a:txBody>
                    <a:bodyPr/>
                    <a:lstStyle/>
                    <a:p>
                      <a:pPr marL="0" marR="0">
                        <a:lnSpc>
                          <a:spcPct val="115000"/>
                        </a:lnSpc>
                        <a:spcBef>
                          <a:spcPts val="0"/>
                        </a:spcBef>
                        <a:spcAft>
                          <a:spcPts val="0"/>
                        </a:spcAft>
                      </a:pPr>
                      <a:r>
                        <a:rPr lang="en-CA" sz="1600" kern="1200">
                          <a:solidFill>
                            <a:schemeClr val="accent4">
                              <a:lumMod val="10000"/>
                            </a:schemeClr>
                          </a:solidFill>
                          <a:effectLst/>
                          <a:latin typeface="+mj-lt"/>
                          <a:ea typeface="Times New Roman"/>
                          <a:cs typeface="Times New Roman"/>
                        </a:rPr>
                        <a:t>-</a:t>
                      </a:r>
                      <a:endParaRPr lang="en-US" sz="1600">
                        <a:solidFill>
                          <a:schemeClr val="accent4">
                            <a:lumMod val="10000"/>
                          </a:schemeClr>
                        </a:solidFill>
                        <a:effectLst/>
                        <a:latin typeface="+mj-lt"/>
                        <a:ea typeface="Calibri"/>
                        <a:cs typeface="Times New Roman"/>
                      </a:endParaRPr>
                    </a:p>
                  </a:txBody>
                  <a:tcPr marL="59660" marR="59660" marT="0" marB="0">
                    <a:lnL>
                      <a:noFill/>
                    </a:lnL>
                    <a:lnR>
                      <a:noFill/>
                    </a:lnR>
                    <a:lnT>
                      <a:noFill/>
                    </a:lnT>
                    <a:lnB>
                      <a:noFill/>
                    </a:lnB>
                  </a:tcPr>
                </a:tc>
                <a:tc>
                  <a:txBody>
                    <a:bodyPr/>
                    <a:lstStyle/>
                    <a:p>
                      <a:pPr marL="0" marR="0">
                        <a:lnSpc>
                          <a:spcPct val="115000"/>
                        </a:lnSpc>
                        <a:spcBef>
                          <a:spcPts val="0"/>
                        </a:spcBef>
                        <a:spcAft>
                          <a:spcPts val="0"/>
                        </a:spcAft>
                      </a:pPr>
                      <a:r>
                        <a:rPr lang="en-CA" sz="1600" kern="1200">
                          <a:solidFill>
                            <a:schemeClr val="accent4">
                              <a:lumMod val="10000"/>
                            </a:schemeClr>
                          </a:solidFill>
                          <a:effectLst/>
                          <a:latin typeface="+mj-lt"/>
                          <a:ea typeface="Times New Roman"/>
                          <a:cs typeface="Times New Roman"/>
                        </a:rPr>
                        <a:t>-</a:t>
                      </a:r>
                      <a:endParaRPr lang="en-US" sz="1600">
                        <a:solidFill>
                          <a:schemeClr val="accent4">
                            <a:lumMod val="10000"/>
                          </a:schemeClr>
                        </a:solidFill>
                        <a:effectLst/>
                        <a:latin typeface="+mj-lt"/>
                        <a:ea typeface="Calibri"/>
                        <a:cs typeface="Times New Roman"/>
                      </a:endParaRPr>
                    </a:p>
                  </a:txBody>
                  <a:tcPr marL="59660" marR="59660" marT="0" marB="0">
                    <a:lnL>
                      <a:noFill/>
                    </a:lnL>
                    <a:lnR>
                      <a:noFill/>
                    </a:lnR>
                    <a:lnT>
                      <a:noFill/>
                    </a:lnT>
                    <a:lnB>
                      <a:noFill/>
                    </a:lnB>
                  </a:tcPr>
                </a:tc>
              </a:tr>
              <a:tr h="458092">
                <a:tc>
                  <a:txBody>
                    <a:bodyPr/>
                    <a:lstStyle/>
                    <a:p>
                      <a:pPr marL="0" marR="0">
                        <a:lnSpc>
                          <a:spcPct val="115000"/>
                        </a:lnSpc>
                        <a:spcBef>
                          <a:spcPts val="0"/>
                        </a:spcBef>
                        <a:spcAft>
                          <a:spcPts val="0"/>
                        </a:spcAft>
                      </a:pPr>
                      <a:r>
                        <a:rPr lang="en-US" sz="1600">
                          <a:solidFill>
                            <a:schemeClr val="accent4">
                              <a:lumMod val="10000"/>
                            </a:schemeClr>
                          </a:solidFill>
                          <a:effectLst/>
                          <a:latin typeface="+mj-lt"/>
                          <a:ea typeface="Times New Roman"/>
                          <a:cs typeface="Times New Roman"/>
                        </a:rPr>
                        <a:t> </a:t>
                      </a:r>
                      <a:endParaRPr lang="en-US" sz="1600">
                        <a:solidFill>
                          <a:schemeClr val="accent4">
                            <a:lumMod val="10000"/>
                          </a:schemeClr>
                        </a:solidFill>
                        <a:effectLst/>
                        <a:latin typeface="+mj-lt"/>
                        <a:ea typeface="Calibri"/>
                        <a:cs typeface="Times New Roman"/>
                      </a:endParaRPr>
                    </a:p>
                  </a:txBody>
                  <a:tcPr marL="59660" marR="59660" marT="0" marB="0">
                    <a:lnL>
                      <a:noFill/>
                    </a:lnL>
                    <a:lnR>
                      <a:noFill/>
                    </a:lnR>
                    <a:lnT>
                      <a:noFill/>
                    </a:lnT>
                    <a:lnB>
                      <a:noFill/>
                    </a:lnB>
                  </a:tcPr>
                </a:tc>
                <a:tc>
                  <a:txBody>
                    <a:bodyPr/>
                    <a:lstStyle/>
                    <a:p>
                      <a:pPr marL="0" marR="0">
                        <a:lnSpc>
                          <a:spcPct val="115000"/>
                        </a:lnSpc>
                        <a:spcBef>
                          <a:spcPts val="0"/>
                        </a:spcBef>
                        <a:spcAft>
                          <a:spcPts val="0"/>
                        </a:spcAft>
                      </a:pPr>
                      <a:r>
                        <a:rPr lang="en-US" sz="1600" dirty="0">
                          <a:solidFill>
                            <a:schemeClr val="accent4">
                              <a:lumMod val="10000"/>
                            </a:schemeClr>
                          </a:solidFill>
                          <a:effectLst/>
                          <a:latin typeface="+mj-lt"/>
                          <a:ea typeface="Times New Roman"/>
                          <a:cs typeface="Times New Roman"/>
                        </a:rPr>
                        <a:t>Traffic lights #/km roads</a:t>
                      </a:r>
                      <a:endParaRPr lang="en-US" sz="1600" dirty="0">
                        <a:solidFill>
                          <a:schemeClr val="accent4">
                            <a:lumMod val="10000"/>
                          </a:schemeClr>
                        </a:solidFill>
                        <a:effectLst/>
                        <a:latin typeface="+mj-lt"/>
                        <a:ea typeface="Calibri"/>
                        <a:cs typeface="Times New Roman"/>
                      </a:endParaRPr>
                    </a:p>
                  </a:txBody>
                  <a:tcPr marL="59660" marR="59660" marT="0" marB="0">
                    <a:lnL>
                      <a:noFill/>
                    </a:lnL>
                    <a:lnR>
                      <a:noFill/>
                    </a:lnR>
                    <a:lnT>
                      <a:noFill/>
                    </a:lnT>
                    <a:lnB>
                      <a:noFill/>
                    </a:lnB>
                  </a:tcPr>
                </a:tc>
                <a:tc>
                  <a:txBody>
                    <a:bodyPr/>
                    <a:lstStyle/>
                    <a:p>
                      <a:pPr marL="0" marR="0">
                        <a:lnSpc>
                          <a:spcPct val="115000"/>
                        </a:lnSpc>
                        <a:spcBef>
                          <a:spcPts val="0"/>
                        </a:spcBef>
                        <a:spcAft>
                          <a:spcPts val="0"/>
                        </a:spcAft>
                      </a:pPr>
                      <a:r>
                        <a:rPr lang="en-CA" sz="1600" kern="1200">
                          <a:solidFill>
                            <a:schemeClr val="accent4">
                              <a:lumMod val="10000"/>
                            </a:schemeClr>
                          </a:solidFill>
                          <a:effectLst/>
                          <a:latin typeface="+mj-lt"/>
                          <a:ea typeface="Times New Roman"/>
                          <a:cs typeface="Times New Roman"/>
                        </a:rPr>
                        <a:t>-</a:t>
                      </a:r>
                      <a:endParaRPr lang="en-US" sz="1600">
                        <a:solidFill>
                          <a:schemeClr val="accent4">
                            <a:lumMod val="10000"/>
                          </a:schemeClr>
                        </a:solidFill>
                        <a:effectLst/>
                        <a:latin typeface="+mj-lt"/>
                        <a:ea typeface="Calibri"/>
                        <a:cs typeface="Times New Roman"/>
                      </a:endParaRPr>
                    </a:p>
                  </a:txBody>
                  <a:tcPr marL="59660" marR="59660" marT="0" marB="0">
                    <a:lnL>
                      <a:noFill/>
                    </a:lnL>
                    <a:lnR>
                      <a:noFill/>
                    </a:lnR>
                    <a:lnT>
                      <a:noFill/>
                    </a:lnT>
                    <a:lnB>
                      <a:noFill/>
                    </a:lnB>
                  </a:tcPr>
                </a:tc>
                <a:tc>
                  <a:txBody>
                    <a:bodyPr/>
                    <a:lstStyle/>
                    <a:p>
                      <a:pPr marL="0" marR="0">
                        <a:lnSpc>
                          <a:spcPct val="115000"/>
                        </a:lnSpc>
                        <a:spcBef>
                          <a:spcPts val="0"/>
                        </a:spcBef>
                        <a:spcAft>
                          <a:spcPts val="0"/>
                        </a:spcAft>
                      </a:pPr>
                      <a:r>
                        <a:rPr lang="en-CA" sz="1600" kern="1200" dirty="0">
                          <a:solidFill>
                            <a:schemeClr val="accent4">
                              <a:lumMod val="10000"/>
                            </a:schemeClr>
                          </a:solidFill>
                          <a:effectLst/>
                          <a:latin typeface="+mj-lt"/>
                          <a:ea typeface="Times New Roman"/>
                          <a:cs typeface="Times New Roman"/>
                        </a:rPr>
                        <a:t>1.59 </a:t>
                      </a:r>
                      <a:endParaRPr lang="en-US" sz="1600" dirty="0">
                        <a:solidFill>
                          <a:schemeClr val="accent4">
                            <a:lumMod val="10000"/>
                          </a:schemeClr>
                        </a:solidFill>
                        <a:effectLst/>
                        <a:latin typeface="+mj-lt"/>
                        <a:ea typeface="Calibri"/>
                        <a:cs typeface="Times New Roman"/>
                      </a:endParaRPr>
                    </a:p>
                    <a:p>
                      <a:pPr marL="0" marR="0">
                        <a:lnSpc>
                          <a:spcPct val="115000"/>
                        </a:lnSpc>
                        <a:spcBef>
                          <a:spcPts val="0"/>
                        </a:spcBef>
                        <a:spcAft>
                          <a:spcPts val="0"/>
                        </a:spcAft>
                      </a:pPr>
                      <a:r>
                        <a:rPr lang="en-CA" sz="1600" kern="1200" dirty="0">
                          <a:solidFill>
                            <a:schemeClr val="accent4">
                              <a:lumMod val="10000"/>
                            </a:schemeClr>
                          </a:solidFill>
                          <a:effectLst/>
                          <a:latin typeface="+mj-lt"/>
                          <a:ea typeface="Times New Roman"/>
                          <a:cs typeface="Times New Roman"/>
                        </a:rPr>
                        <a:t>(1.17, 2.15)</a:t>
                      </a:r>
                      <a:endParaRPr lang="en-US" sz="1600" dirty="0">
                        <a:solidFill>
                          <a:schemeClr val="accent4">
                            <a:lumMod val="10000"/>
                          </a:schemeClr>
                        </a:solidFill>
                        <a:effectLst/>
                        <a:latin typeface="+mj-lt"/>
                        <a:ea typeface="Calibri"/>
                        <a:cs typeface="Times New Roman"/>
                      </a:endParaRPr>
                    </a:p>
                  </a:txBody>
                  <a:tcPr marL="59660" marR="59660" marT="0" marB="0">
                    <a:lnL>
                      <a:noFill/>
                    </a:lnL>
                    <a:lnR>
                      <a:noFill/>
                    </a:lnR>
                    <a:lnT>
                      <a:noFill/>
                    </a:lnT>
                    <a:lnB>
                      <a:noFill/>
                    </a:lnB>
                  </a:tcPr>
                </a:tc>
                <a:tc>
                  <a:txBody>
                    <a:bodyPr/>
                    <a:lstStyle/>
                    <a:p>
                      <a:pPr marL="0" marR="0">
                        <a:lnSpc>
                          <a:spcPct val="115000"/>
                        </a:lnSpc>
                        <a:spcBef>
                          <a:spcPts val="0"/>
                        </a:spcBef>
                        <a:spcAft>
                          <a:spcPts val="0"/>
                        </a:spcAft>
                      </a:pPr>
                      <a:r>
                        <a:rPr lang="en-CA" sz="1600" kern="1200" dirty="0">
                          <a:solidFill>
                            <a:schemeClr val="accent4">
                              <a:lumMod val="10000"/>
                            </a:schemeClr>
                          </a:solidFill>
                          <a:effectLst/>
                          <a:latin typeface="+mj-lt"/>
                          <a:ea typeface="Times New Roman"/>
                          <a:cs typeface="Times New Roman"/>
                        </a:rPr>
                        <a:t>-</a:t>
                      </a:r>
                      <a:endParaRPr lang="en-US" sz="1600" dirty="0">
                        <a:solidFill>
                          <a:schemeClr val="accent4">
                            <a:lumMod val="10000"/>
                          </a:schemeClr>
                        </a:solidFill>
                        <a:effectLst/>
                        <a:latin typeface="+mj-lt"/>
                        <a:ea typeface="Calibri"/>
                        <a:cs typeface="Times New Roman"/>
                      </a:endParaRPr>
                    </a:p>
                  </a:txBody>
                  <a:tcPr marL="59660" marR="59660" marT="0" marB="0">
                    <a:lnL>
                      <a:noFill/>
                    </a:lnL>
                    <a:lnR>
                      <a:noFill/>
                    </a:lnR>
                    <a:lnT>
                      <a:noFill/>
                    </a:lnT>
                    <a:lnB>
                      <a:noFill/>
                    </a:lnB>
                  </a:tcPr>
                </a:tc>
              </a:tr>
              <a:tr h="458092">
                <a:tc>
                  <a:txBody>
                    <a:bodyPr/>
                    <a:lstStyle/>
                    <a:p>
                      <a:pPr marL="0" marR="0">
                        <a:lnSpc>
                          <a:spcPct val="115000"/>
                        </a:lnSpc>
                        <a:spcBef>
                          <a:spcPts val="0"/>
                        </a:spcBef>
                        <a:spcAft>
                          <a:spcPts val="0"/>
                        </a:spcAft>
                      </a:pPr>
                      <a:r>
                        <a:rPr lang="en-US" sz="1600">
                          <a:solidFill>
                            <a:schemeClr val="accent4">
                              <a:lumMod val="10000"/>
                            </a:schemeClr>
                          </a:solidFill>
                          <a:effectLst/>
                          <a:latin typeface="+mj-lt"/>
                          <a:ea typeface="Times New Roman"/>
                          <a:cs typeface="Times New Roman"/>
                        </a:rPr>
                        <a:t> </a:t>
                      </a:r>
                      <a:endParaRPr lang="en-US" sz="1600">
                        <a:solidFill>
                          <a:schemeClr val="accent4">
                            <a:lumMod val="10000"/>
                          </a:schemeClr>
                        </a:solidFill>
                        <a:effectLst/>
                        <a:latin typeface="+mj-lt"/>
                        <a:ea typeface="Calibri"/>
                        <a:cs typeface="Times New Roman"/>
                      </a:endParaRPr>
                    </a:p>
                  </a:txBody>
                  <a:tcPr marL="59660" marR="59660" marT="0" marB="0">
                    <a:lnL>
                      <a:noFill/>
                    </a:lnL>
                    <a:lnR>
                      <a:noFill/>
                    </a:lnR>
                    <a:lnT>
                      <a:noFill/>
                    </a:lnT>
                    <a:lnB>
                      <a:noFill/>
                    </a:lnB>
                  </a:tcPr>
                </a:tc>
                <a:tc>
                  <a:txBody>
                    <a:bodyPr/>
                    <a:lstStyle/>
                    <a:p>
                      <a:pPr marL="0" marR="0">
                        <a:lnSpc>
                          <a:spcPct val="115000"/>
                        </a:lnSpc>
                        <a:spcBef>
                          <a:spcPts val="0"/>
                        </a:spcBef>
                        <a:spcAft>
                          <a:spcPts val="0"/>
                        </a:spcAft>
                      </a:pPr>
                      <a:r>
                        <a:rPr lang="en-US" sz="1600" dirty="0">
                          <a:solidFill>
                            <a:schemeClr val="accent4">
                              <a:lumMod val="10000"/>
                            </a:schemeClr>
                          </a:solidFill>
                          <a:effectLst/>
                          <a:latin typeface="+mj-lt"/>
                          <a:ea typeface="Times New Roman"/>
                          <a:cs typeface="Times New Roman"/>
                        </a:rPr>
                        <a:t>Traffic calming km/10km roads</a:t>
                      </a:r>
                      <a:endParaRPr lang="en-US" sz="1600" dirty="0">
                        <a:solidFill>
                          <a:schemeClr val="accent4">
                            <a:lumMod val="10000"/>
                          </a:schemeClr>
                        </a:solidFill>
                        <a:effectLst/>
                        <a:latin typeface="+mj-lt"/>
                        <a:ea typeface="Calibri"/>
                        <a:cs typeface="Times New Roman"/>
                      </a:endParaRPr>
                    </a:p>
                  </a:txBody>
                  <a:tcPr marL="59660" marR="59660" marT="0" marB="0">
                    <a:lnL>
                      <a:noFill/>
                    </a:lnL>
                    <a:lnR>
                      <a:noFill/>
                    </a:lnR>
                    <a:lnT>
                      <a:noFill/>
                    </a:lnT>
                    <a:lnB>
                      <a:noFill/>
                    </a:lnB>
                  </a:tcPr>
                </a:tc>
                <a:tc>
                  <a:txBody>
                    <a:bodyPr/>
                    <a:lstStyle/>
                    <a:p>
                      <a:pPr marL="0" marR="0">
                        <a:lnSpc>
                          <a:spcPct val="115000"/>
                        </a:lnSpc>
                        <a:spcBef>
                          <a:spcPts val="0"/>
                        </a:spcBef>
                        <a:spcAft>
                          <a:spcPts val="0"/>
                        </a:spcAft>
                      </a:pPr>
                      <a:r>
                        <a:rPr lang="en-CA" sz="1600" kern="1200" dirty="0">
                          <a:solidFill>
                            <a:schemeClr val="accent4">
                              <a:lumMod val="10000"/>
                            </a:schemeClr>
                          </a:solidFill>
                          <a:effectLst/>
                          <a:latin typeface="+mj-lt"/>
                          <a:ea typeface="Times New Roman"/>
                          <a:cs typeface="Times New Roman"/>
                        </a:rPr>
                        <a:t>-</a:t>
                      </a:r>
                      <a:endParaRPr lang="en-US" sz="1600" dirty="0">
                        <a:solidFill>
                          <a:schemeClr val="accent4">
                            <a:lumMod val="10000"/>
                          </a:schemeClr>
                        </a:solidFill>
                        <a:effectLst/>
                        <a:latin typeface="+mj-lt"/>
                        <a:ea typeface="Calibri"/>
                        <a:cs typeface="Times New Roman"/>
                      </a:endParaRPr>
                    </a:p>
                  </a:txBody>
                  <a:tcPr marL="59660" marR="59660" marT="0" marB="0">
                    <a:lnL>
                      <a:noFill/>
                    </a:lnL>
                    <a:lnR>
                      <a:noFill/>
                    </a:lnR>
                    <a:lnT>
                      <a:noFill/>
                    </a:lnT>
                    <a:lnB>
                      <a:noFill/>
                    </a:lnB>
                  </a:tcPr>
                </a:tc>
                <a:tc>
                  <a:txBody>
                    <a:bodyPr/>
                    <a:lstStyle/>
                    <a:p>
                      <a:pPr marL="0" marR="0">
                        <a:lnSpc>
                          <a:spcPct val="115000"/>
                        </a:lnSpc>
                        <a:spcBef>
                          <a:spcPts val="0"/>
                        </a:spcBef>
                        <a:spcAft>
                          <a:spcPts val="0"/>
                        </a:spcAft>
                      </a:pPr>
                      <a:r>
                        <a:rPr lang="en-CA" sz="1600" kern="1200">
                          <a:solidFill>
                            <a:schemeClr val="accent4">
                              <a:lumMod val="10000"/>
                            </a:schemeClr>
                          </a:solidFill>
                          <a:effectLst/>
                          <a:latin typeface="+mj-lt"/>
                          <a:ea typeface="Times New Roman"/>
                          <a:cs typeface="Times New Roman"/>
                        </a:rPr>
                        <a:t>3.56 </a:t>
                      </a:r>
                      <a:endParaRPr lang="en-US" sz="1600">
                        <a:solidFill>
                          <a:schemeClr val="accent4">
                            <a:lumMod val="10000"/>
                          </a:schemeClr>
                        </a:solidFill>
                        <a:effectLst/>
                        <a:latin typeface="+mj-lt"/>
                        <a:ea typeface="Calibri"/>
                        <a:cs typeface="Times New Roman"/>
                      </a:endParaRPr>
                    </a:p>
                    <a:p>
                      <a:pPr marL="0" marR="0">
                        <a:lnSpc>
                          <a:spcPct val="115000"/>
                        </a:lnSpc>
                        <a:spcBef>
                          <a:spcPts val="0"/>
                        </a:spcBef>
                        <a:spcAft>
                          <a:spcPts val="0"/>
                        </a:spcAft>
                      </a:pPr>
                      <a:r>
                        <a:rPr lang="en-CA" sz="1600" kern="1200">
                          <a:solidFill>
                            <a:schemeClr val="accent4">
                              <a:lumMod val="10000"/>
                            </a:schemeClr>
                          </a:solidFill>
                          <a:effectLst/>
                          <a:latin typeface="+mj-lt"/>
                          <a:ea typeface="Times New Roman"/>
                          <a:cs typeface="Times New Roman"/>
                        </a:rPr>
                        <a:t>(1.03, 12.26)</a:t>
                      </a:r>
                      <a:endParaRPr lang="en-US" sz="1600">
                        <a:solidFill>
                          <a:schemeClr val="accent4">
                            <a:lumMod val="10000"/>
                          </a:schemeClr>
                        </a:solidFill>
                        <a:effectLst/>
                        <a:latin typeface="+mj-lt"/>
                        <a:ea typeface="Calibri"/>
                        <a:cs typeface="Times New Roman"/>
                      </a:endParaRPr>
                    </a:p>
                  </a:txBody>
                  <a:tcPr marL="59660" marR="59660" marT="0" marB="0">
                    <a:lnL>
                      <a:noFill/>
                    </a:lnL>
                    <a:lnR>
                      <a:noFill/>
                    </a:lnR>
                    <a:lnT>
                      <a:noFill/>
                    </a:lnT>
                    <a:lnB>
                      <a:noFill/>
                    </a:lnB>
                  </a:tcPr>
                </a:tc>
                <a:tc>
                  <a:txBody>
                    <a:bodyPr/>
                    <a:lstStyle/>
                    <a:p>
                      <a:pPr marL="0" marR="0">
                        <a:lnSpc>
                          <a:spcPct val="115000"/>
                        </a:lnSpc>
                        <a:spcBef>
                          <a:spcPts val="0"/>
                        </a:spcBef>
                        <a:spcAft>
                          <a:spcPts val="0"/>
                        </a:spcAft>
                      </a:pPr>
                      <a:r>
                        <a:rPr lang="en-CA" sz="1600" kern="1200" dirty="0">
                          <a:solidFill>
                            <a:schemeClr val="accent4">
                              <a:lumMod val="10000"/>
                            </a:schemeClr>
                          </a:solidFill>
                          <a:effectLst/>
                          <a:latin typeface="+mj-lt"/>
                          <a:ea typeface="Times New Roman"/>
                          <a:cs typeface="Times New Roman"/>
                        </a:rPr>
                        <a:t>-</a:t>
                      </a:r>
                      <a:endParaRPr lang="en-US" sz="1600" dirty="0">
                        <a:solidFill>
                          <a:schemeClr val="accent4">
                            <a:lumMod val="10000"/>
                          </a:schemeClr>
                        </a:solidFill>
                        <a:effectLst/>
                        <a:latin typeface="+mj-lt"/>
                        <a:ea typeface="Calibri"/>
                        <a:cs typeface="Times New Roman"/>
                      </a:endParaRPr>
                    </a:p>
                  </a:txBody>
                  <a:tcPr marL="59660" marR="59660" marT="0" marB="0">
                    <a:lnL>
                      <a:noFill/>
                    </a:lnL>
                    <a:lnR>
                      <a:noFill/>
                    </a:lnR>
                    <a:lnT>
                      <a:noFill/>
                    </a:lnT>
                    <a:lnB>
                      <a:noFill/>
                    </a:lnB>
                  </a:tcPr>
                </a:tc>
              </a:tr>
              <a:tr h="1329857">
                <a:tc>
                  <a:txBody>
                    <a:bodyPr/>
                    <a:lstStyle/>
                    <a:p>
                      <a:pPr marL="0" marR="0">
                        <a:lnSpc>
                          <a:spcPct val="115000"/>
                        </a:lnSpc>
                        <a:spcBef>
                          <a:spcPts val="0"/>
                        </a:spcBef>
                        <a:spcAft>
                          <a:spcPts val="0"/>
                        </a:spcAft>
                      </a:pPr>
                      <a:r>
                        <a:rPr lang="en-US" sz="1600" dirty="0">
                          <a:solidFill>
                            <a:schemeClr val="accent4">
                              <a:lumMod val="10000"/>
                            </a:schemeClr>
                          </a:solidFill>
                          <a:effectLst/>
                          <a:latin typeface="+mj-lt"/>
                          <a:ea typeface="Times New Roman"/>
                          <a:cs typeface="Times New Roman"/>
                        </a:rPr>
                        <a:t>Land Use Diversity</a:t>
                      </a:r>
                      <a:endParaRPr lang="en-US" sz="1600" dirty="0">
                        <a:solidFill>
                          <a:schemeClr val="accent4">
                            <a:lumMod val="10000"/>
                          </a:schemeClr>
                        </a:solidFill>
                        <a:effectLst/>
                        <a:latin typeface="+mj-lt"/>
                        <a:ea typeface="Calibri"/>
                        <a:cs typeface="Times New Roman"/>
                      </a:endParaRPr>
                    </a:p>
                    <a:p>
                      <a:pPr marL="0" marR="0">
                        <a:lnSpc>
                          <a:spcPct val="115000"/>
                        </a:lnSpc>
                        <a:spcBef>
                          <a:spcPts val="0"/>
                        </a:spcBef>
                        <a:spcAft>
                          <a:spcPts val="0"/>
                        </a:spcAft>
                      </a:pPr>
                      <a:r>
                        <a:rPr lang="en-US" sz="1600" dirty="0">
                          <a:solidFill>
                            <a:schemeClr val="accent4">
                              <a:lumMod val="10000"/>
                            </a:schemeClr>
                          </a:solidFill>
                          <a:effectLst/>
                          <a:latin typeface="+mj-lt"/>
                          <a:ea typeface="Times New Roman"/>
                          <a:cs typeface="Times New Roman"/>
                        </a:rPr>
                        <a:t> </a:t>
                      </a:r>
                      <a:endParaRPr lang="en-US" sz="1600" dirty="0">
                        <a:solidFill>
                          <a:schemeClr val="accent4">
                            <a:lumMod val="10000"/>
                          </a:schemeClr>
                        </a:solidFill>
                        <a:effectLst/>
                        <a:latin typeface="+mj-lt"/>
                        <a:ea typeface="Calibri"/>
                        <a:cs typeface="Times New Roman"/>
                      </a:endParaRPr>
                    </a:p>
                    <a:p>
                      <a:pPr marL="0" marR="0">
                        <a:lnSpc>
                          <a:spcPct val="115000"/>
                        </a:lnSpc>
                        <a:spcBef>
                          <a:spcPts val="0"/>
                        </a:spcBef>
                        <a:spcAft>
                          <a:spcPts val="0"/>
                        </a:spcAft>
                      </a:pPr>
                      <a:r>
                        <a:rPr lang="en-US" sz="1600" b="1" dirty="0">
                          <a:solidFill>
                            <a:schemeClr val="accent4">
                              <a:lumMod val="10000"/>
                            </a:schemeClr>
                          </a:solidFill>
                          <a:effectLst/>
                          <a:latin typeface="+mj-lt"/>
                          <a:ea typeface="Times New Roman"/>
                          <a:cs typeface="Times New Roman"/>
                        </a:rPr>
                        <a:t>Social Environment</a:t>
                      </a:r>
                      <a:endParaRPr lang="en-US" sz="1600" b="1" dirty="0">
                        <a:solidFill>
                          <a:schemeClr val="accent4">
                            <a:lumMod val="10000"/>
                          </a:schemeClr>
                        </a:solidFill>
                        <a:effectLst/>
                        <a:latin typeface="+mj-lt"/>
                        <a:ea typeface="Calibri"/>
                        <a:cs typeface="Times New Roman"/>
                      </a:endParaRPr>
                    </a:p>
                  </a:txBody>
                  <a:tcPr marL="59660" marR="59660" marT="0" marB="0">
                    <a:lnL>
                      <a:noFill/>
                    </a:lnL>
                    <a:lnR>
                      <a:noFill/>
                    </a:lnR>
                    <a:lnT>
                      <a:noFill/>
                    </a:lnT>
                    <a:lnB w="28575" cap="flat" cmpd="sng" algn="ctr">
                      <a:solidFill>
                        <a:srgbClr val="FF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dirty="0">
                          <a:solidFill>
                            <a:schemeClr val="accent4">
                              <a:lumMod val="10000"/>
                            </a:schemeClr>
                          </a:solidFill>
                          <a:effectLst/>
                          <a:latin typeface="+mj-lt"/>
                          <a:ea typeface="Times New Roman"/>
                          <a:cs typeface="Times New Roman"/>
                        </a:rPr>
                        <a:t>Residential land use km/10 km</a:t>
                      </a:r>
                      <a:r>
                        <a:rPr lang="en-US" sz="1600" baseline="30000" dirty="0">
                          <a:solidFill>
                            <a:schemeClr val="accent4">
                              <a:lumMod val="10000"/>
                            </a:schemeClr>
                          </a:solidFill>
                          <a:effectLst/>
                          <a:latin typeface="+mj-lt"/>
                          <a:ea typeface="Times New Roman"/>
                          <a:cs typeface="Times New Roman"/>
                        </a:rPr>
                        <a:t>2 </a:t>
                      </a:r>
                      <a:endParaRPr lang="en-US" sz="1600" dirty="0">
                        <a:solidFill>
                          <a:schemeClr val="accent4">
                            <a:lumMod val="10000"/>
                          </a:schemeClr>
                        </a:solidFill>
                        <a:effectLst/>
                        <a:latin typeface="+mj-lt"/>
                        <a:ea typeface="Calibri"/>
                        <a:cs typeface="Times New Roman"/>
                      </a:endParaRPr>
                    </a:p>
                    <a:p>
                      <a:pPr marL="0" marR="0">
                        <a:lnSpc>
                          <a:spcPct val="115000"/>
                        </a:lnSpc>
                        <a:spcBef>
                          <a:spcPts val="0"/>
                        </a:spcBef>
                        <a:spcAft>
                          <a:spcPts val="0"/>
                        </a:spcAft>
                      </a:pPr>
                      <a:r>
                        <a:rPr lang="en-US" sz="1600" dirty="0">
                          <a:solidFill>
                            <a:schemeClr val="accent4">
                              <a:lumMod val="10000"/>
                            </a:schemeClr>
                          </a:solidFill>
                          <a:effectLst/>
                          <a:latin typeface="+mj-lt"/>
                          <a:ea typeface="Times New Roman"/>
                          <a:cs typeface="Times New Roman"/>
                        </a:rPr>
                        <a:t> </a:t>
                      </a:r>
                      <a:endParaRPr lang="en-US" sz="1600" dirty="0">
                        <a:solidFill>
                          <a:schemeClr val="accent4">
                            <a:lumMod val="10000"/>
                          </a:schemeClr>
                        </a:solidFill>
                        <a:effectLst/>
                        <a:latin typeface="+mj-lt"/>
                        <a:ea typeface="Calibri"/>
                        <a:cs typeface="Times New Roman"/>
                      </a:endParaRPr>
                    </a:p>
                    <a:p>
                      <a:pPr marL="0" marR="0">
                        <a:lnSpc>
                          <a:spcPct val="115000"/>
                        </a:lnSpc>
                        <a:spcBef>
                          <a:spcPts val="0"/>
                        </a:spcBef>
                        <a:spcAft>
                          <a:spcPts val="600"/>
                        </a:spcAft>
                      </a:pPr>
                      <a:r>
                        <a:rPr lang="en-US" sz="1600" dirty="0">
                          <a:solidFill>
                            <a:schemeClr val="accent4">
                              <a:lumMod val="10000"/>
                            </a:schemeClr>
                          </a:solidFill>
                          <a:effectLst/>
                          <a:latin typeface="+mj-lt"/>
                          <a:ea typeface="Times New Roman"/>
                          <a:cs typeface="Times New Roman"/>
                        </a:rPr>
                        <a:t>Higher school disadvantage (*10)</a:t>
                      </a:r>
                      <a:endParaRPr lang="en-US" sz="1600" dirty="0">
                        <a:solidFill>
                          <a:schemeClr val="accent4">
                            <a:lumMod val="10000"/>
                          </a:schemeClr>
                        </a:solidFill>
                        <a:effectLst/>
                        <a:latin typeface="+mj-lt"/>
                        <a:ea typeface="Calibri"/>
                        <a:cs typeface="Times New Roman"/>
                      </a:endParaRPr>
                    </a:p>
                  </a:txBody>
                  <a:tcPr marL="59660" marR="59660" marT="0" marB="0">
                    <a:lnL>
                      <a:noFill/>
                    </a:lnL>
                    <a:lnR>
                      <a:noFill/>
                    </a:lnR>
                    <a:lnT>
                      <a:noFill/>
                    </a:lnT>
                    <a:lnB w="28575" cap="flat" cmpd="sng" algn="ctr">
                      <a:solidFill>
                        <a:srgbClr val="FF0000"/>
                      </a:solidFill>
                      <a:prstDash val="solid"/>
                      <a:round/>
                      <a:headEnd type="none" w="med" len="med"/>
                      <a:tailEnd type="none" w="med" len="med"/>
                    </a:lnB>
                  </a:tcPr>
                </a:tc>
                <a:tc>
                  <a:txBody>
                    <a:bodyPr/>
                    <a:lstStyle/>
                    <a:p>
                      <a:pPr marL="0" marR="0">
                        <a:lnSpc>
                          <a:spcPct val="115000"/>
                        </a:lnSpc>
                        <a:spcBef>
                          <a:spcPts val="0"/>
                        </a:spcBef>
                        <a:spcAft>
                          <a:spcPts val="0"/>
                        </a:spcAft>
                      </a:pPr>
                      <a:r>
                        <a:rPr lang="en-CA" sz="1600" kern="1200" dirty="0">
                          <a:solidFill>
                            <a:schemeClr val="accent4">
                              <a:lumMod val="10000"/>
                            </a:schemeClr>
                          </a:solidFill>
                          <a:effectLst/>
                          <a:latin typeface="+mj-lt"/>
                          <a:ea typeface="Times New Roman"/>
                          <a:cs typeface="Times New Roman"/>
                        </a:rPr>
                        <a:t>0.56 </a:t>
                      </a:r>
                      <a:endParaRPr lang="en-US" sz="1600" dirty="0">
                        <a:solidFill>
                          <a:schemeClr val="accent4">
                            <a:lumMod val="10000"/>
                          </a:schemeClr>
                        </a:solidFill>
                        <a:effectLst/>
                        <a:latin typeface="+mj-lt"/>
                        <a:ea typeface="Calibri"/>
                        <a:cs typeface="Times New Roman"/>
                      </a:endParaRPr>
                    </a:p>
                    <a:p>
                      <a:pPr marL="0" marR="0">
                        <a:lnSpc>
                          <a:spcPct val="115000"/>
                        </a:lnSpc>
                        <a:spcBef>
                          <a:spcPts val="0"/>
                        </a:spcBef>
                        <a:spcAft>
                          <a:spcPts val="0"/>
                        </a:spcAft>
                      </a:pPr>
                      <a:r>
                        <a:rPr lang="en-CA" sz="1600" kern="1200" dirty="0">
                          <a:solidFill>
                            <a:schemeClr val="accent4">
                              <a:lumMod val="10000"/>
                            </a:schemeClr>
                          </a:solidFill>
                          <a:effectLst/>
                          <a:latin typeface="+mj-lt"/>
                          <a:ea typeface="Times New Roman"/>
                          <a:cs typeface="Times New Roman"/>
                        </a:rPr>
                        <a:t>(0.37, 0.86)</a:t>
                      </a:r>
                      <a:endParaRPr lang="en-US" sz="1600" dirty="0">
                        <a:solidFill>
                          <a:schemeClr val="accent4">
                            <a:lumMod val="10000"/>
                          </a:schemeClr>
                        </a:solidFill>
                        <a:effectLst/>
                        <a:latin typeface="+mj-lt"/>
                        <a:ea typeface="Calibri"/>
                        <a:cs typeface="Times New Roman"/>
                      </a:endParaRPr>
                    </a:p>
                    <a:p>
                      <a:pPr marL="0" marR="0">
                        <a:lnSpc>
                          <a:spcPct val="115000"/>
                        </a:lnSpc>
                        <a:spcBef>
                          <a:spcPts val="0"/>
                        </a:spcBef>
                        <a:spcAft>
                          <a:spcPts val="0"/>
                        </a:spcAft>
                      </a:pPr>
                      <a:r>
                        <a:rPr lang="en-CA" sz="1600" kern="1200" dirty="0">
                          <a:solidFill>
                            <a:schemeClr val="accent4">
                              <a:lumMod val="10000"/>
                            </a:schemeClr>
                          </a:solidFill>
                          <a:effectLst/>
                          <a:latin typeface="+mj-lt"/>
                          <a:ea typeface="Times New Roman"/>
                          <a:cs typeface="Times New Roman"/>
                        </a:rPr>
                        <a:t> </a:t>
                      </a:r>
                      <a:endParaRPr lang="en-US" sz="1600" dirty="0">
                        <a:solidFill>
                          <a:schemeClr val="accent4">
                            <a:lumMod val="10000"/>
                          </a:schemeClr>
                        </a:solidFill>
                        <a:effectLst/>
                        <a:latin typeface="+mj-lt"/>
                        <a:ea typeface="Calibri"/>
                        <a:cs typeface="Times New Roman"/>
                      </a:endParaRPr>
                    </a:p>
                    <a:p>
                      <a:pPr marL="0" marR="0">
                        <a:lnSpc>
                          <a:spcPct val="115000"/>
                        </a:lnSpc>
                        <a:spcBef>
                          <a:spcPts val="0"/>
                        </a:spcBef>
                        <a:spcAft>
                          <a:spcPts val="0"/>
                        </a:spcAft>
                      </a:pPr>
                      <a:r>
                        <a:rPr lang="en-CA" sz="1600" kern="1200" dirty="0">
                          <a:solidFill>
                            <a:schemeClr val="accent4">
                              <a:lumMod val="10000"/>
                            </a:schemeClr>
                          </a:solidFill>
                          <a:effectLst/>
                          <a:latin typeface="+mj-lt"/>
                          <a:ea typeface="Times New Roman"/>
                          <a:cs typeface="Times New Roman"/>
                        </a:rPr>
                        <a:t>1.37</a:t>
                      </a:r>
                      <a:endParaRPr lang="en-US" sz="1600" dirty="0">
                        <a:solidFill>
                          <a:schemeClr val="accent4">
                            <a:lumMod val="10000"/>
                          </a:schemeClr>
                        </a:solidFill>
                        <a:effectLst/>
                        <a:latin typeface="+mj-lt"/>
                        <a:ea typeface="Calibri"/>
                        <a:cs typeface="Times New Roman"/>
                      </a:endParaRPr>
                    </a:p>
                    <a:p>
                      <a:pPr marL="0" marR="0">
                        <a:lnSpc>
                          <a:spcPct val="115000"/>
                        </a:lnSpc>
                        <a:spcBef>
                          <a:spcPts val="0"/>
                        </a:spcBef>
                        <a:spcAft>
                          <a:spcPts val="0"/>
                        </a:spcAft>
                      </a:pPr>
                      <a:r>
                        <a:rPr lang="en-CA" sz="1600" kern="1200" dirty="0">
                          <a:solidFill>
                            <a:schemeClr val="accent4">
                              <a:lumMod val="10000"/>
                            </a:schemeClr>
                          </a:solidFill>
                          <a:effectLst/>
                          <a:latin typeface="+mj-lt"/>
                          <a:ea typeface="Times New Roman"/>
                          <a:cs typeface="Times New Roman"/>
                        </a:rPr>
                        <a:t>(1.11, 1.70)  </a:t>
                      </a:r>
                      <a:endParaRPr lang="en-US" sz="1600" dirty="0">
                        <a:solidFill>
                          <a:schemeClr val="accent4">
                            <a:lumMod val="10000"/>
                          </a:schemeClr>
                        </a:solidFill>
                        <a:effectLst/>
                        <a:latin typeface="+mj-lt"/>
                        <a:ea typeface="Calibri"/>
                        <a:cs typeface="Times New Roman"/>
                      </a:endParaRPr>
                    </a:p>
                  </a:txBody>
                  <a:tcPr marL="59660" marR="59660" marT="0" marB="0">
                    <a:lnL>
                      <a:noFill/>
                    </a:lnL>
                    <a:lnR>
                      <a:noFill/>
                    </a:lnR>
                    <a:lnT>
                      <a:noFill/>
                    </a:lnT>
                    <a:lnB w="28575" cap="flat" cmpd="sng" algn="ctr">
                      <a:solidFill>
                        <a:srgbClr val="FF0000"/>
                      </a:solidFill>
                      <a:prstDash val="solid"/>
                      <a:round/>
                      <a:headEnd type="none" w="med" len="med"/>
                      <a:tailEnd type="none" w="med" len="med"/>
                    </a:lnB>
                  </a:tcPr>
                </a:tc>
                <a:tc>
                  <a:txBody>
                    <a:bodyPr/>
                    <a:lstStyle/>
                    <a:p>
                      <a:pPr marL="0" marR="0">
                        <a:lnSpc>
                          <a:spcPct val="115000"/>
                        </a:lnSpc>
                        <a:spcBef>
                          <a:spcPts val="0"/>
                        </a:spcBef>
                        <a:spcAft>
                          <a:spcPts val="0"/>
                        </a:spcAft>
                      </a:pPr>
                      <a:r>
                        <a:rPr lang="en-CA" sz="1600" kern="1200" dirty="0">
                          <a:solidFill>
                            <a:schemeClr val="accent4">
                              <a:lumMod val="10000"/>
                            </a:schemeClr>
                          </a:solidFill>
                          <a:effectLst/>
                          <a:latin typeface="+mj-lt"/>
                          <a:ea typeface="Times New Roman"/>
                          <a:cs typeface="Times New Roman"/>
                        </a:rPr>
                        <a:t> </a:t>
                      </a:r>
                      <a:endParaRPr lang="en-US" sz="1600" dirty="0">
                        <a:solidFill>
                          <a:schemeClr val="accent4">
                            <a:lumMod val="10000"/>
                          </a:schemeClr>
                        </a:solidFill>
                        <a:effectLst/>
                        <a:latin typeface="+mj-lt"/>
                        <a:ea typeface="Calibri"/>
                        <a:cs typeface="Times New Roman"/>
                      </a:endParaRPr>
                    </a:p>
                    <a:p>
                      <a:pPr marL="0" marR="0">
                        <a:lnSpc>
                          <a:spcPct val="115000"/>
                        </a:lnSpc>
                        <a:spcBef>
                          <a:spcPts val="0"/>
                        </a:spcBef>
                        <a:spcAft>
                          <a:spcPts val="0"/>
                        </a:spcAft>
                      </a:pPr>
                      <a:r>
                        <a:rPr lang="en-CA" sz="1600" kern="1200" dirty="0">
                          <a:solidFill>
                            <a:schemeClr val="accent4">
                              <a:lumMod val="10000"/>
                            </a:schemeClr>
                          </a:solidFill>
                          <a:effectLst/>
                          <a:latin typeface="+mj-lt"/>
                          <a:ea typeface="Times New Roman"/>
                          <a:cs typeface="Times New Roman"/>
                        </a:rPr>
                        <a:t>-</a:t>
                      </a:r>
                      <a:endParaRPr lang="en-US" sz="1600" dirty="0">
                        <a:solidFill>
                          <a:schemeClr val="accent4">
                            <a:lumMod val="10000"/>
                          </a:schemeClr>
                        </a:solidFill>
                        <a:effectLst/>
                        <a:latin typeface="+mj-lt"/>
                        <a:ea typeface="Calibri"/>
                        <a:cs typeface="Times New Roman"/>
                      </a:endParaRPr>
                    </a:p>
                    <a:p>
                      <a:pPr marL="0" marR="0">
                        <a:lnSpc>
                          <a:spcPct val="115000"/>
                        </a:lnSpc>
                        <a:spcBef>
                          <a:spcPts val="0"/>
                        </a:spcBef>
                        <a:spcAft>
                          <a:spcPts val="0"/>
                        </a:spcAft>
                      </a:pPr>
                      <a:r>
                        <a:rPr lang="en-CA" sz="1600" kern="1200" dirty="0">
                          <a:solidFill>
                            <a:schemeClr val="accent4">
                              <a:lumMod val="10000"/>
                            </a:schemeClr>
                          </a:solidFill>
                          <a:effectLst/>
                          <a:latin typeface="+mj-lt"/>
                          <a:ea typeface="Times New Roman"/>
                          <a:cs typeface="Times New Roman"/>
                        </a:rPr>
                        <a:t> </a:t>
                      </a:r>
                      <a:endParaRPr lang="en-US" sz="1600" dirty="0">
                        <a:solidFill>
                          <a:schemeClr val="accent4">
                            <a:lumMod val="10000"/>
                          </a:schemeClr>
                        </a:solidFill>
                        <a:effectLst/>
                        <a:latin typeface="+mj-lt"/>
                        <a:ea typeface="Calibri"/>
                        <a:cs typeface="Times New Roman"/>
                      </a:endParaRPr>
                    </a:p>
                    <a:p>
                      <a:pPr marL="0" marR="0">
                        <a:lnSpc>
                          <a:spcPct val="115000"/>
                        </a:lnSpc>
                        <a:spcBef>
                          <a:spcPts val="0"/>
                        </a:spcBef>
                        <a:spcAft>
                          <a:spcPts val="0"/>
                        </a:spcAft>
                      </a:pPr>
                      <a:r>
                        <a:rPr lang="en-CA" sz="1600" kern="1200" dirty="0">
                          <a:solidFill>
                            <a:schemeClr val="accent4">
                              <a:lumMod val="10000"/>
                            </a:schemeClr>
                          </a:solidFill>
                          <a:effectLst/>
                          <a:latin typeface="+mj-lt"/>
                          <a:ea typeface="Times New Roman"/>
                          <a:cs typeface="Times New Roman"/>
                        </a:rPr>
                        <a:t>-</a:t>
                      </a:r>
                      <a:endParaRPr lang="en-US" sz="1600" dirty="0">
                        <a:solidFill>
                          <a:schemeClr val="accent4">
                            <a:lumMod val="10000"/>
                          </a:schemeClr>
                        </a:solidFill>
                        <a:effectLst/>
                        <a:latin typeface="+mj-lt"/>
                        <a:ea typeface="Calibri"/>
                        <a:cs typeface="Times New Roman"/>
                      </a:endParaRPr>
                    </a:p>
                  </a:txBody>
                  <a:tcPr marL="59660" marR="59660" marT="0" marB="0">
                    <a:lnL>
                      <a:noFill/>
                    </a:lnL>
                    <a:lnR>
                      <a:noFill/>
                    </a:lnR>
                    <a:lnT>
                      <a:noFill/>
                    </a:lnT>
                    <a:lnB w="28575" cap="flat" cmpd="sng" algn="ctr">
                      <a:solidFill>
                        <a:srgbClr val="FF0000"/>
                      </a:solidFill>
                      <a:prstDash val="solid"/>
                      <a:round/>
                      <a:headEnd type="none" w="med" len="med"/>
                      <a:tailEnd type="none" w="med" len="med"/>
                    </a:lnB>
                  </a:tcPr>
                </a:tc>
                <a:tc>
                  <a:txBody>
                    <a:bodyPr/>
                    <a:lstStyle/>
                    <a:p>
                      <a:pPr marL="0" marR="0">
                        <a:lnSpc>
                          <a:spcPct val="115000"/>
                        </a:lnSpc>
                        <a:spcBef>
                          <a:spcPts val="0"/>
                        </a:spcBef>
                        <a:spcAft>
                          <a:spcPts val="0"/>
                        </a:spcAft>
                      </a:pPr>
                      <a:r>
                        <a:rPr lang="en-CA" sz="1600" kern="1200" dirty="0">
                          <a:solidFill>
                            <a:schemeClr val="accent4">
                              <a:lumMod val="10000"/>
                            </a:schemeClr>
                          </a:solidFill>
                          <a:effectLst/>
                          <a:latin typeface="+mj-lt"/>
                          <a:ea typeface="Times New Roman"/>
                          <a:cs typeface="Times New Roman"/>
                        </a:rPr>
                        <a:t> </a:t>
                      </a:r>
                      <a:endParaRPr lang="en-US" sz="1600" dirty="0">
                        <a:solidFill>
                          <a:schemeClr val="accent4">
                            <a:lumMod val="10000"/>
                          </a:schemeClr>
                        </a:solidFill>
                        <a:effectLst/>
                        <a:latin typeface="+mj-lt"/>
                        <a:ea typeface="Calibri"/>
                        <a:cs typeface="Times New Roman"/>
                      </a:endParaRPr>
                    </a:p>
                    <a:p>
                      <a:pPr marL="0" marR="0">
                        <a:lnSpc>
                          <a:spcPct val="115000"/>
                        </a:lnSpc>
                        <a:spcBef>
                          <a:spcPts val="0"/>
                        </a:spcBef>
                        <a:spcAft>
                          <a:spcPts val="0"/>
                        </a:spcAft>
                      </a:pPr>
                      <a:r>
                        <a:rPr lang="en-CA" sz="1600" kern="1200" dirty="0">
                          <a:solidFill>
                            <a:schemeClr val="accent4">
                              <a:lumMod val="10000"/>
                            </a:schemeClr>
                          </a:solidFill>
                          <a:effectLst/>
                          <a:latin typeface="+mj-lt"/>
                          <a:ea typeface="Times New Roman"/>
                          <a:cs typeface="Times New Roman"/>
                        </a:rPr>
                        <a:t>-</a:t>
                      </a:r>
                      <a:endParaRPr lang="en-US" sz="1600" dirty="0">
                        <a:solidFill>
                          <a:schemeClr val="accent4">
                            <a:lumMod val="10000"/>
                          </a:schemeClr>
                        </a:solidFill>
                        <a:effectLst/>
                        <a:latin typeface="+mj-lt"/>
                        <a:ea typeface="Calibri"/>
                        <a:cs typeface="Times New Roman"/>
                      </a:endParaRPr>
                    </a:p>
                    <a:p>
                      <a:pPr marL="0" marR="0">
                        <a:lnSpc>
                          <a:spcPct val="115000"/>
                        </a:lnSpc>
                        <a:spcBef>
                          <a:spcPts val="0"/>
                        </a:spcBef>
                        <a:spcAft>
                          <a:spcPts val="0"/>
                        </a:spcAft>
                      </a:pPr>
                      <a:r>
                        <a:rPr lang="en-CA" sz="1600" kern="1200" dirty="0">
                          <a:solidFill>
                            <a:schemeClr val="accent4">
                              <a:lumMod val="10000"/>
                            </a:schemeClr>
                          </a:solidFill>
                          <a:effectLst/>
                          <a:latin typeface="+mj-lt"/>
                          <a:ea typeface="Times New Roman"/>
                          <a:cs typeface="Times New Roman"/>
                        </a:rPr>
                        <a:t> </a:t>
                      </a:r>
                      <a:endParaRPr lang="en-US" sz="1600" dirty="0">
                        <a:solidFill>
                          <a:schemeClr val="accent4">
                            <a:lumMod val="10000"/>
                          </a:schemeClr>
                        </a:solidFill>
                        <a:effectLst/>
                        <a:latin typeface="+mj-lt"/>
                        <a:ea typeface="Calibri"/>
                        <a:cs typeface="Times New Roman"/>
                      </a:endParaRPr>
                    </a:p>
                    <a:p>
                      <a:pPr marL="0" marR="0">
                        <a:lnSpc>
                          <a:spcPct val="115000"/>
                        </a:lnSpc>
                        <a:spcBef>
                          <a:spcPts val="0"/>
                        </a:spcBef>
                        <a:spcAft>
                          <a:spcPts val="0"/>
                        </a:spcAft>
                      </a:pPr>
                      <a:r>
                        <a:rPr lang="en-CA" sz="1600" kern="1200" dirty="0">
                          <a:solidFill>
                            <a:schemeClr val="accent4">
                              <a:lumMod val="10000"/>
                            </a:schemeClr>
                          </a:solidFill>
                          <a:effectLst/>
                          <a:latin typeface="+mj-lt"/>
                          <a:ea typeface="Times New Roman"/>
                          <a:cs typeface="Times New Roman"/>
                        </a:rPr>
                        <a:t>2.55</a:t>
                      </a:r>
                      <a:endParaRPr lang="en-US" sz="1600" dirty="0">
                        <a:solidFill>
                          <a:schemeClr val="accent4">
                            <a:lumMod val="10000"/>
                          </a:schemeClr>
                        </a:solidFill>
                        <a:effectLst/>
                        <a:latin typeface="+mj-lt"/>
                        <a:ea typeface="Calibri"/>
                        <a:cs typeface="Times New Roman"/>
                      </a:endParaRPr>
                    </a:p>
                    <a:p>
                      <a:pPr marL="0" marR="0">
                        <a:lnSpc>
                          <a:spcPct val="115000"/>
                        </a:lnSpc>
                        <a:spcBef>
                          <a:spcPts val="0"/>
                        </a:spcBef>
                        <a:spcAft>
                          <a:spcPts val="0"/>
                        </a:spcAft>
                      </a:pPr>
                      <a:r>
                        <a:rPr lang="en-CA" sz="1600" kern="1200" dirty="0">
                          <a:solidFill>
                            <a:schemeClr val="accent4">
                              <a:lumMod val="10000"/>
                            </a:schemeClr>
                          </a:solidFill>
                          <a:effectLst/>
                          <a:latin typeface="+mj-lt"/>
                          <a:ea typeface="Times New Roman"/>
                          <a:cs typeface="Times New Roman"/>
                        </a:rPr>
                        <a:t>(1.28,  5.09</a:t>
                      </a:r>
                      <a:r>
                        <a:rPr lang="en-CA" sz="1600" kern="1200" dirty="0" smtClean="0">
                          <a:solidFill>
                            <a:schemeClr val="accent4">
                              <a:lumMod val="10000"/>
                            </a:schemeClr>
                          </a:solidFill>
                          <a:effectLst/>
                          <a:latin typeface="+mj-lt"/>
                          <a:ea typeface="Times New Roman"/>
                          <a:cs typeface="Times New Roman"/>
                        </a:rPr>
                        <a:t>)</a:t>
                      </a:r>
                      <a:endParaRPr lang="en-US" sz="1600" dirty="0">
                        <a:solidFill>
                          <a:schemeClr val="accent4">
                            <a:lumMod val="10000"/>
                          </a:schemeClr>
                        </a:solidFill>
                        <a:effectLst/>
                        <a:latin typeface="+mj-lt"/>
                        <a:ea typeface="Calibri"/>
                        <a:cs typeface="Times New Roman"/>
                      </a:endParaRPr>
                    </a:p>
                  </a:txBody>
                  <a:tcPr marL="59660" marR="59660" marT="0" marB="0">
                    <a:lnL>
                      <a:noFill/>
                    </a:lnL>
                    <a:lnR>
                      <a:noFill/>
                    </a:lnR>
                    <a:lnT>
                      <a:noFill/>
                    </a:lnT>
                    <a:lnB w="28575" cap="flat" cmpd="sng" algn="ctr">
                      <a:solidFill>
                        <a:srgbClr val="FF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44736"/>
            <a:ext cx="8385175" cy="533400"/>
          </a:xfrm>
        </p:spPr>
        <p:txBody>
          <a:bodyPr/>
          <a:lstStyle/>
          <a:p>
            <a:r>
              <a:rPr lang="en-US" dirty="0" smtClean="0">
                <a:solidFill>
                  <a:schemeClr val="accent4">
                    <a:lumMod val="10000"/>
                  </a:schemeClr>
                </a:solidFill>
              </a:rPr>
              <a:t>DISCUSSION</a:t>
            </a:r>
            <a:endParaRPr lang="en-US" dirty="0">
              <a:solidFill>
                <a:schemeClr val="accent4">
                  <a:lumMod val="10000"/>
                </a:schemeClr>
              </a:solidFill>
            </a:endParaRPr>
          </a:p>
        </p:txBody>
      </p:sp>
      <p:sp>
        <p:nvSpPr>
          <p:cNvPr id="3" name="Content Placeholder 2"/>
          <p:cNvSpPr>
            <a:spLocks noGrp="1"/>
          </p:cNvSpPr>
          <p:nvPr>
            <p:ph idx="1"/>
          </p:nvPr>
        </p:nvSpPr>
        <p:spPr>
          <a:xfrm>
            <a:off x="310662" y="836712"/>
            <a:ext cx="8775066" cy="4824536"/>
          </a:xfrm>
        </p:spPr>
        <p:txBody>
          <a:bodyPr/>
          <a:lstStyle/>
          <a:p>
            <a:pPr marL="514350" indent="-457200">
              <a:lnSpc>
                <a:spcPct val="100000"/>
              </a:lnSpc>
              <a:spcBef>
                <a:spcPts val="0"/>
              </a:spcBef>
              <a:spcAft>
                <a:spcPts val="0"/>
              </a:spcAft>
              <a:buClrTx/>
            </a:pPr>
            <a:r>
              <a:rPr lang="en-US" sz="3200" b="1" dirty="0">
                <a:solidFill>
                  <a:schemeClr val="accent4">
                    <a:lumMod val="10000"/>
                  </a:schemeClr>
                </a:solidFill>
              </a:rPr>
              <a:t>Protective Features</a:t>
            </a:r>
          </a:p>
          <a:p>
            <a:pPr marL="914400" lvl="1" indent="-457200">
              <a:spcBef>
                <a:spcPts val="0"/>
              </a:spcBef>
              <a:spcAft>
                <a:spcPts val="600"/>
              </a:spcAft>
              <a:buClrTx/>
            </a:pPr>
            <a:r>
              <a:rPr lang="en-US" sz="3200" dirty="0">
                <a:solidFill>
                  <a:schemeClr val="accent4">
                    <a:lumMod val="10000"/>
                  </a:schemeClr>
                </a:solidFill>
              </a:rPr>
              <a:t>Higher density residential land use</a:t>
            </a:r>
          </a:p>
          <a:p>
            <a:pPr marL="514350" indent="-457200">
              <a:lnSpc>
                <a:spcPct val="100000"/>
              </a:lnSpc>
              <a:spcBef>
                <a:spcPts val="0"/>
              </a:spcBef>
              <a:spcAft>
                <a:spcPts val="0"/>
              </a:spcAft>
              <a:buClrTx/>
            </a:pPr>
            <a:r>
              <a:rPr lang="en-US" sz="3200" b="1" dirty="0">
                <a:solidFill>
                  <a:schemeClr val="accent4">
                    <a:lumMod val="10000"/>
                  </a:schemeClr>
                </a:solidFill>
              </a:rPr>
              <a:t>Walking to school unrelated to collisions</a:t>
            </a:r>
          </a:p>
          <a:p>
            <a:pPr marL="0" indent="0">
              <a:lnSpc>
                <a:spcPct val="100000"/>
              </a:lnSpc>
              <a:spcBef>
                <a:spcPts val="0"/>
              </a:spcBef>
              <a:spcAft>
                <a:spcPts val="600"/>
              </a:spcAft>
              <a:buClrTx/>
              <a:buNone/>
            </a:pPr>
            <a:r>
              <a:rPr lang="en-CA" sz="3200" b="1" dirty="0" smtClean="0">
                <a:solidFill>
                  <a:schemeClr val="tx2">
                    <a:lumMod val="10000"/>
                  </a:schemeClr>
                </a:solidFill>
              </a:rPr>
              <a:t>Risk Factors </a:t>
            </a:r>
            <a:r>
              <a:rPr lang="en-CA" sz="3200" dirty="0" smtClean="0">
                <a:solidFill>
                  <a:schemeClr val="tx2">
                    <a:lumMod val="10000"/>
                  </a:schemeClr>
                </a:solidFill>
              </a:rPr>
              <a:t> </a:t>
            </a:r>
          </a:p>
          <a:p>
            <a:pPr marL="457200" indent="-457200">
              <a:lnSpc>
                <a:spcPct val="100000"/>
              </a:lnSpc>
              <a:spcBef>
                <a:spcPts val="0"/>
              </a:spcBef>
              <a:spcAft>
                <a:spcPts val="0"/>
              </a:spcAft>
              <a:buClrTx/>
              <a:buFont typeface="+mj-lt"/>
              <a:buAutoNum type="arabicPeriod"/>
            </a:pPr>
            <a:r>
              <a:rPr lang="en-CA" sz="3200" b="1" dirty="0" smtClean="0">
                <a:solidFill>
                  <a:schemeClr val="tx2">
                    <a:lumMod val="10000"/>
                  </a:schemeClr>
                </a:solidFill>
              </a:rPr>
              <a:t>One way streets</a:t>
            </a:r>
          </a:p>
          <a:p>
            <a:pPr lvl="1">
              <a:spcBef>
                <a:spcPts val="0"/>
              </a:spcBef>
              <a:spcAft>
                <a:spcPts val="0"/>
              </a:spcAft>
              <a:buClrTx/>
            </a:pPr>
            <a:r>
              <a:rPr lang="en-CA" sz="3000" dirty="0" smtClean="0">
                <a:solidFill>
                  <a:schemeClr val="tx2">
                    <a:lumMod val="10000"/>
                  </a:schemeClr>
                </a:solidFill>
              </a:rPr>
              <a:t>Higher </a:t>
            </a:r>
            <a:r>
              <a:rPr lang="en-CA" sz="3000" dirty="0" smtClean="0">
                <a:solidFill>
                  <a:schemeClr val="tx2">
                    <a:lumMod val="10000"/>
                  </a:schemeClr>
                </a:solidFill>
              </a:rPr>
              <a:t>traffic speeds, drivers paying less attention, </a:t>
            </a:r>
            <a:r>
              <a:rPr lang="en-CA" sz="3000" dirty="0" smtClean="0">
                <a:solidFill>
                  <a:schemeClr val="tx2">
                    <a:lumMod val="10000"/>
                  </a:schemeClr>
                </a:solidFill>
              </a:rPr>
              <a:t>difficulty </a:t>
            </a:r>
            <a:r>
              <a:rPr lang="en-CA" sz="3000" dirty="0" smtClean="0">
                <a:solidFill>
                  <a:schemeClr val="tx2">
                    <a:lumMod val="10000"/>
                  </a:schemeClr>
                </a:solidFill>
              </a:rPr>
              <a:t>crossing the street</a:t>
            </a:r>
          </a:p>
          <a:p>
            <a:pPr marL="457200" indent="-457200">
              <a:lnSpc>
                <a:spcPct val="100000"/>
              </a:lnSpc>
              <a:spcBef>
                <a:spcPts val="0"/>
              </a:spcBef>
              <a:spcAft>
                <a:spcPts val="0"/>
              </a:spcAft>
              <a:buClrTx/>
              <a:buFont typeface="+mj-lt"/>
              <a:buAutoNum type="arabicPeriod"/>
            </a:pPr>
            <a:r>
              <a:rPr lang="en-CA" sz="3200" b="1" dirty="0">
                <a:solidFill>
                  <a:schemeClr val="tx2">
                    <a:lumMod val="10000"/>
                  </a:schemeClr>
                </a:solidFill>
              </a:rPr>
              <a:t>S</a:t>
            </a:r>
            <a:r>
              <a:rPr lang="en-CA" sz="3200" b="1" dirty="0" smtClean="0">
                <a:solidFill>
                  <a:schemeClr val="tx2">
                    <a:lumMod val="10000"/>
                  </a:schemeClr>
                </a:solidFill>
              </a:rPr>
              <a:t>chool </a:t>
            </a:r>
            <a:r>
              <a:rPr lang="en-CA" sz="3200" b="1" dirty="0">
                <a:solidFill>
                  <a:schemeClr val="tx2">
                    <a:lumMod val="10000"/>
                  </a:schemeClr>
                </a:solidFill>
              </a:rPr>
              <a:t>crossing guards </a:t>
            </a:r>
            <a:endParaRPr lang="en-CA" sz="3200" b="1" dirty="0" smtClean="0">
              <a:solidFill>
                <a:schemeClr val="tx2">
                  <a:lumMod val="10000"/>
                </a:schemeClr>
              </a:solidFill>
            </a:endParaRPr>
          </a:p>
          <a:p>
            <a:pPr lvl="1">
              <a:spcBef>
                <a:spcPts val="0"/>
              </a:spcBef>
              <a:spcAft>
                <a:spcPts val="0"/>
              </a:spcAft>
              <a:buClrTx/>
            </a:pPr>
            <a:r>
              <a:rPr lang="en-CA" sz="3000" dirty="0" smtClean="0">
                <a:solidFill>
                  <a:schemeClr val="tx2">
                    <a:lumMod val="10000"/>
                  </a:schemeClr>
                </a:solidFill>
              </a:rPr>
              <a:t>Indicator </a:t>
            </a:r>
            <a:r>
              <a:rPr lang="en-CA" sz="3000" dirty="0" smtClean="0">
                <a:solidFill>
                  <a:schemeClr val="tx2">
                    <a:lumMod val="10000"/>
                  </a:schemeClr>
                </a:solidFill>
              </a:rPr>
              <a:t>of higher </a:t>
            </a:r>
            <a:r>
              <a:rPr lang="en-CA" sz="3000" dirty="0" smtClean="0">
                <a:solidFill>
                  <a:schemeClr val="tx2">
                    <a:lumMod val="10000"/>
                  </a:schemeClr>
                </a:solidFill>
              </a:rPr>
              <a:t>historical collision rates?</a:t>
            </a:r>
          </a:p>
          <a:p>
            <a:pPr lvl="1">
              <a:spcBef>
                <a:spcPts val="0"/>
              </a:spcBef>
              <a:spcAft>
                <a:spcPts val="0"/>
              </a:spcAft>
              <a:buClrTx/>
            </a:pPr>
            <a:r>
              <a:rPr lang="en-CA" sz="3000" dirty="0" smtClean="0">
                <a:solidFill>
                  <a:schemeClr val="tx2">
                    <a:lumMod val="10000"/>
                  </a:schemeClr>
                </a:solidFill>
              </a:rPr>
              <a:t>More walking at these locations? </a:t>
            </a:r>
          </a:p>
        </p:txBody>
      </p:sp>
      <p:cxnSp>
        <p:nvCxnSpPr>
          <p:cNvPr id="5" name="Straight Connector 4"/>
          <p:cNvCxnSpPr/>
          <p:nvPr/>
        </p:nvCxnSpPr>
        <p:spPr bwMode="auto">
          <a:xfrm>
            <a:off x="323528" y="692696"/>
            <a:ext cx="8305800" cy="0"/>
          </a:xfrm>
          <a:prstGeom prst="line">
            <a:avLst/>
          </a:prstGeom>
          <a:ln w="34925">
            <a:solidFill>
              <a:srgbClr val="FF0000"/>
            </a:solidFill>
            <a:headEnd type="none" w="med" len="med"/>
            <a:tailEnd type="none" w="med" len="med"/>
          </a:ln>
          <a:effectLst/>
        </p:spPr>
        <p:style>
          <a:lnRef idx="1">
            <a:schemeClr val="accent2"/>
          </a:lnRef>
          <a:fillRef idx="0">
            <a:schemeClr val="accent2"/>
          </a:fillRef>
          <a:effectRef idx="0">
            <a:schemeClr val="accent2"/>
          </a:effectRef>
          <a:fontRef idx="minor">
            <a:schemeClr val="tx1"/>
          </a:fontRef>
        </p:style>
      </p:cxnSp>
      <p:sp>
        <p:nvSpPr>
          <p:cNvPr id="7" name="Slide Number Placeholder 6"/>
          <p:cNvSpPr>
            <a:spLocks noGrp="1"/>
          </p:cNvSpPr>
          <p:nvPr>
            <p:ph type="sldNum" sz="quarter" idx="4"/>
          </p:nvPr>
        </p:nvSpPr>
        <p:spPr/>
        <p:txBody>
          <a:bodyPr/>
          <a:lstStyle/>
          <a:p>
            <a:fld id="{B98862E4-1625-496D-B38D-3F7C6950461F}" type="slidenum">
              <a:rPr lang="en-CA" smtClean="0">
                <a:solidFill>
                  <a:prstClr val="black">
                    <a:tint val="75000"/>
                  </a:prstClr>
                </a:solidFill>
              </a:rPr>
              <a:pPr/>
              <a:t>12</a:t>
            </a:fld>
            <a:endParaRPr lang="en-CA" dirty="0">
              <a:solidFill>
                <a:prstClr val="black">
                  <a:tint val="75000"/>
                </a:prstClr>
              </a:solidFill>
            </a:endParaRP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92280" y="174782"/>
            <a:ext cx="1979712" cy="1035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88445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16632"/>
            <a:ext cx="8385175" cy="533400"/>
          </a:xfrm>
        </p:spPr>
        <p:txBody>
          <a:bodyPr/>
          <a:lstStyle/>
          <a:p>
            <a:r>
              <a:rPr lang="en-US" dirty="0">
                <a:solidFill>
                  <a:schemeClr val="accent4">
                    <a:lumMod val="10000"/>
                  </a:schemeClr>
                </a:solidFill>
              </a:rPr>
              <a:t/>
            </a:r>
            <a:br>
              <a:rPr lang="en-US" dirty="0">
                <a:solidFill>
                  <a:schemeClr val="accent4">
                    <a:lumMod val="10000"/>
                  </a:schemeClr>
                </a:solidFill>
              </a:rPr>
            </a:br>
            <a:r>
              <a:rPr lang="en-US" dirty="0" smtClean="0">
                <a:solidFill>
                  <a:schemeClr val="accent4">
                    <a:lumMod val="10000"/>
                  </a:schemeClr>
                </a:solidFill>
              </a:rPr>
              <a:t>DISCUSSION</a:t>
            </a:r>
            <a:r>
              <a:rPr lang="en-US" dirty="0"/>
              <a:t/>
            </a:r>
            <a:br>
              <a:rPr lang="en-US" dirty="0"/>
            </a:br>
            <a:endParaRPr lang="en-US" dirty="0">
              <a:solidFill>
                <a:schemeClr val="accent4">
                  <a:lumMod val="10000"/>
                </a:schemeClr>
              </a:solidFill>
            </a:endParaRPr>
          </a:p>
        </p:txBody>
      </p:sp>
      <p:sp>
        <p:nvSpPr>
          <p:cNvPr id="3" name="Content Placeholder 2"/>
          <p:cNvSpPr>
            <a:spLocks noGrp="1"/>
          </p:cNvSpPr>
          <p:nvPr>
            <p:ph idx="1"/>
          </p:nvPr>
        </p:nvSpPr>
        <p:spPr>
          <a:xfrm>
            <a:off x="179512" y="764704"/>
            <a:ext cx="8594676" cy="4824536"/>
          </a:xfrm>
        </p:spPr>
        <p:txBody>
          <a:bodyPr/>
          <a:lstStyle/>
          <a:p>
            <a:pPr marL="571500" indent="-514350">
              <a:lnSpc>
                <a:spcPct val="100000"/>
              </a:lnSpc>
              <a:spcBef>
                <a:spcPts val="0"/>
              </a:spcBef>
              <a:spcAft>
                <a:spcPts val="600"/>
              </a:spcAft>
              <a:buClrTx/>
              <a:buFont typeface="+mj-lt"/>
              <a:buAutoNum type="arabicPeriod" startAt="3"/>
            </a:pPr>
            <a:r>
              <a:rPr lang="en-US" sz="3200" b="1" dirty="0">
                <a:solidFill>
                  <a:schemeClr val="accent4">
                    <a:lumMod val="10000"/>
                  </a:schemeClr>
                </a:solidFill>
              </a:rPr>
              <a:t>Traffic lights (inner suburbs)</a:t>
            </a:r>
          </a:p>
          <a:p>
            <a:pPr marL="514350" indent="-457200">
              <a:lnSpc>
                <a:spcPct val="100000"/>
              </a:lnSpc>
              <a:spcBef>
                <a:spcPts val="0"/>
              </a:spcBef>
              <a:spcAft>
                <a:spcPts val="0"/>
              </a:spcAft>
              <a:buClrTx/>
              <a:buFont typeface="+mj-lt"/>
              <a:buAutoNum type="arabicPeriod" startAt="3"/>
            </a:pPr>
            <a:r>
              <a:rPr lang="en-US" sz="3200" b="1" dirty="0" smtClean="0">
                <a:solidFill>
                  <a:schemeClr val="accent4">
                    <a:lumMod val="10000"/>
                  </a:schemeClr>
                </a:solidFill>
              </a:rPr>
              <a:t>Traffic </a:t>
            </a:r>
            <a:r>
              <a:rPr lang="en-US" sz="3200" b="1" dirty="0">
                <a:solidFill>
                  <a:schemeClr val="accent4">
                    <a:lumMod val="10000"/>
                  </a:schemeClr>
                </a:solidFill>
              </a:rPr>
              <a:t>calming (inner suburbs)</a:t>
            </a:r>
          </a:p>
          <a:p>
            <a:pPr lvl="1">
              <a:spcBef>
                <a:spcPts val="0"/>
              </a:spcBef>
              <a:spcAft>
                <a:spcPts val="600"/>
              </a:spcAft>
              <a:buClrTx/>
            </a:pPr>
            <a:r>
              <a:rPr lang="en-US" sz="3000" dirty="0">
                <a:solidFill>
                  <a:schemeClr val="accent4">
                    <a:lumMod val="10000"/>
                  </a:schemeClr>
                </a:solidFill>
              </a:rPr>
              <a:t>Higher collision </a:t>
            </a:r>
            <a:r>
              <a:rPr lang="en-US" sz="3000" dirty="0" smtClean="0">
                <a:solidFill>
                  <a:schemeClr val="accent4">
                    <a:lumMod val="10000"/>
                  </a:schemeClr>
                </a:solidFill>
              </a:rPr>
              <a:t>roadways, protective </a:t>
            </a:r>
            <a:r>
              <a:rPr lang="en-US" sz="3000" dirty="0">
                <a:solidFill>
                  <a:schemeClr val="accent4">
                    <a:lumMod val="10000"/>
                  </a:schemeClr>
                </a:solidFill>
              </a:rPr>
              <a:t>effect</a:t>
            </a:r>
          </a:p>
          <a:p>
            <a:pPr marL="457200" indent="-457200">
              <a:lnSpc>
                <a:spcPct val="100000"/>
              </a:lnSpc>
              <a:spcBef>
                <a:spcPts val="0"/>
              </a:spcBef>
              <a:spcAft>
                <a:spcPts val="0"/>
              </a:spcAft>
              <a:buClrTx/>
              <a:buFont typeface="+mj-lt"/>
              <a:buAutoNum type="arabicPeriod" startAt="5"/>
            </a:pPr>
            <a:r>
              <a:rPr lang="en-CA" sz="3200" b="1" dirty="0" smtClean="0">
                <a:solidFill>
                  <a:schemeClr val="tx2">
                    <a:lumMod val="10000"/>
                  </a:schemeClr>
                </a:solidFill>
              </a:rPr>
              <a:t>School </a:t>
            </a:r>
            <a:r>
              <a:rPr lang="en-CA" sz="3200" b="1" dirty="0">
                <a:solidFill>
                  <a:schemeClr val="tx2">
                    <a:lumMod val="10000"/>
                  </a:schemeClr>
                </a:solidFill>
              </a:rPr>
              <a:t>social disadvantage </a:t>
            </a:r>
          </a:p>
          <a:p>
            <a:pPr lvl="1">
              <a:spcBef>
                <a:spcPts val="0"/>
              </a:spcBef>
              <a:spcAft>
                <a:spcPts val="0"/>
              </a:spcAft>
              <a:buClrTx/>
            </a:pPr>
            <a:r>
              <a:rPr lang="en-CA" sz="3000" dirty="0">
                <a:solidFill>
                  <a:schemeClr val="tx2">
                    <a:lumMod val="10000"/>
                  </a:schemeClr>
                </a:solidFill>
              </a:rPr>
              <a:t>Social gradient even after controlling for </a:t>
            </a:r>
            <a:r>
              <a:rPr lang="en-CA" sz="3000" dirty="0" smtClean="0">
                <a:solidFill>
                  <a:schemeClr val="tx2">
                    <a:lumMod val="10000"/>
                  </a:schemeClr>
                </a:solidFill>
              </a:rPr>
              <a:t>BE</a:t>
            </a:r>
            <a:endParaRPr lang="en-CA" sz="3000" dirty="0">
              <a:solidFill>
                <a:schemeClr val="tx2">
                  <a:lumMod val="10000"/>
                </a:schemeClr>
              </a:solidFill>
            </a:endParaRPr>
          </a:p>
          <a:p>
            <a:pPr lvl="1">
              <a:spcBef>
                <a:spcPts val="0"/>
              </a:spcBef>
              <a:spcAft>
                <a:spcPts val="0"/>
              </a:spcAft>
              <a:buClrTx/>
            </a:pPr>
            <a:r>
              <a:rPr lang="en-CA" sz="3000" dirty="0">
                <a:solidFill>
                  <a:schemeClr val="tx2">
                    <a:lumMod val="10000"/>
                  </a:schemeClr>
                </a:solidFill>
              </a:rPr>
              <a:t>Only risk factor </a:t>
            </a:r>
            <a:r>
              <a:rPr lang="en-CA" sz="3000" dirty="0" smtClean="0">
                <a:solidFill>
                  <a:schemeClr val="tx2">
                    <a:lumMod val="10000"/>
                  </a:schemeClr>
                </a:solidFill>
              </a:rPr>
              <a:t>downtown </a:t>
            </a:r>
            <a:endParaRPr lang="en-CA" sz="3000" dirty="0">
              <a:solidFill>
                <a:schemeClr val="tx2">
                  <a:lumMod val="10000"/>
                </a:schemeClr>
              </a:solidFill>
            </a:endParaRPr>
          </a:p>
          <a:p>
            <a:pPr lvl="2">
              <a:spcBef>
                <a:spcPts val="0"/>
              </a:spcBef>
              <a:spcAft>
                <a:spcPts val="0"/>
              </a:spcAft>
              <a:buClrTx/>
            </a:pPr>
            <a:r>
              <a:rPr lang="en-US" sz="3000" dirty="0">
                <a:solidFill>
                  <a:schemeClr val="tx2">
                    <a:lumMod val="10000"/>
                  </a:schemeClr>
                </a:solidFill>
              </a:rPr>
              <a:t>BE in suburbs may play a greater role </a:t>
            </a:r>
          </a:p>
          <a:p>
            <a:pPr lvl="2">
              <a:spcBef>
                <a:spcPts val="0"/>
              </a:spcBef>
              <a:spcAft>
                <a:spcPts val="0"/>
              </a:spcAft>
              <a:buClrTx/>
            </a:pPr>
            <a:r>
              <a:rPr lang="en-US" sz="3000" dirty="0">
                <a:solidFill>
                  <a:schemeClr val="tx2">
                    <a:lumMod val="10000"/>
                  </a:schemeClr>
                </a:solidFill>
              </a:rPr>
              <a:t>Greater social </a:t>
            </a:r>
            <a:r>
              <a:rPr lang="en-US" sz="3000" dirty="0" smtClean="0">
                <a:solidFill>
                  <a:schemeClr val="tx2">
                    <a:lumMod val="10000"/>
                  </a:schemeClr>
                </a:solidFill>
              </a:rPr>
              <a:t>gradient, walking </a:t>
            </a:r>
            <a:r>
              <a:rPr lang="en-US" sz="3000" dirty="0">
                <a:solidFill>
                  <a:schemeClr val="tx2">
                    <a:lumMod val="10000"/>
                  </a:schemeClr>
                </a:solidFill>
              </a:rPr>
              <a:t>to school downtown </a:t>
            </a:r>
          </a:p>
          <a:p>
            <a:pPr lvl="2">
              <a:spcBef>
                <a:spcPts val="0"/>
              </a:spcBef>
              <a:spcAft>
                <a:spcPts val="600"/>
              </a:spcAft>
              <a:buClrTx/>
            </a:pPr>
            <a:r>
              <a:rPr lang="en-US" sz="3000" dirty="0">
                <a:solidFill>
                  <a:schemeClr val="tx2">
                    <a:lumMod val="10000"/>
                  </a:schemeClr>
                </a:solidFill>
              </a:rPr>
              <a:t>Differences re: </a:t>
            </a:r>
            <a:r>
              <a:rPr lang="en-US" sz="3000" dirty="0" smtClean="0">
                <a:solidFill>
                  <a:schemeClr val="tx2">
                    <a:lumMod val="10000"/>
                  </a:schemeClr>
                </a:solidFill>
              </a:rPr>
              <a:t>schools</a:t>
            </a:r>
            <a:r>
              <a:rPr lang="en-US" sz="3000" dirty="0">
                <a:solidFill>
                  <a:schemeClr val="tx2">
                    <a:lumMod val="10000"/>
                  </a:schemeClr>
                </a:solidFill>
              </a:rPr>
              <a:t>’ </a:t>
            </a:r>
            <a:r>
              <a:rPr lang="en-US" sz="3000" dirty="0" smtClean="0">
                <a:solidFill>
                  <a:schemeClr val="tx2">
                    <a:lumMod val="10000"/>
                  </a:schemeClr>
                </a:solidFill>
              </a:rPr>
              <a:t>LOI </a:t>
            </a:r>
            <a:r>
              <a:rPr lang="en-US" sz="3000" dirty="0">
                <a:solidFill>
                  <a:schemeClr val="tx2">
                    <a:lumMod val="10000"/>
                  </a:schemeClr>
                </a:solidFill>
              </a:rPr>
              <a:t>correspond with the BE </a:t>
            </a:r>
            <a:r>
              <a:rPr lang="en-US" sz="3000" dirty="0" smtClean="0">
                <a:solidFill>
                  <a:schemeClr val="tx2">
                    <a:lumMod val="10000"/>
                  </a:schemeClr>
                </a:solidFill>
              </a:rPr>
              <a:t>surrounding </a:t>
            </a:r>
            <a:r>
              <a:rPr lang="en-US" sz="3000" dirty="0">
                <a:solidFill>
                  <a:schemeClr val="tx2">
                    <a:lumMod val="10000"/>
                  </a:schemeClr>
                </a:solidFill>
              </a:rPr>
              <a:t>the </a:t>
            </a:r>
            <a:r>
              <a:rPr lang="en-US" sz="3000" dirty="0" smtClean="0">
                <a:solidFill>
                  <a:schemeClr val="tx2">
                    <a:lumMod val="10000"/>
                  </a:schemeClr>
                </a:solidFill>
              </a:rPr>
              <a:t>school</a:t>
            </a:r>
            <a:endParaRPr lang="en-CA" sz="3000" dirty="0">
              <a:solidFill>
                <a:schemeClr val="tx2">
                  <a:lumMod val="10000"/>
                </a:schemeClr>
              </a:solidFill>
            </a:endParaRPr>
          </a:p>
        </p:txBody>
      </p:sp>
      <p:cxnSp>
        <p:nvCxnSpPr>
          <p:cNvPr id="5" name="Straight Connector 4"/>
          <p:cNvCxnSpPr/>
          <p:nvPr/>
        </p:nvCxnSpPr>
        <p:spPr bwMode="auto">
          <a:xfrm>
            <a:off x="395536" y="692696"/>
            <a:ext cx="8305800" cy="0"/>
          </a:xfrm>
          <a:prstGeom prst="line">
            <a:avLst/>
          </a:prstGeom>
          <a:ln w="34925">
            <a:solidFill>
              <a:srgbClr val="FF0000"/>
            </a:solidFill>
            <a:headEnd type="none" w="med" len="med"/>
            <a:tailEnd type="none" w="med" len="med"/>
          </a:ln>
          <a:effectLst/>
        </p:spPr>
        <p:style>
          <a:lnRef idx="1">
            <a:schemeClr val="accent2"/>
          </a:lnRef>
          <a:fillRef idx="0">
            <a:schemeClr val="accent2"/>
          </a:fillRef>
          <a:effectRef idx="0">
            <a:schemeClr val="accent2"/>
          </a:effectRef>
          <a:fontRef idx="minor">
            <a:schemeClr val="tx1"/>
          </a:fontRef>
        </p:style>
      </p:cxnSp>
      <p:sp>
        <p:nvSpPr>
          <p:cNvPr id="7" name="Slide Number Placeholder 6"/>
          <p:cNvSpPr>
            <a:spLocks noGrp="1"/>
          </p:cNvSpPr>
          <p:nvPr>
            <p:ph type="sldNum" sz="quarter" idx="4"/>
          </p:nvPr>
        </p:nvSpPr>
        <p:spPr/>
        <p:txBody>
          <a:bodyPr/>
          <a:lstStyle/>
          <a:p>
            <a:fld id="{B98862E4-1625-496D-B38D-3F7C6950461F}" type="slidenum">
              <a:rPr lang="en-CA" smtClean="0">
                <a:solidFill>
                  <a:prstClr val="black">
                    <a:tint val="75000"/>
                  </a:prstClr>
                </a:solidFill>
              </a:rPr>
              <a:pPr/>
              <a:t>13</a:t>
            </a:fld>
            <a:endParaRPr lang="en-CA" dirty="0">
              <a:solidFill>
                <a:prstClr val="black">
                  <a:tint val="75000"/>
                </a:prstClr>
              </a:solidFill>
            </a:endParaRPr>
          </a:p>
        </p:txBody>
      </p:sp>
    </p:spTree>
    <p:extLst>
      <p:ext uri="{BB962C8B-B14F-4D97-AF65-F5344CB8AC3E}">
        <p14:creationId xmlns:p14="http://schemas.microsoft.com/office/powerpoint/2010/main" val="2520734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16632"/>
            <a:ext cx="8385175" cy="533400"/>
          </a:xfrm>
        </p:spPr>
        <p:txBody>
          <a:bodyPr/>
          <a:lstStyle/>
          <a:p>
            <a:r>
              <a:rPr lang="en-US" dirty="0">
                <a:solidFill>
                  <a:schemeClr val="accent4">
                    <a:lumMod val="10000"/>
                  </a:schemeClr>
                </a:solidFill>
              </a:rPr>
              <a:t/>
            </a:r>
            <a:br>
              <a:rPr lang="en-US" dirty="0">
                <a:solidFill>
                  <a:schemeClr val="accent4">
                    <a:lumMod val="10000"/>
                  </a:schemeClr>
                </a:solidFill>
              </a:rPr>
            </a:br>
            <a:r>
              <a:rPr lang="en-US" dirty="0" smtClean="0">
                <a:solidFill>
                  <a:schemeClr val="accent4">
                    <a:lumMod val="10000"/>
                  </a:schemeClr>
                </a:solidFill>
              </a:rPr>
              <a:t>STRENGTHS AND LIMITATIONS</a:t>
            </a:r>
            <a:r>
              <a:rPr lang="en-US" dirty="0"/>
              <a:t/>
            </a:r>
            <a:br>
              <a:rPr lang="en-US" dirty="0"/>
            </a:br>
            <a:endParaRPr lang="en-US" dirty="0">
              <a:solidFill>
                <a:schemeClr val="accent4">
                  <a:lumMod val="10000"/>
                </a:schemeClr>
              </a:solidFill>
            </a:endParaRPr>
          </a:p>
        </p:txBody>
      </p:sp>
      <p:sp>
        <p:nvSpPr>
          <p:cNvPr id="3" name="Content Placeholder 2"/>
          <p:cNvSpPr>
            <a:spLocks noGrp="1"/>
          </p:cNvSpPr>
          <p:nvPr>
            <p:ph idx="1"/>
          </p:nvPr>
        </p:nvSpPr>
        <p:spPr>
          <a:xfrm>
            <a:off x="179090" y="836712"/>
            <a:ext cx="8594676" cy="4824536"/>
          </a:xfrm>
        </p:spPr>
        <p:txBody>
          <a:bodyPr/>
          <a:lstStyle/>
          <a:p>
            <a:pPr lvl="1">
              <a:spcBef>
                <a:spcPts val="0"/>
              </a:spcBef>
              <a:spcAft>
                <a:spcPts val="0"/>
              </a:spcAft>
              <a:buClrTx/>
            </a:pPr>
            <a:r>
              <a:rPr lang="en-US" sz="3200" b="1" dirty="0" smtClean="0">
                <a:solidFill>
                  <a:schemeClr val="accent4">
                    <a:lumMod val="10000"/>
                  </a:schemeClr>
                </a:solidFill>
              </a:rPr>
              <a:t>Strengths</a:t>
            </a:r>
          </a:p>
          <a:p>
            <a:pPr lvl="2">
              <a:spcBef>
                <a:spcPts val="0"/>
              </a:spcBef>
              <a:spcAft>
                <a:spcPts val="0"/>
              </a:spcAft>
              <a:buClrTx/>
            </a:pPr>
            <a:r>
              <a:rPr lang="en-US" sz="3200" dirty="0" smtClean="0">
                <a:solidFill>
                  <a:schemeClr val="accent4">
                    <a:lumMod val="10000"/>
                  </a:schemeClr>
                </a:solidFill>
              </a:rPr>
              <a:t>Large, population-based</a:t>
            </a:r>
          </a:p>
          <a:p>
            <a:pPr lvl="2">
              <a:spcBef>
                <a:spcPts val="0"/>
              </a:spcBef>
              <a:spcAft>
                <a:spcPts val="0"/>
              </a:spcAft>
              <a:buClrTx/>
            </a:pPr>
            <a:r>
              <a:rPr lang="en-US" sz="3200" dirty="0" smtClean="0">
                <a:solidFill>
                  <a:schemeClr val="accent4">
                    <a:lumMod val="10000"/>
                  </a:schemeClr>
                </a:solidFill>
              </a:rPr>
              <a:t>Case control study</a:t>
            </a:r>
          </a:p>
          <a:p>
            <a:pPr lvl="2">
              <a:spcBef>
                <a:spcPts val="0"/>
              </a:spcBef>
              <a:spcAft>
                <a:spcPts val="0"/>
              </a:spcAft>
              <a:buClrTx/>
            </a:pPr>
            <a:r>
              <a:rPr lang="en-US" sz="3200" dirty="0" smtClean="0">
                <a:solidFill>
                  <a:schemeClr val="accent4">
                    <a:lumMod val="10000"/>
                  </a:schemeClr>
                </a:solidFill>
              </a:rPr>
              <a:t>Objective observational </a:t>
            </a:r>
            <a:r>
              <a:rPr lang="en-US" sz="3200" dirty="0" smtClean="0">
                <a:solidFill>
                  <a:schemeClr val="accent4">
                    <a:lumMod val="10000"/>
                  </a:schemeClr>
                </a:solidFill>
              </a:rPr>
              <a:t>counts and BE</a:t>
            </a:r>
            <a:endParaRPr lang="en-US" sz="3200" dirty="0" smtClean="0">
              <a:solidFill>
                <a:schemeClr val="accent4">
                  <a:lumMod val="10000"/>
                </a:schemeClr>
              </a:solidFill>
            </a:endParaRPr>
          </a:p>
          <a:p>
            <a:pPr lvl="2">
              <a:spcBef>
                <a:spcPts val="0"/>
              </a:spcBef>
              <a:spcAft>
                <a:spcPts val="600"/>
              </a:spcAft>
              <a:buClrTx/>
            </a:pPr>
            <a:r>
              <a:rPr lang="en-US" sz="3200" dirty="0" smtClean="0">
                <a:solidFill>
                  <a:schemeClr val="accent4">
                    <a:lumMod val="10000"/>
                  </a:schemeClr>
                </a:solidFill>
              </a:rPr>
              <a:t>Multivariate analysis</a:t>
            </a:r>
          </a:p>
          <a:p>
            <a:pPr lvl="1">
              <a:spcBef>
                <a:spcPts val="0"/>
              </a:spcBef>
              <a:spcAft>
                <a:spcPts val="0"/>
              </a:spcAft>
              <a:buClrTx/>
            </a:pPr>
            <a:r>
              <a:rPr lang="en-US" sz="3200" b="1" dirty="0" smtClean="0">
                <a:solidFill>
                  <a:schemeClr val="accent4">
                    <a:lumMod val="10000"/>
                  </a:schemeClr>
                </a:solidFill>
              </a:rPr>
              <a:t>Limitations</a:t>
            </a:r>
          </a:p>
          <a:p>
            <a:pPr lvl="2">
              <a:spcBef>
                <a:spcPts val="0"/>
              </a:spcBef>
              <a:spcAft>
                <a:spcPts val="0"/>
              </a:spcAft>
              <a:buClrTx/>
            </a:pPr>
            <a:r>
              <a:rPr lang="en-US" sz="3200" dirty="0" smtClean="0">
                <a:solidFill>
                  <a:schemeClr val="accent4">
                    <a:lumMod val="10000"/>
                  </a:schemeClr>
                </a:solidFill>
              </a:rPr>
              <a:t>Ecological data</a:t>
            </a:r>
          </a:p>
          <a:p>
            <a:pPr lvl="2">
              <a:spcBef>
                <a:spcPts val="0"/>
              </a:spcBef>
              <a:spcAft>
                <a:spcPts val="0"/>
              </a:spcAft>
              <a:buClrTx/>
            </a:pPr>
            <a:r>
              <a:rPr lang="en-US" sz="3200" dirty="0" smtClean="0">
                <a:solidFill>
                  <a:schemeClr val="accent4">
                    <a:lumMod val="10000"/>
                  </a:schemeClr>
                </a:solidFill>
              </a:rPr>
              <a:t>Walking to school used as an estimate for total walking</a:t>
            </a:r>
          </a:p>
          <a:p>
            <a:pPr lvl="2">
              <a:spcBef>
                <a:spcPts val="0"/>
              </a:spcBef>
              <a:spcAft>
                <a:spcPts val="0"/>
              </a:spcAft>
              <a:buClrTx/>
            </a:pPr>
            <a:r>
              <a:rPr lang="en-US" sz="3200" dirty="0" smtClean="0">
                <a:solidFill>
                  <a:schemeClr val="accent4">
                    <a:lumMod val="10000"/>
                  </a:schemeClr>
                </a:solidFill>
              </a:rPr>
              <a:t>Historical collision data</a:t>
            </a:r>
          </a:p>
          <a:p>
            <a:pPr lvl="2">
              <a:spcBef>
                <a:spcPts val="0"/>
              </a:spcBef>
              <a:spcAft>
                <a:spcPts val="0"/>
              </a:spcAft>
              <a:buClrTx/>
            </a:pPr>
            <a:r>
              <a:rPr lang="en-US" sz="3200" dirty="0" smtClean="0">
                <a:solidFill>
                  <a:schemeClr val="accent4">
                    <a:lumMod val="10000"/>
                  </a:schemeClr>
                </a:solidFill>
              </a:rPr>
              <a:t>Small numbers of downtown </a:t>
            </a:r>
            <a:r>
              <a:rPr lang="en-US" sz="3200" dirty="0" smtClean="0">
                <a:solidFill>
                  <a:schemeClr val="accent4">
                    <a:lumMod val="10000"/>
                  </a:schemeClr>
                </a:solidFill>
              </a:rPr>
              <a:t>schools</a:t>
            </a:r>
            <a:endParaRPr lang="en-US" sz="3200" dirty="0" smtClean="0">
              <a:solidFill>
                <a:schemeClr val="accent4">
                  <a:lumMod val="10000"/>
                </a:schemeClr>
              </a:solidFill>
            </a:endParaRPr>
          </a:p>
        </p:txBody>
      </p:sp>
      <p:cxnSp>
        <p:nvCxnSpPr>
          <p:cNvPr id="5" name="Straight Connector 4"/>
          <p:cNvCxnSpPr/>
          <p:nvPr/>
        </p:nvCxnSpPr>
        <p:spPr bwMode="auto">
          <a:xfrm>
            <a:off x="395536" y="692696"/>
            <a:ext cx="8305800" cy="0"/>
          </a:xfrm>
          <a:prstGeom prst="line">
            <a:avLst/>
          </a:prstGeom>
          <a:ln w="34925">
            <a:solidFill>
              <a:srgbClr val="FF0000"/>
            </a:solidFill>
            <a:headEnd type="none" w="med" len="med"/>
            <a:tailEnd type="none" w="med" len="med"/>
          </a:ln>
          <a:effectLst/>
        </p:spPr>
        <p:style>
          <a:lnRef idx="1">
            <a:schemeClr val="accent2"/>
          </a:lnRef>
          <a:fillRef idx="0">
            <a:schemeClr val="accent2"/>
          </a:fillRef>
          <a:effectRef idx="0">
            <a:schemeClr val="accent2"/>
          </a:effectRef>
          <a:fontRef idx="minor">
            <a:schemeClr val="tx1"/>
          </a:fontRef>
        </p:style>
      </p:cxnSp>
      <p:sp>
        <p:nvSpPr>
          <p:cNvPr id="7" name="Slide Number Placeholder 6"/>
          <p:cNvSpPr>
            <a:spLocks noGrp="1"/>
          </p:cNvSpPr>
          <p:nvPr>
            <p:ph type="sldNum" sz="quarter" idx="4"/>
          </p:nvPr>
        </p:nvSpPr>
        <p:spPr/>
        <p:txBody>
          <a:bodyPr/>
          <a:lstStyle/>
          <a:p>
            <a:fld id="{B98862E4-1625-496D-B38D-3F7C6950461F}" type="slidenum">
              <a:rPr lang="en-CA" smtClean="0">
                <a:solidFill>
                  <a:prstClr val="black">
                    <a:tint val="75000"/>
                  </a:prstClr>
                </a:solidFill>
              </a:rPr>
              <a:pPr/>
              <a:t>14</a:t>
            </a:fld>
            <a:endParaRPr lang="en-CA" dirty="0">
              <a:solidFill>
                <a:prstClr val="black">
                  <a:tint val="75000"/>
                </a:prstClr>
              </a:solidFill>
            </a:endParaRPr>
          </a:p>
        </p:txBody>
      </p:sp>
    </p:spTree>
    <p:extLst>
      <p:ext uri="{BB962C8B-B14F-4D97-AF65-F5344CB8AC3E}">
        <p14:creationId xmlns:p14="http://schemas.microsoft.com/office/powerpoint/2010/main" val="23478016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076" y="284560"/>
            <a:ext cx="8385175" cy="533400"/>
          </a:xfrm>
        </p:spPr>
        <p:txBody>
          <a:bodyPr/>
          <a:lstStyle/>
          <a:p>
            <a:r>
              <a:rPr lang="en-US" dirty="0" smtClean="0">
                <a:solidFill>
                  <a:schemeClr val="accent4">
                    <a:lumMod val="10000"/>
                  </a:schemeClr>
                </a:solidFill>
              </a:rPr>
              <a:t>CONCLUSIONS</a:t>
            </a:r>
            <a:endParaRPr lang="en-US" dirty="0">
              <a:solidFill>
                <a:schemeClr val="accent4">
                  <a:lumMod val="10000"/>
                </a:schemeClr>
              </a:solidFill>
            </a:endParaRPr>
          </a:p>
        </p:txBody>
      </p:sp>
      <p:sp>
        <p:nvSpPr>
          <p:cNvPr id="3" name="Content Placeholder 2"/>
          <p:cNvSpPr>
            <a:spLocks noGrp="1"/>
          </p:cNvSpPr>
          <p:nvPr>
            <p:ph idx="1"/>
          </p:nvPr>
        </p:nvSpPr>
        <p:spPr>
          <a:xfrm>
            <a:off x="261430" y="1052736"/>
            <a:ext cx="8631050" cy="4824536"/>
          </a:xfrm>
        </p:spPr>
        <p:txBody>
          <a:bodyPr/>
          <a:lstStyle/>
          <a:p>
            <a:pPr>
              <a:lnSpc>
                <a:spcPct val="100000"/>
              </a:lnSpc>
              <a:spcBef>
                <a:spcPts val="0"/>
              </a:spcBef>
              <a:buClrTx/>
            </a:pPr>
            <a:r>
              <a:rPr lang="en-US" sz="3200" dirty="0">
                <a:solidFill>
                  <a:schemeClr val="accent4">
                    <a:lumMod val="10000"/>
                  </a:schemeClr>
                </a:solidFill>
              </a:rPr>
              <a:t>M</a:t>
            </a:r>
            <a:r>
              <a:rPr lang="en-US" sz="3200" dirty="0" smtClean="0">
                <a:solidFill>
                  <a:schemeClr val="accent4">
                    <a:lumMod val="10000"/>
                  </a:schemeClr>
                </a:solidFill>
              </a:rPr>
              <a:t>odifiable </a:t>
            </a:r>
            <a:r>
              <a:rPr lang="en-US" sz="3200" dirty="0">
                <a:solidFill>
                  <a:schemeClr val="accent4">
                    <a:lumMod val="10000"/>
                  </a:schemeClr>
                </a:solidFill>
              </a:rPr>
              <a:t>risk factors </a:t>
            </a:r>
            <a:r>
              <a:rPr lang="en-US" sz="3200" dirty="0" smtClean="0">
                <a:solidFill>
                  <a:schemeClr val="accent4">
                    <a:lumMod val="10000"/>
                  </a:schemeClr>
                </a:solidFill>
              </a:rPr>
              <a:t>identified for </a:t>
            </a:r>
            <a:r>
              <a:rPr lang="en-US" sz="3200" dirty="0">
                <a:solidFill>
                  <a:schemeClr val="accent4">
                    <a:lumMod val="10000"/>
                  </a:schemeClr>
                </a:solidFill>
              </a:rPr>
              <a:t>child </a:t>
            </a:r>
            <a:r>
              <a:rPr lang="en-US" sz="3200" dirty="0" smtClean="0">
                <a:solidFill>
                  <a:schemeClr val="accent4">
                    <a:lumMod val="10000"/>
                  </a:schemeClr>
                </a:solidFill>
              </a:rPr>
              <a:t>PMVCs</a:t>
            </a:r>
          </a:p>
          <a:p>
            <a:pPr>
              <a:lnSpc>
                <a:spcPct val="100000"/>
              </a:lnSpc>
              <a:spcBef>
                <a:spcPts val="0"/>
              </a:spcBef>
              <a:buClrTx/>
            </a:pPr>
            <a:r>
              <a:rPr lang="en-US" sz="3200" dirty="0" smtClean="0">
                <a:solidFill>
                  <a:schemeClr val="accent4">
                    <a:lumMod val="10000"/>
                  </a:schemeClr>
                </a:solidFill>
              </a:rPr>
              <a:t>Walking </a:t>
            </a:r>
            <a:r>
              <a:rPr lang="en-US" sz="3200" dirty="0">
                <a:solidFill>
                  <a:schemeClr val="accent4">
                    <a:lumMod val="10000"/>
                  </a:schemeClr>
                </a:solidFill>
              </a:rPr>
              <a:t>to school is not associated with child PMVCs as long as the built environment is </a:t>
            </a:r>
            <a:r>
              <a:rPr lang="en-US" sz="3200" dirty="0" smtClean="0">
                <a:solidFill>
                  <a:schemeClr val="accent4">
                    <a:lumMod val="10000"/>
                  </a:schemeClr>
                </a:solidFill>
              </a:rPr>
              <a:t>safe </a:t>
            </a:r>
          </a:p>
          <a:p>
            <a:pPr>
              <a:lnSpc>
                <a:spcPct val="100000"/>
              </a:lnSpc>
              <a:spcBef>
                <a:spcPts val="0"/>
              </a:spcBef>
              <a:buClrTx/>
            </a:pPr>
            <a:r>
              <a:rPr lang="en-US" sz="3200" dirty="0" smtClean="0">
                <a:solidFill>
                  <a:schemeClr val="accent4">
                    <a:lumMod val="10000"/>
                  </a:schemeClr>
                </a:solidFill>
              </a:rPr>
              <a:t>School locations:</a:t>
            </a:r>
          </a:p>
          <a:p>
            <a:pPr lvl="1">
              <a:spcBef>
                <a:spcPts val="0"/>
              </a:spcBef>
              <a:buClrTx/>
            </a:pPr>
            <a:r>
              <a:rPr lang="en-US" sz="3200" dirty="0" smtClean="0">
                <a:solidFill>
                  <a:schemeClr val="accent4">
                    <a:lumMod val="10000"/>
                  </a:schemeClr>
                </a:solidFill>
              </a:rPr>
              <a:t>Central</a:t>
            </a:r>
          </a:p>
          <a:p>
            <a:pPr lvl="1">
              <a:spcBef>
                <a:spcPts val="0"/>
              </a:spcBef>
              <a:buClrTx/>
            </a:pPr>
            <a:r>
              <a:rPr lang="en-US" sz="3200" dirty="0" smtClean="0">
                <a:solidFill>
                  <a:schemeClr val="accent4">
                    <a:lumMod val="10000"/>
                  </a:schemeClr>
                </a:solidFill>
              </a:rPr>
              <a:t>residential </a:t>
            </a:r>
            <a:r>
              <a:rPr lang="en-US" sz="3200" dirty="0" err="1">
                <a:solidFill>
                  <a:schemeClr val="accent4">
                    <a:lumMod val="10000"/>
                  </a:schemeClr>
                </a:solidFill>
              </a:rPr>
              <a:t>neighbourhoods</a:t>
            </a:r>
            <a:r>
              <a:rPr lang="en-US" sz="3200" dirty="0">
                <a:solidFill>
                  <a:schemeClr val="accent4">
                    <a:lumMod val="10000"/>
                  </a:schemeClr>
                </a:solidFill>
              </a:rPr>
              <a:t> </a:t>
            </a:r>
            <a:endParaRPr lang="en-US" sz="3200" dirty="0" smtClean="0">
              <a:solidFill>
                <a:schemeClr val="accent4">
                  <a:lumMod val="10000"/>
                </a:schemeClr>
              </a:solidFill>
            </a:endParaRPr>
          </a:p>
          <a:p>
            <a:pPr lvl="1">
              <a:spcBef>
                <a:spcPts val="0"/>
              </a:spcBef>
              <a:buClrTx/>
            </a:pPr>
            <a:r>
              <a:rPr lang="en-US" sz="3200" dirty="0" smtClean="0">
                <a:solidFill>
                  <a:schemeClr val="accent4">
                    <a:lumMod val="10000"/>
                  </a:schemeClr>
                </a:solidFill>
              </a:rPr>
              <a:t>two-way </a:t>
            </a:r>
            <a:r>
              <a:rPr lang="en-US" sz="3200" dirty="0">
                <a:solidFill>
                  <a:schemeClr val="accent4">
                    <a:lumMod val="10000"/>
                  </a:schemeClr>
                </a:solidFill>
              </a:rPr>
              <a:t>local streets </a:t>
            </a:r>
            <a:endParaRPr lang="en-US" sz="3200" dirty="0" smtClean="0">
              <a:solidFill>
                <a:schemeClr val="accent4">
                  <a:lumMod val="10000"/>
                </a:schemeClr>
              </a:solidFill>
            </a:endParaRPr>
          </a:p>
          <a:p>
            <a:pPr lvl="1">
              <a:spcBef>
                <a:spcPts val="0"/>
              </a:spcBef>
              <a:buClrTx/>
            </a:pPr>
            <a:r>
              <a:rPr lang="en-US" sz="3200" dirty="0" smtClean="0">
                <a:solidFill>
                  <a:schemeClr val="accent4">
                    <a:lumMod val="10000"/>
                  </a:schemeClr>
                </a:solidFill>
              </a:rPr>
              <a:t> </a:t>
            </a:r>
            <a:r>
              <a:rPr lang="en-US" sz="3200" dirty="0">
                <a:solidFill>
                  <a:schemeClr val="accent4">
                    <a:lumMod val="10000"/>
                  </a:schemeClr>
                </a:solidFill>
              </a:rPr>
              <a:t>low posted speed </a:t>
            </a:r>
            <a:r>
              <a:rPr lang="en-US" sz="3200" dirty="0" smtClean="0">
                <a:solidFill>
                  <a:schemeClr val="accent4">
                    <a:lumMod val="10000"/>
                  </a:schemeClr>
                </a:solidFill>
              </a:rPr>
              <a:t>limits</a:t>
            </a:r>
          </a:p>
        </p:txBody>
      </p:sp>
      <p:cxnSp>
        <p:nvCxnSpPr>
          <p:cNvPr id="5" name="Straight Connector 4"/>
          <p:cNvCxnSpPr/>
          <p:nvPr/>
        </p:nvCxnSpPr>
        <p:spPr bwMode="auto">
          <a:xfrm>
            <a:off x="395536" y="847924"/>
            <a:ext cx="8305800" cy="0"/>
          </a:xfrm>
          <a:prstGeom prst="line">
            <a:avLst/>
          </a:prstGeom>
          <a:ln w="34925">
            <a:solidFill>
              <a:srgbClr val="FF0000"/>
            </a:solidFill>
            <a:headEnd type="none" w="med" len="med"/>
            <a:tailEnd type="none" w="med" len="med"/>
          </a:ln>
          <a:effectLst/>
        </p:spPr>
        <p:style>
          <a:lnRef idx="1">
            <a:schemeClr val="accent2"/>
          </a:lnRef>
          <a:fillRef idx="0">
            <a:schemeClr val="accent2"/>
          </a:fillRef>
          <a:effectRef idx="0">
            <a:schemeClr val="accent2"/>
          </a:effectRef>
          <a:fontRef idx="minor">
            <a:schemeClr val="tx1"/>
          </a:fontRef>
        </p:style>
      </p:cxnSp>
      <p:sp>
        <p:nvSpPr>
          <p:cNvPr id="7" name="Slide Number Placeholder 6"/>
          <p:cNvSpPr>
            <a:spLocks noGrp="1"/>
          </p:cNvSpPr>
          <p:nvPr>
            <p:ph type="sldNum" sz="quarter" idx="4"/>
          </p:nvPr>
        </p:nvSpPr>
        <p:spPr>
          <a:xfrm>
            <a:off x="6995740" y="6414789"/>
            <a:ext cx="2133600" cy="365125"/>
          </a:xfrm>
        </p:spPr>
        <p:txBody>
          <a:bodyPr/>
          <a:lstStyle/>
          <a:p>
            <a:fld id="{B98862E4-1625-496D-B38D-3F7C6950461F}" type="slidenum">
              <a:rPr lang="en-CA" smtClean="0">
                <a:solidFill>
                  <a:prstClr val="black">
                    <a:tint val="75000"/>
                  </a:prstClr>
                </a:solidFill>
              </a:rPr>
              <a:pPr/>
              <a:t>15</a:t>
            </a:fld>
            <a:endParaRPr lang="en-CA" dirty="0">
              <a:solidFill>
                <a:prstClr val="black">
                  <a:tint val="75000"/>
                </a:prstClr>
              </a:solidFill>
            </a:endParaRPr>
          </a:p>
        </p:txBody>
      </p:sp>
    </p:spTree>
    <p:extLst>
      <p:ext uri="{BB962C8B-B14F-4D97-AF65-F5344CB8AC3E}">
        <p14:creationId xmlns:p14="http://schemas.microsoft.com/office/powerpoint/2010/main" val="37894389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076" y="284560"/>
            <a:ext cx="8385175" cy="533400"/>
          </a:xfrm>
        </p:spPr>
        <p:txBody>
          <a:bodyPr/>
          <a:lstStyle/>
          <a:p>
            <a:r>
              <a:rPr lang="en-US" dirty="0" smtClean="0">
                <a:solidFill>
                  <a:schemeClr val="accent4">
                    <a:lumMod val="10000"/>
                  </a:schemeClr>
                </a:solidFill>
              </a:rPr>
              <a:t>CONCLUSIONS</a:t>
            </a:r>
            <a:endParaRPr lang="en-US" dirty="0">
              <a:solidFill>
                <a:schemeClr val="accent4">
                  <a:lumMod val="10000"/>
                </a:schemeClr>
              </a:solidFill>
            </a:endParaRPr>
          </a:p>
        </p:txBody>
      </p:sp>
      <p:sp>
        <p:nvSpPr>
          <p:cNvPr id="3" name="Content Placeholder 2"/>
          <p:cNvSpPr>
            <a:spLocks noGrp="1"/>
          </p:cNvSpPr>
          <p:nvPr>
            <p:ph idx="1"/>
          </p:nvPr>
        </p:nvSpPr>
        <p:spPr>
          <a:xfrm>
            <a:off x="261430" y="1052736"/>
            <a:ext cx="8631050" cy="4824536"/>
          </a:xfrm>
        </p:spPr>
        <p:txBody>
          <a:bodyPr/>
          <a:lstStyle/>
          <a:p>
            <a:pPr>
              <a:buClrTx/>
            </a:pPr>
            <a:r>
              <a:rPr lang="en-US" sz="3200" dirty="0" smtClean="0">
                <a:solidFill>
                  <a:schemeClr val="accent4">
                    <a:lumMod val="10000"/>
                  </a:schemeClr>
                </a:solidFill>
              </a:rPr>
              <a:t>Further work necessary </a:t>
            </a:r>
          </a:p>
          <a:p>
            <a:pPr lvl="1">
              <a:buClrTx/>
            </a:pPr>
            <a:r>
              <a:rPr lang="en-US" sz="3200" dirty="0" smtClean="0">
                <a:solidFill>
                  <a:schemeClr val="accent4">
                    <a:lumMod val="10000"/>
                  </a:schemeClr>
                </a:solidFill>
              </a:rPr>
              <a:t>Differences in influence of social disadvantage by location</a:t>
            </a:r>
          </a:p>
          <a:p>
            <a:pPr lvl="1">
              <a:buClrTx/>
            </a:pPr>
            <a:r>
              <a:rPr lang="en-US" sz="3200" dirty="0" smtClean="0">
                <a:solidFill>
                  <a:schemeClr val="accent4">
                    <a:lumMod val="10000"/>
                  </a:schemeClr>
                </a:solidFill>
              </a:rPr>
              <a:t>Pedestrian and vehicular volume data</a:t>
            </a:r>
          </a:p>
          <a:p>
            <a:pPr>
              <a:buClrTx/>
            </a:pPr>
            <a:r>
              <a:rPr lang="en-US" sz="3200" dirty="0" smtClean="0">
                <a:solidFill>
                  <a:schemeClr val="accent4">
                    <a:lumMod val="10000"/>
                  </a:schemeClr>
                </a:solidFill>
              </a:rPr>
              <a:t>Results have implications for the design of roadways around schools considering location and social disadvantage </a:t>
            </a:r>
            <a:endParaRPr lang="en-US" sz="3200" dirty="0">
              <a:solidFill>
                <a:schemeClr val="accent4">
                  <a:lumMod val="10000"/>
                </a:schemeClr>
              </a:solidFill>
            </a:endParaRPr>
          </a:p>
        </p:txBody>
      </p:sp>
      <p:cxnSp>
        <p:nvCxnSpPr>
          <p:cNvPr id="5" name="Straight Connector 4"/>
          <p:cNvCxnSpPr/>
          <p:nvPr/>
        </p:nvCxnSpPr>
        <p:spPr bwMode="auto">
          <a:xfrm>
            <a:off x="395536" y="847924"/>
            <a:ext cx="8305800" cy="0"/>
          </a:xfrm>
          <a:prstGeom prst="line">
            <a:avLst/>
          </a:prstGeom>
          <a:ln w="34925">
            <a:solidFill>
              <a:srgbClr val="FF0000"/>
            </a:solidFill>
            <a:headEnd type="none" w="med" len="med"/>
            <a:tailEnd type="none" w="med" len="med"/>
          </a:ln>
          <a:effectLst/>
        </p:spPr>
        <p:style>
          <a:lnRef idx="1">
            <a:schemeClr val="accent2"/>
          </a:lnRef>
          <a:fillRef idx="0">
            <a:schemeClr val="accent2"/>
          </a:fillRef>
          <a:effectRef idx="0">
            <a:schemeClr val="accent2"/>
          </a:effectRef>
          <a:fontRef idx="minor">
            <a:schemeClr val="tx1"/>
          </a:fontRef>
        </p:style>
      </p:cxnSp>
      <p:sp>
        <p:nvSpPr>
          <p:cNvPr id="7" name="Slide Number Placeholder 6"/>
          <p:cNvSpPr>
            <a:spLocks noGrp="1"/>
          </p:cNvSpPr>
          <p:nvPr>
            <p:ph type="sldNum" sz="quarter" idx="4"/>
          </p:nvPr>
        </p:nvSpPr>
        <p:spPr>
          <a:xfrm>
            <a:off x="6995740" y="6414789"/>
            <a:ext cx="2133600" cy="365125"/>
          </a:xfrm>
        </p:spPr>
        <p:txBody>
          <a:bodyPr/>
          <a:lstStyle/>
          <a:p>
            <a:fld id="{B98862E4-1625-496D-B38D-3F7C6950461F}" type="slidenum">
              <a:rPr lang="en-CA" smtClean="0">
                <a:solidFill>
                  <a:prstClr val="black">
                    <a:tint val="75000"/>
                  </a:prstClr>
                </a:solidFill>
              </a:rPr>
              <a:pPr/>
              <a:t>16</a:t>
            </a:fld>
            <a:endParaRPr lang="en-CA" dirty="0">
              <a:solidFill>
                <a:prstClr val="black">
                  <a:tint val="75000"/>
                </a:prstClr>
              </a:solidFill>
            </a:endParaRPr>
          </a:p>
        </p:txBody>
      </p:sp>
    </p:spTree>
    <p:extLst>
      <p:ext uri="{BB962C8B-B14F-4D97-AF65-F5344CB8AC3E}">
        <p14:creationId xmlns:p14="http://schemas.microsoft.com/office/powerpoint/2010/main" val="11749550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descr="http://momopogo.com/wp-content/uploads/2012/01/cihr_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6948" y="3616508"/>
            <a:ext cx="3186336" cy="1640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06152" y="260648"/>
            <a:ext cx="8385175" cy="533400"/>
          </a:xfrm>
        </p:spPr>
        <p:txBody>
          <a:bodyPr/>
          <a:lstStyle/>
          <a:p>
            <a:r>
              <a:rPr lang="en-CA" dirty="0" smtClean="0">
                <a:solidFill>
                  <a:schemeClr val="accent4">
                    <a:lumMod val="10000"/>
                  </a:schemeClr>
                </a:solidFill>
              </a:rPr>
              <a:t>ACKNOWLEDGEMENTS</a:t>
            </a:r>
            <a:endParaRPr lang="en-US" dirty="0">
              <a:solidFill>
                <a:schemeClr val="accent4">
                  <a:lumMod val="10000"/>
                </a:schemeClr>
              </a:solidFill>
            </a:endParaRPr>
          </a:p>
        </p:txBody>
      </p:sp>
      <p:sp>
        <p:nvSpPr>
          <p:cNvPr id="3" name="Content Placeholder 2"/>
          <p:cNvSpPr>
            <a:spLocks noGrp="1"/>
          </p:cNvSpPr>
          <p:nvPr>
            <p:ph idx="1"/>
          </p:nvPr>
        </p:nvSpPr>
        <p:spPr>
          <a:xfrm>
            <a:off x="179512" y="908720"/>
            <a:ext cx="8463420" cy="4191000"/>
          </a:xfrm>
        </p:spPr>
        <p:txBody>
          <a:bodyPr/>
          <a:lstStyle/>
          <a:p>
            <a:pPr>
              <a:buClr>
                <a:schemeClr val="tx2">
                  <a:lumMod val="10000"/>
                </a:schemeClr>
              </a:buClr>
              <a:buFont typeface="Arial" pitchFamily="34" charset="0"/>
              <a:buChar char="•"/>
            </a:pPr>
            <a:endParaRPr lang="en-CA" b="1" dirty="0" smtClean="0">
              <a:solidFill>
                <a:schemeClr val="tx2">
                  <a:lumMod val="10000"/>
                </a:schemeClr>
              </a:solidFill>
            </a:endParaRPr>
          </a:p>
          <a:p>
            <a:pPr>
              <a:buClr>
                <a:schemeClr val="tx2">
                  <a:lumMod val="10000"/>
                </a:schemeClr>
              </a:buClr>
            </a:pPr>
            <a:r>
              <a:rPr lang="en-CA" b="1" dirty="0" smtClean="0">
                <a:solidFill>
                  <a:schemeClr val="tx2">
                    <a:lumMod val="10000"/>
                  </a:schemeClr>
                </a:solidFill>
              </a:rPr>
              <a:t>Toronto District School Board</a:t>
            </a:r>
          </a:p>
          <a:p>
            <a:pPr marL="457200" lvl="1" indent="0">
              <a:buClr>
                <a:schemeClr val="tx2">
                  <a:lumMod val="10000"/>
                </a:schemeClr>
              </a:buClr>
              <a:buNone/>
            </a:pPr>
            <a:endParaRPr lang="en-CA" dirty="0" smtClean="0">
              <a:solidFill>
                <a:schemeClr val="tx2">
                  <a:lumMod val="10000"/>
                </a:schemeClr>
              </a:solidFill>
            </a:endParaRPr>
          </a:p>
          <a:p>
            <a:pPr>
              <a:buClr>
                <a:schemeClr val="tx2">
                  <a:lumMod val="10000"/>
                </a:schemeClr>
              </a:buClr>
              <a:buFont typeface="Arial" pitchFamily="34" charset="0"/>
              <a:buChar char="•"/>
            </a:pPr>
            <a:r>
              <a:rPr lang="en-CA" b="1" dirty="0" smtClean="0">
                <a:solidFill>
                  <a:schemeClr val="tx2">
                    <a:lumMod val="10000"/>
                  </a:schemeClr>
                </a:solidFill>
              </a:rPr>
              <a:t>Funding</a:t>
            </a:r>
          </a:p>
          <a:p>
            <a:pPr marL="914400" lvl="2">
              <a:buClr>
                <a:schemeClr val="tx2">
                  <a:lumMod val="10000"/>
                </a:schemeClr>
              </a:buClr>
              <a:buFont typeface="Arial" pitchFamily="34" charset="0"/>
              <a:buChar char="•"/>
            </a:pPr>
            <a:r>
              <a:rPr lang="en-CA" sz="1800" i="1" dirty="0" smtClean="0">
                <a:solidFill>
                  <a:schemeClr val="tx2">
                    <a:lumMod val="10000"/>
                  </a:schemeClr>
                </a:solidFill>
              </a:rPr>
              <a:t>Strategic Teams in Applied Injury Research (STAIR)  </a:t>
            </a:r>
          </a:p>
          <a:p>
            <a:pPr marL="1097280" lvl="3">
              <a:buClr>
                <a:schemeClr val="tx2">
                  <a:lumMod val="10000"/>
                </a:schemeClr>
              </a:buClr>
              <a:buFont typeface="Arial" pitchFamily="34" charset="0"/>
              <a:buChar char="•"/>
            </a:pPr>
            <a:r>
              <a:rPr lang="en-CA" sz="1800" i="1" dirty="0" smtClean="0">
                <a:solidFill>
                  <a:schemeClr val="tx2">
                    <a:lumMod val="10000"/>
                  </a:schemeClr>
                </a:solidFill>
              </a:rPr>
              <a:t>CIHR </a:t>
            </a:r>
            <a:r>
              <a:rPr lang="en-CA" sz="1800" i="1" dirty="0">
                <a:solidFill>
                  <a:schemeClr val="tx2">
                    <a:lumMod val="10000"/>
                  </a:schemeClr>
                </a:solidFill>
              </a:rPr>
              <a:t>Chair in Child and Youth Health Services and Policy </a:t>
            </a:r>
            <a:r>
              <a:rPr lang="en-CA" sz="1800" i="1" dirty="0" smtClean="0">
                <a:solidFill>
                  <a:schemeClr val="tx2">
                    <a:lumMod val="10000"/>
                  </a:schemeClr>
                </a:solidFill>
              </a:rPr>
              <a:t>Research </a:t>
            </a:r>
          </a:p>
          <a:p>
            <a:pPr marL="868680" lvl="3" indent="0">
              <a:buClr>
                <a:schemeClr val="tx2">
                  <a:lumMod val="10000"/>
                </a:schemeClr>
              </a:buClr>
            </a:pPr>
            <a:r>
              <a:rPr lang="en-CA" sz="1800" i="1" dirty="0" smtClean="0">
                <a:solidFill>
                  <a:schemeClr val="tx2">
                    <a:lumMod val="10000"/>
                  </a:schemeClr>
                </a:solidFill>
              </a:rPr>
              <a:t>(Dr. Alison Macpherson)</a:t>
            </a:r>
            <a:endParaRPr lang="en-CA" sz="1800" i="1" dirty="0">
              <a:solidFill>
                <a:schemeClr val="tx2">
                  <a:lumMod val="10000"/>
                </a:schemeClr>
              </a:solidFill>
            </a:endParaRPr>
          </a:p>
          <a:p>
            <a:pPr marL="1097280" lvl="3">
              <a:buClr>
                <a:srgbClr val="00B050"/>
              </a:buClr>
              <a:buFont typeface="Arial" pitchFamily="34" charset="0"/>
              <a:buChar char="•"/>
            </a:pPr>
            <a:endParaRPr lang="en-US" sz="1800" dirty="0">
              <a:solidFill>
                <a:schemeClr val="bg1"/>
              </a:solidFill>
            </a:endParaRPr>
          </a:p>
        </p:txBody>
      </p:sp>
      <p:cxnSp>
        <p:nvCxnSpPr>
          <p:cNvPr id="4" name="Straight Connector 3"/>
          <p:cNvCxnSpPr/>
          <p:nvPr/>
        </p:nvCxnSpPr>
        <p:spPr bwMode="auto">
          <a:xfrm>
            <a:off x="406152" y="908720"/>
            <a:ext cx="8305800" cy="0"/>
          </a:xfrm>
          <a:prstGeom prst="line">
            <a:avLst/>
          </a:prstGeom>
          <a:ln w="34925">
            <a:solidFill>
              <a:srgbClr val="FF0000"/>
            </a:solidFill>
            <a:headEnd type="none" w="med" len="med"/>
            <a:tailEnd type="none" w="med" len="med"/>
          </a:ln>
          <a:effectLst/>
        </p:spPr>
        <p:style>
          <a:lnRef idx="1">
            <a:schemeClr val="accent2"/>
          </a:lnRef>
          <a:fillRef idx="0">
            <a:schemeClr val="accent2"/>
          </a:fillRef>
          <a:effectRef idx="0">
            <a:schemeClr val="accent2"/>
          </a:effectRef>
          <a:fontRef idx="minor">
            <a:schemeClr val="tx1"/>
          </a:fontRef>
        </p:style>
      </p:cxnSp>
      <p:pic>
        <p:nvPicPr>
          <p:cNvPr id="1029" name="Picture 5"/>
          <p:cNvPicPr>
            <a:picLocks noChangeAspect="1" noChangeArrowheads="1"/>
          </p:cNvPicPr>
          <p:nvPr/>
        </p:nvPicPr>
        <p:blipFill>
          <a:blip r:embed="rId4" cstate="print"/>
          <a:srcRect/>
          <a:stretch>
            <a:fillRect/>
          </a:stretch>
        </p:blipFill>
        <p:spPr bwMode="auto">
          <a:xfrm>
            <a:off x="275432" y="3890471"/>
            <a:ext cx="2575370" cy="1092581"/>
          </a:xfrm>
          <a:prstGeom prst="rect">
            <a:avLst/>
          </a:prstGeom>
          <a:noFill/>
          <a:ln w="9525">
            <a:noFill/>
            <a:miter lim="800000"/>
            <a:headEnd/>
            <a:tailEnd/>
          </a:ln>
        </p:spPr>
      </p:pic>
      <p:pic>
        <p:nvPicPr>
          <p:cNvPr id="1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49814" y="4005064"/>
            <a:ext cx="2617970" cy="900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5"/>
          <p:cNvSpPr>
            <a:spLocks noGrp="1"/>
          </p:cNvSpPr>
          <p:nvPr>
            <p:ph type="sldNum" sz="quarter" idx="4"/>
          </p:nvPr>
        </p:nvSpPr>
        <p:spPr>
          <a:xfrm>
            <a:off x="6804248" y="6436191"/>
            <a:ext cx="2133600" cy="365125"/>
          </a:xfrm>
        </p:spPr>
        <p:txBody>
          <a:bodyPr/>
          <a:lstStyle/>
          <a:p>
            <a:fld id="{B98862E4-1625-496D-B38D-3F7C6950461F}" type="slidenum">
              <a:rPr lang="en-CA" smtClean="0">
                <a:solidFill>
                  <a:prstClr val="black">
                    <a:tint val="75000"/>
                  </a:prstClr>
                </a:solidFill>
              </a:rPr>
              <a:pPr/>
              <a:t>17</a:t>
            </a:fld>
            <a:endParaRPr lang="en-CA" dirty="0">
              <a:solidFill>
                <a:prstClr val="black">
                  <a:tint val="75000"/>
                </a:prstClr>
              </a:solidFill>
            </a:endParaRPr>
          </a:p>
        </p:txBody>
      </p:sp>
    </p:spTree>
    <p:extLst>
      <p:ext uri="{BB962C8B-B14F-4D97-AF65-F5344CB8AC3E}">
        <p14:creationId xmlns:p14="http://schemas.microsoft.com/office/powerpoint/2010/main" val="21758691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8700" y="822524"/>
            <a:ext cx="8203740" cy="4378424"/>
          </a:xfrm>
        </p:spPr>
        <p:txBody>
          <a:bodyPr/>
          <a:lstStyle/>
          <a:p>
            <a:pPr lvl="1">
              <a:buClr>
                <a:srgbClr val="00B0F0"/>
              </a:buClr>
              <a:tabLst>
                <a:tab pos="1600200" algn="l"/>
              </a:tabLst>
            </a:pPr>
            <a:endParaRPr lang="en-CA" sz="2400" baseline="30000" dirty="0" smtClean="0">
              <a:solidFill>
                <a:srgbClr val="002060"/>
              </a:solidFill>
              <a:latin typeface="+mj-lt"/>
            </a:endParaRPr>
          </a:p>
          <a:p>
            <a:pPr eaLnBrk="1" hangingPunct="1">
              <a:spcAft>
                <a:spcPts val="600"/>
              </a:spcAft>
              <a:buClr>
                <a:schemeClr val="accent4">
                  <a:lumMod val="10000"/>
                </a:schemeClr>
              </a:buClr>
              <a:defRPr/>
            </a:pPr>
            <a:r>
              <a:rPr lang="en-US" sz="2600" dirty="0" smtClean="0">
                <a:solidFill>
                  <a:schemeClr val="accent4">
                    <a:lumMod val="10000"/>
                  </a:schemeClr>
                </a:solidFill>
                <a:latin typeface="+mj-lt"/>
              </a:rPr>
              <a:t> </a:t>
            </a:r>
            <a:r>
              <a:rPr lang="en-US" sz="3200" dirty="0" smtClean="0">
                <a:solidFill>
                  <a:schemeClr val="accent4">
                    <a:lumMod val="10000"/>
                  </a:schemeClr>
                </a:solidFill>
                <a:latin typeface="+mj-lt"/>
              </a:rPr>
              <a:t>Road traffic injuries</a:t>
            </a:r>
          </a:p>
          <a:p>
            <a:pPr marL="781050" lvl="1" indent="-381000" eaLnBrk="1" hangingPunct="1">
              <a:spcAft>
                <a:spcPts val="600"/>
              </a:spcAft>
              <a:buClr>
                <a:schemeClr val="accent4">
                  <a:lumMod val="10000"/>
                </a:schemeClr>
              </a:buClr>
              <a:defRPr/>
            </a:pPr>
            <a:r>
              <a:rPr lang="en-US" sz="3200" dirty="0" smtClean="0">
                <a:solidFill>
                  <a:schemeClr val="accent4">
                    <a:lumMod val="10000"/>
                  </a:schemeClr>
                </a:solidFill>
                <a:latin typeface="+mj-lt"/>
              </a:rPr>
              <a:t>70 </a:t>
            </a:r>
            <a:r>
              <a:rPr lang="en-US" sz="3200" dirty="0" smtClean="0">
                <a:solidFill>
                  <a:schemeClr val="accent4">
                    <a:lumMod val="10000"/>
                  </a:schemeClr>
                </a:solidFill>
                <a:latin typeface="+mj-lt"/>
              </a:rPr>
              <a:t>deaths, 9,000 </a:t>
            </a:r>
            <a:r>
              <a:rPr lang="en-US" sz="3200" dirty="0">
                <a:solidFill>
                  <a:schemeClr val="accent4">
                    <a:lumMod val="10000"/>
                  </a:schemeClr>
                </a:solidFill>
                <a:latin typeface="+mj-lt"/>
              </a:rPr>
              <a:t>reported </a:t>
            </a:r>
            <a:r>
              <a:rPr lang="en-US" sz="3200" dirty="0" smtClean="0">
                <a:solidFill>
                  <a:schemeClr val="accent4">
                    <a:lumMod val="10000"/>
                  </a:schemeClr>
                </a:solidFill>
                <a:latin typeface="+mj-lt"/>
              </a:rPr>
              <a:t>injuries, ages 0-14 (2013)</a:t>
            </a:r>
          </a:p>
          <a:p>
            <a:pPr marL="781050" lvl="1" indent="-381000" eaLnBrk="1" hangingPunct="1">
              <a:spcAft>
                <a:spcPts val="600"/>
              </a:spcAft>
              <a:buClr>
                <a:schemeClr val="accent4">
                  <a:lumMod val="10000"/>
                </a:schemeClr>
              </a:buClr>
              <a:defRPr/>
            </a:pPr>
            <a:r>
              <a:rPr lang="en-US" sz="3200" dirty="0" smtClean="0">
                <a:solidFill>
                  <a:schemeClr val="accent4">
                    <a:lumMod val="10000"/>
                  </a:schemeClr>
                </a:solidFill>
                <a:latin typeface="+mj-lt"/>
              </a:rPr>
              <a:t>Leading </a:t>
            </a:r>
            <a:r>
              <a:rPr lang="en-US" sz="3200" dirty="0">
                <a:solidFill>
                  <a:schemeClr val="accent4">
                    <a:lumMod val="10000"/>
                  </a:schemeClr>
                </a:solidFill>
                <a:latin typeface="+mj-lt"/>
              </a:rPr>
              <a:t>cause of injury-related </a:t>
            </a:r>
            <a:r>
              <a:rPr lang="en-US" sz="3200" dirty="0" smtClean="0">
                <a:solidFill>
                  <a:schemeClr val="accent4">
                    <a:lumMod val="10000"/>
                  </a:schemeClr>
                </a:solidFill>
                <a:latin typeface="+mj-lt"/>
              </a:rPr>
              <a:t>death, 2</a:t>
            </a:r>
            <a:r>
              <a:rPr lang="en-US" sz="3200" baseline="30000" dirty="0" smtClean="0">
                <a:solidFill>
                  <a:schemeClr val="accent4">
                    <a:lumMod val="10000"/>
                  </a:schemeClr>
                </a:solidFill>
                <a:latin typeface="+mj-lt"/>
              </a:rPr>
              <a:t>nd</a:t>
            </a:r>
            <a:r>
              <a:rPr lang="en-US" sz="3200" dirty="0" smtClean="0">
                <a:solidFill>
                  <a:schemeClr val="accent4">
                    <a:lumMod val="10000"/>
                  </a:schemeClr>
                </a:solidFill>
                <a:latin typeface="+mj-lt"/>
              </a:rPr>
              <a:t> after falls for all injury admissions </a:t>
            </a:r>
            <a:r>
              <a:rPr lang="en-US" sz="3200" dirty="0" smtClean="0">
                <a:solidFill>
                  <a:schemeClr val="accent4">
                    <a:lumMod val="10000"/>
                  </a:schemeClr>
                </a:solidFill>
                <a:latin typeface="+mj-lt"/>
              </a:rPr>
              <a:t>       (</a:t>
            </a:r>
            <a:r>
              <a:rPr lang="en-US" sz="3200" dirty="0">
                <a:solidFill>
                  <a:schemeClr val="accent4">
                    <a:lumMod val="10000"/>
                  </a:schemeClr>
                </a:solidFill>
                <a:latin typeface="+mj-lt"/>
              </a:rPr>
              <a:t>ages 0-24) </a:t>
            </a:r>
          </a:p>
          <a:p>
            <a:pPr marL="781050" lvl="1" indent="-381000" eaLnBrk="1" hangingPunct="1">
              <a:spcAft>
                <a:spcPts val="600"/>
              </a:spcAft>
              <a:buClr>
                <a:schemeClr val="accent4">
                  <a:lumMod val="10000"/>
                </a:schemeClr>
              </a:buClr>
              <a:defRPr/>
            </a:pPr>
            <a:r>
              <a:rPr lang="en-US" sz="3200" dirty="0" smtClean="0">
                <a:solidFill>
                  <a:schemeClr val="accent4">
                    <a:lumMod val="10000"/>
                  </a:schemeClr>
                </a:solidFill>
                <a:latin typeface="+mj-lt"/>
              </a:rPr>
              <a:t>60 million dollars annual cost </a:t>
            </a:r>
            <a:endParaRPr lang="en-US" sz="3200" dirty="0">
              <a:solidFill>
                <a:schemeClr val="accent4">
                  <a:lumMod val="10000"/>
                </a:schemeClr>
              </a:solidFill>
              <a:latin typeface="+mj-lt"/>
            </a:endParaRPr>
          </a:p>
          <a:p>
            <a:pPr marL="381000" indent="-381000" eaLnBrk="1" hangingPunct="1">
              <a:spcAft>
                <a:spcPts val="600"/>
              </a:spcAft>
              <a:buClr>
                <a:schemeClr val="accent4">
                  <a:lumMod val="10000"/>
                </a:schemeClr>
              </a:buClr>
              <a:defRPr/>
            </a:pPr>
            <a:endParaRPr lang="en-US" sz="3200" dirty="0" smtClean="0">
              <a:solidFill>
                <a:schemeClr val="accent4">
                  <a:lumMod val="10000"/>
                </a:schemeClr>
              </a:solidFill>
              <a:latin typeface="+mj-lt"/>
            </a:endParaRPr>
          </a:p>
        </p:txBody>
      </p:sp>
      <p:sp>
        <p:nvSpPr>
          <p:cNvPr id="2" name="Title 1"/>
          <p:cNvSpPr>
            <a:spLocks noGrp="1"/>
          </p:cNvSpPr>
          <p:nvPr>
            <p:ph type="title"/>
          </p:nvPr>
        </p:nvSpPr>
        <p:spPr>
          <a:xfrm>
            <a:off x="500832" y="188640"/>
            <a:ext cx="8385175" cy="533400"/>
          </a:xfrm>
        </p:spPr>
        <p:txBody>
          <a:bodyPr/>
          <a:lstStyle/>
          <a:p>
            <a:r>
              <a:rPr lang="en-CA" dirty="0" smtClean="0">
                <a:solidFill>
                  <a:schemeClr val="accent4">
                    <a:lumMod val="10000"/>
                  </a:schemeClr>
                </a:solidFill>
              </a:rPr>
              <a:t>INTRODUCTION</a:t>
            </a:r>
            <a:endParaRPr lang="en-CA" dirty="0">
              <a:solidFill>
                <a:schemeClr val="accent4">
                  <a:lumMod val="10000"/>
                </a:schemeClr>
              </a:solidFill>
            </a:endParaRPr>
          </a:p>
        </p:txBody>
      </p:sp>
      <p:cxnSp>
        <p:nvCxnSpPr>
          <p:cNvPr id="6" name="Straight Connector 5"/>
          <p:cNvCxnSpPr/>
          <p:nvPr/>
        </p:nvCxnSpPr>
        <p:spPr bwMode="auto">
          <a:xfrm>
            <a:off x="467544" y="822524"/>
            <a:ext cx="8305800" cy="0"/>
          </a:xfrm>
          <a:prstGeom prst="line">
            <a:avLst/>
          </a:prstGeom>
          <a:ln w="34925">
            <a:solidFill>
              <a:srgbClr val="FF0000"/>
            </a:solidFill>
            <a:headEnd type="none" w="med" len="med"/>
            <a:tailEnd type="none" w="med" len="med"/>
          </a:ln>
          <a:effectLst/>
        </p:spPr>
        <p:style>
          <a:lnRef idx="1">
            <a:schemeClr val="accent2"/>
          </a:lnRef>
          <a:fillRef idx="0">
            <a:schemeClr val="accent2"/>
          </a:fillRef>
          <a:effectRef idx="0">
            <a:schemeClr val="accent2"/>
          </a:effectRef>
          <a:fontRef idx="minor">
            <a:schemeClr val="tx1"/>
          </a:fontRef>
        </p:style>
      </p:cxnSp>
      <p:sp>
        <p:nvSpPr>
          <p:cNvPr id="4" name="Slide Number Placeholder 3"/>
          <p:cNvSpPr>
            <a:spLocks noGrp="1"/>
          </p:cNvSpPr>
          <p:nvPr>
            <p:ph type="sldNum" sz="quarter" idx="4"/>
          </p:nvPr>
        </p:nvSpPr>
        <p:spPr/>
        <p:txBody>
          <a:bodyPr/>
          <a:lstStyle/>
          <a:p>
            <a:fld id="{B98862E4-1625-496D-B38D-3F7C6950461F}" type="slidenum">
              <a:rPr lang="en-CA" smtClean="0">
                <a:solidFill>
                  <a:prstClr val="black">
                    <a:tint val="75000"/>
                  </a:prstClr>
                </a:solidFill>
              </a:rPr>
              <a:pPr/>
              <a:t>2</a:t>
            </a:fld>
            <a:endParaRPr lang="en-CA" dirty="0">
              <a:solidFill>
                <a:prstClr val="black">
                  <a:tint val="75000"/>
                </a:prstClr>
              </a:solidFill>
            </a:endParaRPr>
          </a:p>
        </p:txBody>
      </p:sp>
    </p:spTree>
    <p:extLst>
      <p:ext uri="{BB962C8B-B14F-4D97-AF65-F5344CB8AC3E}">
        <p14:creationId xmlns:p14="http://schemas.microsoft.com/office/powerpoint/2010/main" val="27808784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80728"/>
            <a:ext cx="8583488" cy="4378424"/>
          </a:xfrm>
        </p:spPr>
        <p:txBody>
          <a:bodyPr/>
          <a:lstStyle/>
          <a:p>
            <a:pPr marL="381000" indent="-381000" eaLnBrk="1" hangingPunct="1">
              <a:lnSpc>
                <a:spcPct val="100000"/>
              </a:lnSpc>
              <a:spcBef>
                <a:spcPts val="0"/>
              </a:spcBef>
              <a:spcAft>
                <a:spcPts val="600"/>
              </a:spcAft>
              <a:buClr>
                <a:schemeClr val="accent4">
                  <a:lumMod val="10000"/>
                </a:schemeClr>
              </a:buClr>
              <a:defRPr/>
            </a:pPr>
            <a:r>
              <a:rPr lang="en-US" sz="3200" dirty="0" smtClean="0">
                <a:solidFill>
                  <a:schemeClr val="accent4">
                    <a:lumMod val="10000"/>
                  </a:schemeClr>
                </a:solidFill>
                <a:latin typeface="+mj-lt"/>
              </a:rPr>
              <a:t>Child </a:t>
            </a:r>
            <a:r>
              <a:rPr lang="en-US" sz="3200" dirty="0">
                <a:solidFill>
                  <a:schemeClr val="accent4">
                    <a:lumMod val="10000"/>
                  </a:schemeClr>
                </a:solidFill>
                <a:latin typeface="+mj-lt"/>
              </a:rPr>
              <a:t>pedestrians are overrepresented in road user </a:t>
            </a:r>
            <a:r>
              <a:rPr lang="en-US" sz="3200" dirty="0" smtClean="0">
                <a:solidFill>
                  <a:schemeClr val="accent4">
                    <a:lumMod val="10000"/>
                  </a:schemeClr>
                </a:solidFill>
                <a:latin typeface="+mj-lt"/>
              </a:rPr>
              <a:t>fatalities</a:t>
            </a:r>
          </a:p>
          <a:p>
            <a:pPr marL="781050" lvl="1" indent="-381000" eaLnBrk="1" hangingPunct="1">
              <a:spcBef>
                <a:spcPts val="0"/>
              </a:spcBef>
              <a:spcAft>
                <a:spcPts val="600"/>
              </a:spcAft>
              <a:buClr>
                <a:schemeClr val="accent4">
                  <a:lumMod val="10000"/>
                </a:schemeClr>
              </a:buClr>
              <a:defRPr/>
            </a:pPr>
            <a:r>
              <a:rPr lang="en-US" sz="3200" dirty="0" smtClean="0">
                <a:solidFill>
                  <a:schemeClr val="accent4">
                    <a:lumMod val="10000"/>
                  </a:schemeClr>
                </a:solidFill>
                <a:latin typeface="+mj-lt"/>
              </a:rPr>
              <a:t>33</a:t>
            </a:r>
            <a:r>
              <a:rPr lang="en-US" sz="3200" dirty="0">
                <a:solidFill>
                  <a:schemeClr val="accent4">
                    <a:lumMod val="10000"/>
                  </a:schemeClr>
                </a:solidFill>
                <a:latin typeface="+mj-lt"/>
              </a:rPr>
              <a:t>% of all  child road user </a:t>
            </a:r>
            <a:r>
              <a:rPr lang="en-US" sz="3200" dirty="0" smtClean="0">
                <a:solidFill>
                  <a:schemeClr val="accent4">
                    <a:lumMod val="10000"/>
                  </a:schemeClr>
                </a:solidFill>
                <a:latin typeface="+mj-lt"/>
              </a:rPr>
              <a:t>fatalities vs 13% in adults (2013)</a:t>
            </a:r>
          </a:p>
          <a:p>
            <a:pPr marL="381000" indent="-381000" eaLnBrk="1" hangingPunct="1">
              <a:lnSpc>
                <a:spcPct val="100000"/>
              </a:lnSpc>
              <a:spcBef>
                <a:spcPts val="0"/>
              </a:spcBef>
              <a:spcAft>
                <a:spcPts val="600"/>
              </a:spcAft>
              <a:buClr>
                <a:schemeClr val="accent4">
                  <a:lumMod val="10000"/>
                </a:schemeClr>
              </a:buClr>
              <a:defRPr/>
            </a:pPr>
            <a:r>
              <a:rPr lang="en-US" sz="3200" dirty="0" smtClean="0">
                <a:solidFill>
                  <a:schemeClr val="accent4">
                    <a:lumMod val="10000"/>
                  </a:schemeClr>
                </a:solidFill>
                <a:latin typeface="+mj-lt"/>
              </a:rPr>
              <a:t>Many child pedestrian motor vehicles collisions (PMVCs) occur </a:t>
            </a:r>
            <a:r>
              <a:rPr lang="en-US" sz="3200" dirty="0">
                <a:solidFill>
                  <a:schemeClr val="accent4">
                    <a:lumMod val="10000"/>
                  </a:schemeClr>
                </a:solidFill>
                <a:latin typeface="+mj-lt"/>
              </a:rPr>
              <a:t>near </a:t>
            </a:r>
            <a:r>
              <a:rPr lang="en-US" sz="3200" dirty="0" smtClean="0">
                <a:solidFill>
                  <a:schemeClr val="accent4">
                    <a:lumMod val="10000"/>
                  </a:schemeClr>
                </a:solidFill>
                <a:latin typeface="+mj-lt"/>
              </a:rPr>
              <a:t>schools</a:t>
            </a:r>
          </a:p>
          <a:p>
            <a:pPr marL="781050" lvl="1" indent="-381000" eaLnBrk="1" hangingPunct="1">
              <a:spcBef>
                <a:spcPts val="0"/>
              </a:spcBef>
              <a:spcAft>
                <a:spcPts val="600"/>
              </a:spcAft>
              <a:buClr>
                <a:schemeClr val="accent4">
                  <a:lumMod val="10000"/>
                </a:schemeClr>
              </a:buClr>
              <a:defRPr/>
            </a:pPr>
            <a:r>
              <a:rPr lang="en-US" sz="3200" dirty="0" smtClean="0">
                <a:solidFill>
                  <a:schemeClr val="accent4">
                    <a:lumMod val="10000"/>
                  </a:schemeClr>
                </a:solidFill>
                <a:latin typeface="+mj-lt"/>
              </a:rPr>
              <a:t>~40</a:t>
            </a:r>
            <a:r>
              <a:rPr lang="en-US" sz="3200" dirty="0">
                <a:solidFill>
                  <a:schemeClr val="accent4">
                    <a:lumMod val="10000"/>
                  </a:schemeClr>
                </a:solidFill>
                <a:latin typeface="+mj-lt"/>
              </a:rPr>
              <a:t>% </a:t>
            </a:r>
            <a:r>
              <a:rPr lang="en-US" sz="3200" dirty="0" smtClean="0">
                <a:solidFill>
                  <a:schemeClr val="accent4">
                    <a:lumMod val="10000"/>
                  </a:schemeClr>
                </a:solidFill>
                <a:latin typeface="+mj-lt"/>
              </a:rPr>
              <a:t>occur </a:t>
            </a:r>
            <a:r>
              <a:rPr lang="en-US" sz="3200" dirty="0">
                <a:solidFill>
                  <a:schemeClr val="accent4">
                    <a:lumMod val="10000"/>
                  </a:schemeClr>
                </a:solidFill>
                <a:latin typeface="+mj-lt"/>
              </a:rPr>
              <a:t>during school travel times and </a:t>
            </a:r>
            <a:r>
              <a:rPr lang="en-US" sz="3200" dirty="0" smtClean="0">
                <a:solidFill>
                  <a:schemeClr val="accent4">
                    <a:lumMod val="10000"/>
                  </a:schemeClr>
                </a:solidFill>
                <a:latin typeface="+mj-lt"/>
              </a:rPr>
              <a:t>months</a:t>
            </a:r>
          </a:p>
          <a:p>
            <a:pPr marL="781050" lvl="1" indent="-381000" eaLnBrk="1" hangingPunct="1">
              <a:spcBef>
                <a:spcPts val="0"/>
              </a:spcBef>
              <a:spcAft>
                <a:spcPts val="600"/>
              </a:spcAft>
              <a:buClr>
                <a:schemeClr val="accent4">
                  <a:lumMod val="10000"/>
                </a:schemeClr>
              </a:buClr>
              <a:defRPr/>
            </a:pPr>
            <a:r>
              <a:rPr lang="en-US" sz="3200" dirty="0" smtClean="0">
                <a:solidFill>
                  <a:schemeClr val="accent4">
                    <a:lumMod val="10000"/>
                  </a:schemeClr>
                </a:solidFill>
                <a:latin typeface="+mj-lt"/>
              </a:rPr>
              <a:t>&gt; </a:t>
            </a:r>
            <a:r>
              <a:rPr lang="en-US" sz="3200" dirty="0">
                <a:solidFill>
                  <a:schemeClr val="accent4">
                    <a:lumMod val="10000"/>
                  </a:schemeClr>
                </a:solidFill>
                <a:latin typeface="+mj-lt"/>
              </a:rPr>
              <a:t>1/3 of collisions </a:t>
            </a:r>
            <a:r>
              <a:rPr lang="en-US" sz="3200" dirty="0" smtClean="0">
                <a:solidFill>
                  <a:schemeClr val="accent4">
                    <a:lumMod val="10000"/>
                  </a:schemeClr>
                </a:solidFill>
                <a:latin typeface="+mj-lt"/>
              </a:rPr>
              <a:t>within </a:t>
            </a:r>
            <a:r>
              <a:rPr lang="en-US" sz="3200" dirty="0">
                <a:solidFill>
                  <a:schemeClr val="accent4">
                    <a:lumMod val="10000"/>
                  </a:schemeClr>
                </a:solidFill>
                <a:latin typeface="+mj-lt"/>
              </a:rPr>
              <a:t>300 m of a school, </a:t>
            </a:r>
            <a:r>
              <a:rPr lang="en-US" sz="3200" dirty="0" smtClean="0">
                <a:solidFill>
                  <a:schemeClr val="accent4">
                    <a:lumMod val="10000"/>
                  </a:schemeClr>
                </a:solidFill>
                <a:latin typeface="+mj-lt"/>
              </a:rPr>
              <a:t>highest </a:t>
            </a:r>
            <a:r>
              <a:rPr lang="en-US" sz="3200" dirty="0">
                <a:solidFill>
                  <a:schemeClr val="accent4">
                    <a:lumMod val="10000"/>
                  </a:schemeClr>
                </a:solidFill>
                <a:latin typeface="+mj-lt"/>
              </a:rPr>
              <a:t>density </a:t>
            </a:r>
            <a:r>
              <a:rPr lang="en-US" sz="3200" dirty="0" smtClean="0">
                <a:solidFill>
                  <a:schemeClr val="accent4">
                    <a:lumMod val="10000"/>
                  </a:schemeClr>
                </a:solidFill>
                <a:latin typeface="+mj-lt"/>
              </a:rPr>
              <a:t>within </a:t>
            </a:r>
            <a:r>
              <a:rPr lang="en-US" sz="3200" dirty="0">
                <a:solidFill>
                  <a:schemeClr val="accent4">
                    <a:lumMod val="10000"/>
                  </a:schemeClr>
                </a:solidFill>
                <a:latin typeface="+mj-lt"/>
              </a:rPr>
              <a:t>150 </a:t>
            </a:r>
            <a:r>
              <a:rPr lang="en-US" sz="3200" dirty="0" smtClean="0">
                <a:solidFill>
                  <a:schemeClr val="accent4">
                    <a:lumMod val="10000"/>
                  </a:schemeClr>
                </a:solidFill>
                <a:latin typeface="+mj-lt"/>
              </a:rPr>
              <a:t>m</a:t>
            </a:r>
            <a:endParaRPr lang="en-US" sz="3200" dirty="0">
              <a:solidFill>
                <a:schemeClr val="accent4">
                  <a:lumMod val="10000"/>
                </a:schemeClr>
              </a:solidFill>
              <a:latin typeface="+mj-lt"/>
            </a:endParaRPr>
          </a:p>
          <a:p>
            <a:pPr marL="381000" indent="-381000" eaLnBrk="1" hangingPunct="1">
              <a:spcAft>
                <a:spcPts val="600"/>
              </a:spcAft>
              <a:buClr>
                <a:schemeClr val="accent4">
                  <a:lumMod val="10000"/>
                </a:schemeClr>
              </a:buClr>
              <a:defRPr/>
            </a:pPr>
            <a:endParaRPr lang="en-US" sz="2200" dirty="0" smtClean="0">
              <a:solidFill>
                <a:schemeClr val="accent4">
                  <a:lumMod val="10000"/>
                </a:schemeClr>
              </a:solidFill>
              <a:latin typeface="+mj-lt"/>
            </a:endParaRPr>
          </a:p>
        </p:txBody>
      </p:sp>
      <p:sp>
        <p:nvSpPr>
          <p:cNvPr id="2" name="Title 1"/>
          <p:cNvSpPr>
            <a:spLocks noGrp="1"/>
          </p:cNvSpPr>
          <p:nvPr>
            <p:ph type="title"/>
          </p:nvPr>
        </p:nvSpPr>
        <p:spPr>
          <a:xfrm>
            <a:off x="500832" y="188640"/>
            <a:ext cx="8385175" cy="533400"/>
          </a:xfrm>
        </p:spPr>
        <p:txBody>
          <a:bodyPr/>
          <a:lstStyle/>
          <a:p>
            <a:r>
              <a:rPr lang="en-CA" dirty="0" smtClean="0">
                <a:solidFill>
                  <a:schemeClr val="accent4">
                    <a:lumMod val="10000"/>
                  </a:schemeClr>
                </a:solidFill>
              </a:rPr>
              <a:t>INTRODUCTION</a:t>
            </a:r>
            <a:endParaRPr lang="en-CA" dirty="0">
              <a:solidFill>
                <a:schemeClr val="accent4">
                  <a:lumMod val="10000"/>
                </a:schemeClr>
              </a:solidFill>
            </a:endParaRPr>
          </a:p>
        </p:txBody>
      </p:sp>
      <p:cxnSp>
        <p:nvCxnSpPr>
          <p:cNvPr id="6" name="Straight Connector 5"/>
          <p:cNvCxnSpPr/>
          <p:nvPr/>
        </p:nvCxnSpPr>
        <p:spPr bwMode="auto">
          <a:xfrm>
            <a:off x="467544" y="822524"/>
            <a:ext cx="8305800" cy="0"/>
          </a:xfrm>
          <a:prstGeom prst="line">
            <a:avLst/>
          </a:prstGeom>
          <a:ln w="34925">
            <a:solidFill>
              <a:srgbClr val="FF0000"/>
            </a:solidFill>
            <a:headEnd type="none" w="med" len="med"/>
            <a:tailEnd type="none" w="med" len="med"/>
          </a:ln>
          <a:effectLst/>
        </p:spPr>
        <p:style>
          <a:lnRef idx="1">
            <a:schemeClr val="accent2"/>
          </a:lnRef>
          <a:fillRef idx="0">
            <a:schemeClr val="accent2"/>
          </a:fillRef>
          <a:effectRef idx="0">
            <a:schemeClr val="accent2"/>
          </a:effectRef>
          <a:fontRef idx="minor">
            <a:schemeClr val="tx1"/>
          </a:fontRef>
        </p:style>
      </p:cxnSp>
      <p:sp>
        <p:nvSpPr>
          <p:cNvPr id="4" name="Slide Number Placeholder 3"/>
          <p:cNvSpPr>
            <a:spLocks noGrp="1"/>
          </p:cNvSpPr>
          <p:nvPr>
            <p:ph type="sldNum" sz="quarter" idx="4"/>
          </p:nvPr>
        </p:nvSpPr>
        <p:spPr/>
        <p:txBody>
          <a:bodyPr/>
          <a:lstStyle/>
          <a:p>
            <a:fld id="{B98862E4-1625-496D-B38D-3F7C6950461F}" type="slidenum">
              <a:rPr lang="en-CA" smtClean="0">
                <a:solidFill>
                  <a:prstClr val="black">
                    <a:tint val="75000"/>
                  </a:prstClr>
                </a:solidFill>
              </a:rPr>
              <a:pPr/>
              <a:t>3</a:t>
            </a:fld>
            <a:endParaRPr lang="en-CA" dirty="0">
              <a:solidFill>
                <a:prstClr val="black">
                  <a:tint val="75000"/>
                </a:prstClr>
              </a:solidFill>
            </a:endParaRPr>
          </a:p>
        </p:txBody>
      </p:sp>
    </p:spTree>
    <p:extLst>
      <p:ext uri="{BB962C8B-B14F-4D97-AF65-F5344CB8AC3E}">
        <p14:creationId xmlns:p14="http://schemas.microsoft.com/office/powerpoint/2010/main" val="21007741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8700" y="822524"/>
            <a:ext cx="8583488" cy="4378424"/>
          </a:xfrm>
        </p:spPr>
        <p:txBody>
          <a:bodyPr/>
          <a:lstStyle/>
          <a:p>
            <a:pPr lvl="1">
              <a:buClr>
                <a:srgbClr val="00B0F0"/>
              </a:buClr>
              <a:tabLst>
                <a:tab pos="1600200" algn="l"/>
              </a:tabLst>
            </a:pPr>
            <a:endParaRPr lang="en-CA" sz="2800" baseline="30000" dirty="0" smtClean="0">
              <a:solidFill>
                <a:srgbClr val="002060"/>
              </a:solidFill>
              <a:latin typeface="+mj-lt"/>
            </a:endParaRPr>
          </a:p>
          <a:p>
            <a:pPr marL="381000" indent="-381000" eaLnBrk="1" hangingPunct="1">
              <a:spcAft>
                <a:spcPts val="600"/>
              </a:spcAft>
              <a:buClr>
                <a:schemeClr val="accent4">
                  <a:lumMod val="10000"/>
                </a:schemeClr>
              </a:buClr>
              <a:defRPr/>
            </a:pPr>
            <a:r>
              <a:rPr lang="en-US" sz="3200" dirty="0" smtClean="0">
                <a:solidFill>
                  <a:schemeClr val="accent4">
                    <a:lumMod val="10000"/>
                  </a:schemeClr>
                </a:solidFill>
                <a:latin typeface="+mj-lt"/>
              </a:rPr>
              <a:t>Decline </a:t>
            </a:r>
            <a:r>
              <a:rPr lang="en-US" sz="3200" dirty="0">
                <a:solidFill>
                  <a:schemeClr val="accent4">
                    <a:lumMod val="10000"/>
                  </a:schemeClr>
                </a:solidFill>
                <a:latin typeface="+mj-lt"/>
              </a:rPr>
              <a:t>in child </a:t>
            </a:r>
            <a:r>
              <a:rPr lang="en-US" sz="3200" dirty="0" smtClean="0">
                <a:solidFill>
                  <a:schemeClr val="accent4">
                    <a:lumMod val="10000"/>
                  </a:schemeClr>
                </a:solidFill>
                <a:latin typeface="+mj-lt"/>
              </a:rPr>
              <a:t>PMVCs due to children </a:t>
            </a:r>
            <a:r>
              <a:rPr lang="en-US" sz="3200" dirty="0">
                <a:solidFill>
                  <a:schemeClr val="accent4">
                    <a:lumMod val="10000"/>
                  </a:schemeClr>
                </a:solidFill>
                <a:latin typeface="+mj-lt"/>
              </a:rPr>
              <a:t>walking </a:t>
            </a:r>
            <a:r>
              <a:rPr lang="en-US" sz="3200" dirty="0" smtClean="0">
                <a:solidFill>
                  <a:schemeClr val="accent4">
                    <a:lumMod val="10000"/>
                  </a:schemeClr>
                </a:solidFill>
                <a:latin typeface="+mj-lt"/>
              </a:rPr>
              <a:t>less?</a:t>
            </a:r>
          </a:p>
          <a:p>
            <a:pPr marL="381000" indent="-381000" eaLnBrk="1" hangingPunct="1">
              <a:spcAft>
                <a:spcPts val="600"/>
              </a:spcAft>
              <a:buClr>
                <a:schemeClr val="accent4">
                  <a:lumMod val="10000"/>
                </a:schemeClr>
              </a:buClr>
              <a:defRPr/>
            </a:pPr>
            <a:r>
              <a:rPr lang="en-US" sz="3200" dirty="0" smtClean="0">
                <a:solidFill>
                  <a:schemeClr val="accent4">
                    <a:lumMod val="10000"/>
                  </a:schemeClr>
                </a:solidFill>
                <a:latin typeface="+mj-lt"/>
              </a:rPr>
              <a:t>Walking to </a:t>
            </a:r>
            <a:r>
              <a:rPr lang="en-US" sz="3200" dirty="0">
                <a:solidFill>
                  <a:schemeClr val="accent4">
                    <a:lumMod val="10000"/>
                  </a:schemeClr>
                </a:solidFill>
                <a:latin typeface="+mj-lt"/>
              </a:rPr>
              <a:t>school </a:t>
            </a:r>
            <a:r>
              <a:rPr lang="en-US" sz="3200" dirty="0" smtClean="0">
                <a:solidFill>
                  <a:schemeClr val="accent4">
                    <a:lumMod val="10000"/>
                  </a:schemeClr>
                </a:solidFill>
                <a:latin typeface="+mj-lt"/>
              </a:rPr>
              <a:t>decreased </a:t>
            </a:r>
            <a:r>
              <a:rPr lang="en-US" sz="3200" dirty="0">
                <a:solidFill>
                  <a:schemeClr val="accent4">
                    <a:lumMod val="10000"/>
                  </a:schemeClr>
                </a:solidFill>
                <a:latin typeface="+mj-lt"/>
              </a:rPr>
              <a:t>from </a:t>
            </a:r>
            <a:r>
              <a:rPr lang="en-US" sz="3200" dirty="0">
                <a:solidFill>
                  <a:srgbClr val="990000"/>
                </a:solidFill>
                <a:latin typeface="+mj-lt"/>
              </a:rPr>
              <a:t>59%</a:t>
            </a:r>
            <a:r>
              <a:rPr lang="en-US" sz="3200" dirty="0">
                <a:solidFill>
                  <a:schemeClr val="accent4">
                    <a:lumMod val="10000"/>
                  </a:schemeClr>
                </a:solidFill>
                <a:latin typeface="+mj-lt"/>
              </a:rPr>
              <a:t> to </a:t>
            </a:r>
            <a:r>
              <a:rPr lang="en-US" sz="3200" dirty="0">
                <a:solidFill>
                  <a:srgbClr val="990000"/>
                </a:solidFill>
                <a:latin typeface="+mj-lt"/>
              </a:rPr>
              <a:t>45</a:t>
            </a:r>
            <a:r>
              <a:rPr lang="en-US" sz="3200" dirty="0" smtClean="0">
                <a:solidFill>
                  <a:srgbClr val="990000"/>
                </a:solidFill>
                <a:latin typeface="+mj-lt"/>
              </a:rPr>
              <a:t>%</a:t>
            </a:r>
            <a:r>
              <a:rPr lang="en-US" sz="3200" dirty="0" smtClean="0">
                <a:solidFill>
                  <a:schemeClr val="accent4">
                    <a:lumMod val="10000"/>
                  </a:schemeClr>
                </a:solidFill>
                <a:latin typeface="+mj-lt"/>
              </a:rPr>
              <a:t> (1986-2011, ages 11-13, TTS Survey)</a:t>
            </a:r>
          </a:p>
          <a:p>
            <a:pPr marL="381000" indent="-381000" eaLnBrk="1" hangingPunct="1">
              <a:spcAft>
                <a:spcPts val="600"/>
              </a:spcAft>
              <a:buClr>
                <a:schemeClr val="accent4">
                  <a:lumMod val="10000"/>
                </a:schemeClr>
              </a:buClr>
              <a:defRPr/>
            </a:pPr>
            <a:r>
              <a:rPr lang="en-US" sz="3200" dirty="0" smtClean="0">
                <a:solidFill>
                  <a:schemeClr val="accent4">
                    <a:lumMod val="10000"/>
                  </a:schemeClr>
                </a:solidFill>
                <a:latin typeface="+mj-lt"/>
              </a:rPr>
              <a:t>24</a:t>
            </a:r>
            <a:r>
              <a:rPr lang="en-US" sz="3200" dirty="0">
                <a:solidFill>
                  <a:schemeClr val="accent4">
                    <a:lumMod val="10000"/>
                  </a:schemeClr>
                </a:solidFill>
                <a:latin typeface="+mj-lt"/>
              </a:rPr>
              <a:t>% </a:t>
            </a:r>
            <a:r>
              <a:rPr lang="en-US" sz="3200" dirty="0" smtClean="0">
                <a:solidFill>
                  <a:schemeClr val="accent4">
                    <a:lumMod val="10000"/>
                  </a:schemeClr>
                </a:solidFill>
                <a:latin typeface="+mj-lt"/>
              </a:rPr>
              <a:t>use </a:t>
            </a:r>
            <a:r>
              <a:rPr lang="en-US" sz="3200" dirty="0">
                <a:solidFill>
                  <a:schemeClr val="accent4">
                    <a:lumMod val="10000"/>
                  </a:schemeClr>
                </a:solidFill>
                <a:latin typeface="+mj-lt"/>
              </a:rPr>
              <a:t>only active school transportation </a:t>
            </a:r>
            <a:r>
              <a:rPr lang="en-US" sz="3200" dirty="0" smtClean="0">
                <a:solidFill>
                  <a:schemeClr val="accent4">
                    <a:lumMod val="10000"/>
                  </a:schemeClr>
                </a:solidFill>
                <a:latin typeface="+mj-lt"/>
              </a:rPr>
              <a:t>(</a:t>
            </a:r>
            <a:r>
              <a:rPr lang="en-US" sz="3200" dirty="0" smtClean="0">
                <a:solidFill>
                  <a:schemeClr val="accent4">
                    <a:lumMod val="10000"/>
                  </a:schemeClr>
                </a:solidFill>
                <a:latin typeface="+mj-lt"/>
              </a:rPr>
              <a:t>AST,) </a:t>
            </a:r>
            <a:r>
              <a:rPr lang="en-US" sz="3200" dirty="0" smtClean="0">
                <a:solidFill>
                  <a:schemeClr val="accent4">
                    <a:lumMod val="10000"/>
                  </a:schemeClr>
                </a:solidFill>
                <a:latin typeface="+mj-lt"/>
              </a:rPr>
              <a:t>14% used combination (ages 5-17, Active Healthy Kids Canada, 2013)</a:t>
            </a:r>
          </a:p>
          <a:p>
            <a:pPr marL="381000" indent="-381000" eaLnBrk="1" hangingPunct="1">
              <a:spcAft>
                <a:spcPts val="600"/>
              </a:spcAft>
              <a:buClr>
                <a:schemeClr val="accent4">
                  <a:lumMod val="10000"/>
                </a:schemeClr>
              </a:buClr>
              <a:defRPr/>
            </a:pPr>
            <a:r>
              <a:rPr lang="en-US" sz="3200" dirty="0" smtClean="0">
                <a:solidFill>
                  <a:schemeClr val="accent4">
                    <a:lumMod val="10000"/>
                  </a:schemeClr>
                </a:solidFill>
                <a:latin typeface="+mj-lt"/>
              </a:rPr>
              <a:t>There </a:t>
            </a:r>
            <a:r>
              <a:rPr lang="en-US" sz="3200" dirty="0">
                <a:solidFill>
                  <a:schemeClr val="accent4">
                    <a:lumMod val="10000"/>
                  </a:schemeClr>
                </a:solidFill>
                <a:latin typeface="+mj-lt"/>
              </a:rPr>
              <a:t>are many initiatives to increase AST in children </a:t>
            </a:r>
          </a:p>
          <a:p>
            <a:pPr marL="381000" indent="-381000" eaLnBrk="1" hangingPunct="1">
              <a:spcAft>
                <a:spcPts val="600"/>
              </a:spcAft>
              <a:buClr>
                <a:schemeClr val="accent4">
                  <a:lumMod val="10000"/>
                </a:schemeClr>
              </a:buClr>
              <a:defRPr/>
            </a:pPr>
            <a:endParaRPr lang="en-US" sz="2800" dirty="0">
              <a:latin typeface="+mj-lt"/>
            </a:endParaRPr>
          </a:p>
          <a:p>
            <a:pPr marL="381000" indent="-381000" eaLnBrk="1" hangingPunct="1">
              <a:spcAft>
                <a:spcPts val="600"/>
              </a:spcAft>
              <a:buClr>
                <a:schemeClr val="accent4">
                  <a:lumMod val="10000"/>
                </a:schemeClr>
              </a:buClr>
              <a:defRPr/>
            </a:pPr>
            <a:endParaRPr lang="en-US" sz="2800" dirty="0" smtClean="0">
              <a:latin typeface="+mj-lt"/>
            </a:endParaRPr>
          </a:p>
        </p:txBody>
      </p:sp>
      <p:sp>
        <p:nvSpPr>
          <p:cNvPr id="2" name="Title 1"/>
          <p:cNvSpPr>
            <a:spLocks noGrp="1"/>
          </p:cNvSpPr>
          <p:nvPr>
            <p:ph type="title"/>
          </p:nvPr>
        </p:nvSpPr>
        <p:spPr>
          <a:xfrm>
            <a:off x="500832" y="188640"/>
            <a:ext cx="8385175" cy="533400"/>
          </a:xfrm>
        </p:spPr>
        <p:txBody>
          <a:bodyPr/>
          <a:lstStyle/>
          <a:p>
            <a:r>
              <a:rPr lang="en-CA" dirty="0" smtClean="0">
                <a:solidFill>
                  <a:schemeClr val="accent4">
                    <a:lumMod val="10000"/>
                  </a:schemeClr>
                </a:solidFill>
              </a:rPr>
              <a:t>INTRODUCTION</a:t>
            </a:r>
            <a:endParaRPr lang="en-CA" dirty="0">
              <a:solidFill>
                <a:schemeClr val="accent4">
                  <a:lumMod val="10000"/>
                </a:schemeClr>
              </a:solidFill>
            </a:endParaRPr>
          </a:p>
        </p:txBody>
      </p:sp>
      <p:cxnSp>
        <p:nvCxnSpPr>
          <p:cNvPr id="6" name="Straight Connector 5"/>
          <p:cNvCxnSpPr/>
          <p:nvPr/>
        </p:nvCxnSpPr>
        <p:spPr bwMode="auto">
          <a:xfrm>
            <a:off x="467544" y="822524"/>
            <a:ext cx="8305800" cy="0"/>
          </a:xfrm>
          <a:prstGeom prst="line">
            <a:avLst/>
          </a:prstGeom>
          <a:ln w="34925">
            <a:solidFill>
              <a:srgbClr val="FF0000"/>
            </a:solidFill>
            <a:headEnd type="none" w="med" len="med"/>
            <a:tailEnd type="none" w="med" len="med"/>
          </a:ln>
          <a:effectLst/>
        </p:spPr>
        <p:style>
          <a:lnRef idx="1">
            <a:schemeClr val="accent2"/>
          </a:lnRef>
          <a:fillRef idx="0">
            <a:schemeClr val="accent2"/>
          </a:fillRef>
          <a:effectRef idx="0">
            <a:schemeClr val="accent2"/>
          </a:effectRef>
          <a:fontRef idx="minor">
            <a:schemeClr val="tx1"/>
          </a:fontRef>
        </p:style>
      </p:cxnSp>
      <p:sp>
        <p:nvSpPr>
          <p:cNvPr id="4" name="Slide Number Placeholder 3"/>
          <p:cNvSpPr>
            <a:spLocks noGrp="1"/>
          </p:cNvSpPr>
          <p:nvPr>
            <p:ph type="sldNum" sz="quarter" idx="4"/>
          </p:nvPr>
        </p:nvSpPr>
        <p:spPr/>
        <p:txBody>
          <a:bodyPr/>
          <a:lstStyle/>
          <a:p>
            <a:fld id="{B98862E4-1625-496D-B38D-3F7C6950461F}" type="slidenum">
              <a:rPr lang="en-CA" smtClean="0">
                <a:solidFill>
                  <a:prstClr val="black">
                    <a:tint val="75000"/>
                  </a:prstClr>
                </a:solidFill>
              </a:rPr>
              <a:pPr/>
              <a:t>4</a:t>
            </a:fld>
            <a:endParaRPr lang="en-CA" dirty="0">
              <a:solidFill>
                <a:prstClr val="black">
                  <a:tint val="75000"/>
                </a:prstClr>
              </a:solidFill>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60987" y="2866"/>
            <a:ext cx="1800200" cy="1026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43132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chemeClr val="accent4">
                    <a:lumMod val="10000"/>
                  </a:schemeClr>
                </a:solidFill>
              </a:rPr>
              <a:t>BACKGROUND</a:t>
            </a:r>
            <a:endParaRPr lang="en-CA" dirty="0">
              <a:solidFill>
                <a:schemeClr val="accent4">
                  <a:lumMod val="10000"/>
                </a:schemeClr>
              </a:solidFill>
            </a:endParaRPr>
          </a:p>
        </p:txBody>
      </p:sp>
      <p:sp>
        <p:nvSpPr>
          <p:cNvPr id="3" name="Content Placeholder 2"/>
          <p:cNvSpPr>
            <a:spLocks noGrp="1"/>
          </p:cNvSpPr>
          <p:nvPr>
            <p:ph idx="1"/>
          </p:nvPr>
        </p:nvSpPr>
        <p:spPr>
          <a:xfrm>
            <a:off x="341129" y="1340768"/>
            <a:ext cx="8640960" cy="4191000"/>
          </a:xfrm>
        </p:spPr>
        <p:txBody>
          <a:bodyPr/>
          <a:lstStyle/>
          <a:p>
            <a:pPr marL="342900" lvl="1" indent="-342900">
              <a:lnSpc>
                <a:spcPct val="120000"/>
              </a:lnSpc>
              <a:spcBef>
                <a:spcPct val="0"/>
              </a:spcBef>
              <a:buClr>
                <a:schemeClr val="accent4">
                  <a:lumMod val="10000"/>
                </a:schemeClr>
              </a:buClr>
            </a:pPr>
            <a:r>
              <a:rPr lang="en-US" sz="3200" b="1" dirty="0" smtClean="0">
                <a:solidFill>
                  <a:schemeClr val="accent4">
                    <a:lumMod val="10000"/>
                  </a:schemeClr>
                </a:solidFill>
              </a:rPr>
              <a:t>Safety in numbers?</a:t>
            </a:r>
            <a:r>
              <a:rPr lang="en-US" sz="3200" baseline="30000" dirty="0">
                <a:solidFill>
                  <a:schemeClr val="accent4">
                    <a:lumMod val="10000"/>
                  </a:schemeClr>
                </a:solidFill>
              </a:rPr>
              <a:t> </a:t>
            </a:r>
          </a:p>
          <a:p>
            <a:pPr marL="457200" lvl="1" indent="0">
              <a:buClr>
                <a:schemeClr val="accent4">
                  <a:lumMod val="10000"/>
                </a:schemeClr>
              </a:buClr>
              <a:buNone/>
            </a:pPr>
            <a:r>
              <a:rPr lang="en-US" sz="3200" b="1" dirty="0" smtClean="0">
                <a:solidFill>
                  <a:schemeClr val="accent4">
                    <a:lumMod val="10000"/>
                  </a:schemeClr>
                </a:solidFill>
              </a:rPr>
              <a:t>	                       </a:t>
            </a:r>
          </a:p>
          <a:p>
            <a:pPr marL="457200" lvl="1" indent="0">
              <a:buClr>
                <a:schemeClr val="accent4">
                  <a:lumMod val="10000"/>
                </a:schemeClr>
              </a:buClr>
              <a:buNone/>
            </a:pPr>
            <a:r>
              <a:rPr lang="en-US" sz="3200" b="1" dirty="0" smtClean="0">
                <a:solidFill>
                  <a:schemeClr val="accent4">
                    <a:lumMod val="10000"/>
                  </a:schemeClr>
                </a:solidFill>
              </a:rPr>
              <a:t>OR</a:t>
            </a:r>
          </a:p>
          <a:p>
            <a:pPr marL="457200" lvl="1" indent="0">
              <a:buClr>
                <a:schemeClr val="accent4">
                  <a:lumMod val="10000"/>
                </a:schemeClr>
              </a:buClr>
              <a:buNone/>
            </a:pPr>
            <a:endParaRPr lang="en-US" sz="3200" b="1" dirty="0" smtClean="0">
              <a:solidFill>
                <a:schemeClr val="accent4">
                  <a:lumMod val="10000"/>
                </a:schemeClr>
              </a:solidFill>
            </a:endParaRPr>
          </a:p>
          <a:p>
            <a:pPr>
              <a:buClr>
                <a:schemeClr val="accent4">
                  <a:lumMod val="10000"/>
                </a:schemeClr>
              </a:buClr>
              <a:buFont typeface="Arial" pitchFamily="34" charset="0"/>
              <a:buChar char="•"/>
            </a:pPr>
            <a:r>
              <a:rPr lang="en-US" sz="3200" b="1" dirty="0" smtClean="0">
                <a:solidFill>
                  <a:schemeClr val="accent4">
                    <a:lumMod val="10000"/>
                  </a:schemeClr>
                </a:solidFill>
              </a:rPr>
              <a:t>Increased  walking exposure = increased </a:t>
            </a:r>
            <a:r>
              <a:rPr lang="en-US" sz="3200" b="1" dirty="0" smtClean="0">
                <a:solidFill>
                  <a:schemeClr val="accent4">
                    <a:lumMod val="10000"/>
                  </a:schemeClr>
                </a:solidFill>
              </a:rPr>
              <a:t>risk?</a:t>
            </a:r>
            <a:endParaRPr lang="en-US" sz="3200" dirty="0" smtClean="0">
              <a:solidFill>
                <a:schemeClr val="accent4">
                  <a:lumMod val="10000"/>
                </a:schemeClr>
              </a:solidFill>
            </a:endParaRPr>
          </a:p>
          <a:p>
            <a:pPr>
              <a:buClr>
                <a:schemeClr val="accent4">
                  <a:lumMod val="10000"/>
                </a:schemeClr>
              </a:buClr>
              <a:buFont typeface="Arial" pitchFamily="34" charset="0"/>
              <a:buChar char="•"/>
            </a:pPr>
            <a:endParaRPr lang="en-US" sz="1800" baseline="30000" dirty="0" smtClean="0">
              <a:solidFill>
                <a:schemeClr val="accent4">
                  <a:lumMod val="10000"/>
                </a:schemeClr>
              </a:solidFill>
            </a:endParaRPr>
          </a:p>
        </p:txBody>
      </p:sp>
      <p:cxnSp>
        <p:nvCxnSpPr>
          <p:cNvPr id="6" name="Straight Connector 5"/>
          <p:cNvCxnSpPr/>
          <p:nvPr/>
        </p:nvCxnSpPr>
        <p:spPr bwMode="auto">
          <a:xfrm>
            <a:off x="323850" y="981075"/>
            <a:ext cx="8305800" cy="0"/>
          </a:xfrm>
          <a:prstGeom prst="line">
            <a:avLst/>
          </a:prstGeom>
          <a:ln w="34925">
            <a:solidFill>
              <a:srgbClr val="FF0000"/>
            </a:solidFill>
            <a:headEnd type="none" w="med" len="med"/>
            <a:tailEnd type="none" w="med" len="med"/>
          </a:ln>
          <a:effectLst/>
        </p:spPr>
        <p:style>
          <a:lnRef idx="1">
            <a:schemeClr val="accent2"/>
          </a:lnRef>
          <a:fillRef idx="0">
            <a:schemeClr val="accent2"/>
          </a:fillRef>
          <a:effectRef idx="0">
            <a:schemeClr val="accent2"/>
          </a:effectRef>
          <a:fontRef idx="minor">
            <a:schemeClr val="tx1"/>
          </a:fontRef>
        </p:style>
      </p:cxnSp>
      <p:pic>
        <p:nvPicPr>
          <p:cNvPr id="5" name="Picture 4"/>
          <p:cNvPicPr>
            <a:picLocks noChangeAspect="1" noChangeArrowheads="1"/>
          </p:cNvPicPr>
          <p:nvPr/>
        </p:nvPicPr>
        <p:blipFill>
          <a:blip r:embed="rId3" cstate="print"/>
          <a:srcRect/>
          <a:stretch>
            <a:fillRect/>
          </a:stretch>
        </p:blipFill>
        <p:spPr bwMode="auto">
          <a:xfrm>
            <a:off x="6807749" y="116632"/>
            <a:ext cx="2319401" cy="3274200"/>
          </a:xfrm>
          <a:prstGeom prst="rect">
            <a:avLst/>
          </a:prstGeom>
          <a:noFill/>
          <a:ln w="9525">
            <a:noFill/>
            <a:miter lim="800000"/>
            <a:headEnd/>
            <a:tailEnd/>
          </a:ln>
        </p:spPr>
      </p:pic>
    </p:spTree>
    <p:extLst>
      <p:ext uri="{BB962C8B-B14F-4D97-AF65-F5344CB8AC3E}">
        <p14:creationId xmlns:p14="http://schemas.microsoft.com/office/powerpoint/2010/main" val="28827583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3351104" y="623997"/>
            <a:ext cx="1041510" cy="1117702"/>
          </a:xfrm>
          <a:prstGeom prst="roundRect">
            <a:avLst>
              <a:gd name="adj" fmla="val 10000"/>
            </a:avLst>
          </a:prstGeom>
          <a:blipFill>
            <a:blip r:embed="rId3" cstate="print">
              <a:extLst/>
            </a:blip>
            <a:srcRect/>
            <a:stretch>
              <a:fillRect t="-7000" b="-7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7" name="Freeform 6"/>
          <p:cNvSpPr/>
          <p:nvPr/>
        </p:nvSpPr>
        <p:spPr>
          <a:xfrm>
            <a:off x="3960813" y="1344613"/>
            <a:ext cx="1528762" cy="1066800"/>
          </a:xfrm>
          <a:custGeom>
            <a:avLst/>
            <a:gdLst>
              <a:gd name="connsiteX0" fmla="*/ 0 w 1529046"/>
              <a:gd name="connsiteY0" fmla="*/ 106689 h 1066892"/>
              <a:gd name="connsiteX1" fmla="*/ 106689 w 1529046"/>
              <a:gd name="connsiteY1" fmla="*/ 0 h 1066892"/>
              <a:gd name="connsiteX2" fmla="*/ 1422357 w 1529046"/>
              <a:gd name="connsiteY2" fmla="*/ 0 h 1066892"/>
              <a:gd name="connsiteX3" fmla="*/ 1529046 w 1529046"/>
              <a:gd name="connsiteY3" fmla="*/ 106689 h 1066892"/>
              <a:gd name="connsiteX4" fmla="*/ 1529046 w 1529046"/>
              <a:gd name="connsiteY4" fmla="*/ 960203 h 1066892"/>
              <a:gd name="connsiteX5" fmla="*/ 1422357 w 1529046"/>
              <a:gd name="connsiteY5" fmla="*/ 1066892 h 1066892"/>
              <a:gd name="connsiteX6" fmla="*/ 106689 w 1529046"/>
              <a:gd name="connsiteY6" fmla="*/ 1066892 h 1066892"/>
              <a:gd name="connsiteX7" fmla="*/ 0 w 1529046"/>
              <a:gd name="connsiteY7" fmla="*/ 960203 h 1066892"/>
              <a:gd name="connsiteX8" fmla="*/ 0 w 1529046"/>
              <a:gd name="connsiteY8" fmla="*/ 106689 h 1066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9046" h="1066892">
                <a:moveTo>
                  <a:pt x="0" y="106689"/>
                </a:moveTo>
                <a:cubicBezTo>
                  <a:pt x="0" y="47766"/>
                  <a:pt x="47766" y="0"/>
                  <a:pt x="106689" y="0"/>
                </a:cubicBezTo>
                <a:lnTo>
                  <a:pt x="1422357" y="0"/>
                </a:lnTo>
                <a:cubicBezTo>
                  <a:pt x="1481280" y="0"/>
                  <a:pt x="1529046" y="47766"/>
                  <a:pt x="1529046" y="106689"/>
                </a:cubicBezTo>
                <a:lnTo>
                  <a:pt x="1529046" y="960203"/>
                </a:lnTo>
                <a:cubicBezTo>
                  <a:pt x="1529046" y="1019126"/>
                  <a:pt x="1481280" y="1066892"/>
                  <a:pt x="1422357" y="1066892"/>
                </a:cubicBezTo>
                <a:lnTo>
                  <a:pt x="106689" y="1066892"/>
                </a:lnTo>
                <a:cubicBezTo>
                  <a:pt x="47766" y="1066892"/>
                  <a:pt x="0" y="1019126"/>
                  <a:pt x="0" y="960203"/>
                </a:cubicBezTo>
                <a:lnTo>
                  <a:pt x="0" y="10668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99828" tIns="99828" rIns="99828" bIns="99828" spcCol="1270" anchor="ctr"/>
          <a:lstStyle/>
          <a:p>
            <a:pPr algn="ctr" defTabSz="800100" fontAlgn="auto">
              <a:lnSpc>
                <a:spcPct val="90000"/>
              </a:lnSpc>
              <a:spcAft>
                <a:spcPct val="35000"/>
              </a:spcAft>
              <a:defRPr/>
            </a:pPr>
            <a:r>
              <a:rPr lang="en-CA" dirty="0"/>
              <a:t>Walking to School</a:t>
            </a:r>
          </a:p>
        </p:txBody>
      </p:sp>
      <p:sp>
        <p:nvSpPr>
          <p:cNvPr id="8" name="Freeform 7"/>
          <p:cNvSpPr/>
          <p:nvPr/>
        </p:nvSpPr>
        <p:spPr>
          <a:xfrm rot="13784708">
            <a:off x="5643563" y="3148012"/>
            <a:ext cx="1409700" cy="352425"/>
          </a:xfrm>
          <a:custGeom>
            <a:avLst/>
            <a:gdLst>
              <a:gd name="connsiteX0" fmla="*/ 0 w 1409102"/>
              <a:gd name="connsiteY0" fmla="*/ 70608 h 353042"/>
              <a:gd name="connsiteX1" fmla="*/ 1232581 w 1409102"/>
              <a:gd name="connsiteY1" fmla="*/ 70608 h 353042"/>
              <a:gd name="connsiteX2" fmla="*/ 1232581 w 1409102"/>
              <a:gd name="connsiteY2" fmla="*/ 0 h 353042"/>
              <a:gd name="connsiteX3" fmla="*/ 1409102 w 1409102"/>
              <a:gd name="connsiteY3" fmla="*/ 176521 h 353042"/>
              <a:gd name="connsiteX4" fmla="*/ 1232581 w 1409102"/>
              <a:gd name="connsiteY4" fmla="*/ 353042 h 353042"/>
              <a:gd name="connsiteX5" fmla="*/ 1232581 w 1409102"/>
              <a:gd name="connsiteY5" fmla="*/ 282434 h 353042"/>
              <a:gd name="connsiteX6" fmla="*/ 0 w 1409102"/>
              <a:gd name="connsiteY6" fmla="*/ 282434 h 353042"/>
              <a:gd name="connsiteX7" fmla="*/ 0 w 1409102"/>
              <a:gd name="connsiteY7" fmla="*/ 70608 h 35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9102" h="353042">
                <a:moveTo>
                  <a:pt x="1409102" y="282433"/>
                </a:moveTo>
                <a:lnTo>
                  <a:pt x="176521" y="282433"/>
                </a:lnTo>
                <a:lnTo>
                  <a:pt x="176521" y="353041"/>
                </a:lnTo>
                <a:lnTo>
                  <a:pt x="0" y="176521"/>
                </a:lnTo>
                <a:lnTo>
                  <a:pt x="176521" y="1"/>
                </a:lnTo>
                <a:lnTo>
                  <a:pt x="176521" y="70609"/>
                </a:lnTo>
                <a:lnTo>
                  <a:pt x="1409102" y="70609"/>
                </a:lnTo>
                <a:lnTo>
                  <a:pt x="1409102" y="282433"/>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lIns="105912" tIns="70608" rIns="0" bIns="70608" spcCol="1270" anchor="ctr"/>
          <a:lstStyle/>
          <a:p>
            <a:pPr algn="ctr" defTabSz="666750" fontAlgn="auto">
              <a:lnSpc>
                <a:spcPct val="90000"/>
              </a:lnSpc>
              <a:spcAft>
                <a:spcPct val="35000"/>
              </a:spcAft>
              <a:defRPr/>
            </a:pPr>
            <a:endParaRPr lang="en-CA" sz="1500"/>
          </a:p>
        </p:txBody>
      </p:sp>
      <p:sp>
        <p:nvSpPr>
          <p:cNvPr id="9" name="Rounded Rectangle 8"/>
          <p:cNvSpPr/>
          <p:nvPr/>
        </p:nvSpPr>
        <p:spPr>
          <a:xfrm>
            <a:off x="546100" y="3568700"/>
            <a:ext cx="808038" cy="915988"/>
          </a:xfrm>
          <a:prstGeom prst="roundRect">
            <a:avLst>
              <a:gd name="adj" fmla="val 10000"/>
            </a:avLst>
          </a:prstGeom>
          <a:blipFill>
            <a:blip r:embed="rId4" cstate="prin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0" name="Freeform 9"/>
          <p:cNvSpPr/>
          <p:nvPr/>
        </p:nvSpPr>
        <p:spPr>
          <a:xfrm>
            <a:off x="820738" y="4216400"/>
            <a:ext cx="1528762" cy="1271588"/>
          </a:xfrm>
          <a:custGeom>
            <a:avLst/>
            <a:gdLst>
              <a:gd name="connsiteX0" fmla="*/ 0 w 1529046"/>
              <a:gd name="connsiteY0" fmla="*/ 127111 h 1271111"/>
              <a:gd name="connsiteX1" fmla="*/ 127111 w 1529046"/>
              <a:gd name="connsiteY1" fmla="*/ 0 h 1271111"/>
              <a:gd name="connsiteX2" fmla="*/ 1401935 w 1529046"/>
              <a:gd name="connsiteY2" fmla="*/ 0 h 1271111"/>
              <a:gd name="connsiteX3" fmla="*/ 1529046 w 1529046"/>
              <a:gd name="connsiteY3" fmla="*/ 127111 h 1271111"/>
              <a:gd name="connsiteX4" fmla="*/ 1529046 w 1529046"/>
              <a:gd name="connsiteY4" fmla="*/ 1144000 h 1271111"/>
              <a:gd name="connsiteX5" fmla="*/ 1401935 w 1529046"/>
              <a:gd name="connsiteY5" fmla="*/ 1271111 h 1271111"/>
              <a:gd name="connsiteX6" fmla="*/ 127111 w 1529046"/>
              <a:gd name="connsiteY6" fmla="*/ 1271111 h 1271111"/>
              <a:gd name="connsiteX7" fmla="*/ 0 w 1529046"/>
              <a:gd name="connsiteY7" fmla="*/ 1144000 h 1271111"/>
              <a:gd name="connsiteX8" fmla="*/ 0 w 1529046"/>
              <a:gd name="connsiteY8" fmla="*/ 127111 h 127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9046" h="1271111">
                <a:moveTo>
                  <a:pt x="0" y="127111"/>
                </a:moveTo>
                <a:cubicBezTo>
                  <a:pt x="0" y="56910"/>
                  <a:pt x="56910" y="0"/>
                  <a:pt x="127111" y="0"/>
                </a:cubicBezTo>
                <a:lnTo>
                  <a:pt x="1401935" y="0"/>
                </a:lnTo>
                <a:cubicBezTo>
                  <a:pt x="1472136" y="0"/>
                  <a:pt x="1529046" y="56910"/>
                  <a:pt x="1529046" y="127111"/>
                </a:cubicBezTo>
                <a:lnTo>
                  <a:pt x="1529046" y="1144000"/>
                </a:lnTo>
                <a:cubicBezTo>
                  <a:pt x="1529046" y="1214201"/>
                  <a:pt x="1472136" y="1271111"/>
                  <a:pt x="1401935" y="1271111"/>
                </a:cubicBezTo>
                <a:lnTo>
                  <a:pt x="127111" y="1271111"/>
                </a:lnTo>
                <a:cubicBezTo>
                  <a:pt x="56910" y="1271111"/>
                  <a:pt x="0" y="1214201"/>
                  <a:pt x="0" y="1144000"/>
                </a:cubicBezTo>
                <a:lnTo>
                  <a:pt x="0" y="12711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05810" tIns="105810" rIns="105810" bIns="105810" spcCol="1270" anchor="ctr"/>
          <a:lstStyle/>
          <a:p>
            <a:pPr algn="ctr" defTabSz="800100" fontAlgn="auto">
              <a:lnSpc>
                <a:spcPct val="90000"/>
              </a:lnSpc>
              <a:spcAft>
                <a:spcPct val="35000"/>
              </a:spcAft>
              <a:defRPr/>
            </a:pPr>
            <a:r>
              <a:rPr lang="en-CA" dirty="0"/>
              <a:t>Potential Health Benefits</a:t>
            </a:r>
          </a:p>
        </p:txBody>
      </p:sp>
      <p:sp>
        <p:nvSpPr>
          <p:cNvPr id="11" name="Freeform 10"/>
          <p:cNvSpPr/>
          <p:nvPr/>
        </p:nvSpPr>
        <p:spPr>
          <a:xfrm rot="7402893">
            <a:off x="1828800" y="3141663"/>
            <a:ext cx="1600200" cy="368300"/>
          </a:xfrm>
          <a:custGeom>
            <a:avLst/>
            <a:gdLst>
              <a:gd name="connsiteX0" fmla="*/ 0 w 1600848"/>
              <a:gd name="connsiteY0" fmla="*/ 73482 h 367408"/>
              <a:gd name="connsiteX1" fmla="*/ 1417144 w 1600848"/>
              <a:gd name="connsiteY1" fmla="*/ 73482 h 367408"/>
              <a:gd name="connsiteX2" fmla="*/ 1417144 w 1600848"/>
              <a:gd name="connsiteY2" fmla="*/ 0 h 367408"/>
              <a:gd name="connsiteX3" fmla="*/ 1600848 w 1600848"/>
              <a:gd name="connsiteY3" fmla="*/ 183704 h 367408"/>
              <a:gd name="connsiteX4" fmla="*/ 1417144 w 1600848"/>
              <a:gd name="connsiteY4" fmla="*/ 367408 h 367408"/>
              <a:gd name="connsiteX5" fmla="*/ 1417144 w 1600848"/>
              <a:gd name="connsiteY5" fmla="*/ 293926 h 367408"/>
              <a:gd name="connsiteX6" fmla="*/ 0 w 1600848"/>
              <a:gd name="connsiteY6" fmla="*/ 293926 h 367408"/>
              <a:gd name="connsiteX7" fmla="*/ 0 w 1600848"/>
              <a:gd name="connsiteY7" fmla="*/ 73482 h 367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848" h="367408">
                <a:moveTo>
                  <a:pt x="0" y="73482"/>
                </a:moveTo>
                <a:lnTo>
                  <a:pt x="1417144" y="73482"/>
                </a:lnTo>
                <a:lnTo>
                  <a:pt x="1417144" y="0"/>
                </a:lnTo>
                <a:lnTo>
                  <a:pt x="1600848" y="183704"/>
                </a:lnTo>
                <a:lnTo>
                  <a:pt x="1417144" y="367408"/>
                </a:lnTo>
                <a:lnTo>
                  <a:pt x="1417144" y="293926"/>
                </a:lnTo>
                <a:lnTo>
                  <a:pt x="0" y="293926"/>
                </a:lnTo>
                <a:lnTo>
                  <a:pt x="0" y="73482"/>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lIns="-1" tIns="73481" rIns="110222" bIns="73482" spcCol="1270" anchor="ctr"/>
          <a:lstStyle/>
          <a:p>
            <a:pPr algn="ctr" defTabSz="666750" fontAlgn="auto">
              <a:lnSpc>
                <a:spcPct val="90000"/>
              </a:lnSpc>
              <a:spcAft>
                <a:spcPct val="35000"/>
              </a:spcAft>
              <a:defRPr/>
            </a:pPr>
            <a:endParaRPr lang="en-CA" sz="1500"/>
          </a:p>
        </p:txBody>
      </p:sp>
      <p:sp>
        <p:nvSpPr>
          <p:cNvPr id="12" name="Rounded Rectangle 11"/>
          <p:cNvSpPr/>
          <p:nvPr/>
        </p:nvSpPr>
        <p:spPr>
          <a:xfrm>
            <a:off x="7217192" y="3576320"/>
            <a:ext cx="1170515" cy="1225974"/>
          </a:xfrm>
          <a:prstGeom prst="roundRect">
            <a:avLst>
              <a:gd name="adj" fmla="val 10000"/>
            </a:avLst>
          </a:prstGeom>
          <a:blipFill>
            <a:blip r:embed="rId5" cstate="print">
              <a:extLst/>
            </a:blip>
            <a:srcRect/>
            <a:stretch>
              <a:fillRect l="-13000" r="-13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3" name="Freeform 12"/>
          <p:cNvSpPr/>
          <p:nvPr/>
        </p:nvSpPr>
        <p:spPr>
          <a:xfrm>
            <a:off x="6084888" y="4224338"/>
            <a:ext cx="1582737" cy="1720850"/>
          </a:xfrm>
          <a:custGeom>
            <a:avLst/>
            <a:gdLst>
              <a:gd name="connsiteX0" fmla="*/ 0 w 1351661"/>
              <a:gd name="connsiteY0" fmla="*/ 121220 h 1212197"/>
              <a:gd name="connsiteX1" fmla="*/ 121220 w 1351661"/>
              <a:gd name="connsiteY1" fmla="*/ 0 h 1212197"/>
              <a:gd name="connsiteX2" fmla="*/ 1230441 w 1351661"/>
              <a:gd name="connsiteY2" fmla="*/ 0 h 1212197"/>
              <a:gd name="connsiteX3" fmla="*/ 1351661 w 1351661"/>
              <a:gd name="connsiteY3" fmla="*/ 121220 h 1212197"/>
              <a:gd name="connsiteX4" fmla="*/ 1351661 w 1351661"/>
              <a:gd name="connsiteY4" fmla="*/ 1090977 h 1212197"/>
              <a:gd name="connsiteX5" fmla="*/ 1230441 w 1351661"/>
              <a:gd name="connsiteY5" fmla="*/ 1212197 h 1212197"/>
              <a:gd name="connsiteX6" fmla="*/ 121220 w 1351661"/>
              <a:gd name="connsiteY6" fmla="*/ 1212197 h 1212197"/>
              <a:gd name="connsiteX7" fmla="*/ 0 w 1351661"/>
              <a:gd name="connsiteY7" fmla="*/ 1090977 h 1212197"/>
              <a:gd name="connsiteX8" fmla="*/ 0 w 1351661"/>
              <a:gd name="connsiteY8" fmla="*/ 121220 h 1212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1661" h="1212197">
                <a:moveTo>
                  <a:pt x="0" y="121220"/>
                </a:moveTo>
                <a:cubicBezTo>
                  <a:pt x="0" y="54272"/>
                  <a:pt x="54272" y="0"/>
                  <a:pt x="121220" y="0"/>
                </a:cubicBezTo>
                <a:lnTo>
                  <a:pt x="1230441" y="0"/>
                </a:lnTo>
                <a:cubicBezTo>
                  <a:pt x="1297389" y="0"/>
                  <a:pt x="1351661" y="54272"/>
                  <a:pt x="1351661" y="121220"/>
                </a:cubicBezTo>
                <a:lnTo>
                  <a:pt x="1351661" y="1090977"/>
                </a:lnTo>
                <a:cubicBezTo>
                  <a:pt x="1351661" y="1157925"/>
                  <a:pt x="1297389" y="1212197"/>
                  <a:pt x="1230441" y="1212197"/>
                </a:cubicBezTo>
                <a:lnTo>
                  <a:pt x="121220" y="1212197"/>
                </a:lnTo>
                <a:cubicBezTo>
                  <a:pt x="54272" y="1212197"/>
                  <a:pt x="0" y="1157925"/>
                  <a:pt x="0" y="1090977"/>
                </a:cubicBezTo>
                <a:lnTo>
                  <a:pt x="0" y="12122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04084" tIns="104084" rIns="104084" bIns="104084" spcCol="1270" anchor="ctr"/>
          <a:lstStyle/>
          <a:p>
            <a:pPr algn="ctr" defTabSz="800100" fontAlgn="auto">
              <a:lnSpc>
                <a:spcPct val="90000"/>
              </a:lnSpc>
              <a:spcAft>
                <a:spcPct val="35000"/>
              </a:spcAft>
              <a:defRPr/>
            </a:pPr>
            <a:r>
              <a:rPr lang="en-CA" dirty="0"/>
              <a:t>Potential Pedestrian- Motor Vehicle Collision Risks</a:t>
            </a:r>
          </a:p>
        </p:txBody>
      </p:sp>
      <p:sp>
        <p:nvSpPr>
          <p:cNvPr id="14" name="Freeform 13"/>
          <p:cNvSpPr/>
          <p:nvPr/>
        </p:nvSpPr>
        <p:spPr>
          <a:xfrm>
            <a:off x="2987675" y="5087938"/>
            <a:ext cx="2700338" cy="368300"/>
          </a:xfrm>
          <a:custGeom>
            <a:avLst/>
            <a:gdLst>
              <a:gd name="connsiteX0" fmla="*/ 0 w 2699928"/>
              <a:gd name="connsiteY0" fmla="*/ 183704 h 367408"/>
              <a:gd name="connsiteX1" fmla="*/ 183704 w 2699928"/>
              <a:gd name="connsiteY1" fmla="*/ 0 h 367408"/>
              <a:gd name="connsiteX2" fmla="*/ 183704 w 2699928"/>
              <a:gd name="connsiteY2" fmla="*/ 91852 h 367408"/>
              <a:gd name="connsiteX3" fmla="*/ 2516224 w 2699928"/>
              <a:gd name="connsiteY3" fmla="*/ 91852 h 367408"/>
              <a:gd name="connsiteX4" fmla="*/ 2516224 w 2699928"/>
              <a:gd name="connsiteY4" fmla="*/ 0 h 367408"/>
              <a:gd name="connsiteX5" fmla="*/ 2699928 w 2699928"/>
              <a:gd name="connsiteY5" fmla="*/ 183704 h 367408"/>
              <a:gd name="connsiteX6" fmla="*/ 2516224 w 2699928"/>
              <a:gd name="connsiteY6" fmla="*/ 367408 h 367408"/>
              <a:gd name="connsiteX7" fmla="*/ 2516224 w 2699928"/>
              <a:gd name="connsiteY7" fmla="*/ 275556 h 367408"/>
              <a:gd name="connsiteX8" fmla="*/ 183704 w 2699928"/>
              <a:gd name="connsiteY8" fmla="*/ 275556 h 367408"/>
              <a:gd name="connsiteX9" fmla="*/ 183704 w 2699928"/>
              <a:gd name="connsiteY9" fmla="*/ 367408 h 367408"/>
              <a:gd name="connsiteX10" fmla="*/ 0 w 2699928"/>
              <a:gd name="connsiteY10" fmla="*/ 183704 h 367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99928" h="367408">
                <a:moveTo>
                  <a:pt x="2699928" y="183704"/>
                </a:moveTo>
                <a:lnTo>
                  <a:pt x="2516224" y="367407"/>
                </a:lnTo>
                <a:lnTo>
                  <a:pt x="2516224" y="275556"/>
                </a:lnTo>
                <a:lnTo>
                  <a:pt x="183704" y="275556"/>
                </a:lnTo>
                <a:lnTo>
                  <a:pt x="183704" y="367407"/>
                </a:lnTo>
                <a:lnTo>
                  <a:pt x="0" y="183704"/>
                </a:lnTo>
                <a:lnTo>
                  <a:pt x="183704" y="1"/>
                </a:lnTo>
                <a:lnTo>
                  <a:pt x="183704" y="91852"/>
                </a:lnTo>
                <a:lnTo>
                  <a:pt x="2516224" y="91852"/>
                </a:lnTo>
                <a:lnTo>
                  <a:pt x="2516224" y="1"/>
                </a:lnTo>
                <a:lnTo>
                  <a:pt x="2699928" y="183704"/>
                </a:lnTo>
                <a:close/>
              </a:path>
            </a:pathLst>
          </a:custGeom>
          <a:solidFill>
            <a:srgbClr val="FF0000"/>
          </a:solidFill>
          <a:ln>
            <a:solidFill>
              <a:schemeClr val="tx1"/>
            </a:solidFill>
          </a:ln>
        </p:spPr>
        <p:style>
          <a:lnRef idx="0">
            <a:scrgbClr r="0" g="0" b="0"/>
          </a:lnRef>
          <a:fillRef idx="1">
            <a:scrgbClr r="0" g="0" b="0"/>
          </a:fillRef>
          <a:effectRef idx="0">
            <a:schemeClr val="accent1">
              <a:tint val="60000"/>
              <a:hueOff val="0"/>
              <a:satOff val="0"/>
              <a:lumOff val="0"/>
              <a:alphaOff val="0"/>
            </a:schemeClr>
          </a:effectRef>
          <a:fontRef idx="minor">
            <a:schemeClr val="lt1"/>
          </a:fontRef>
        </p:style>
        <p:txBody>
          <a:bodyPr lIns="110222" tIns="73483" rIns="0" bIns="73482" spcCol="1270" anchor="ctr"/>
          <a:lstStyle/>
          <a:p>
            <a:pPr algn="ctr" defTabSz="666750" fontAlgn="auto">
              <a:lnSpc>
                <a:spcPct val="90000"/>
              </a:lnSpc>
              <a:spcAft>
                <a:spcPct val="35000"/>
              </a:spcAft>
              <a:defRPr/>
            </a:pPr>
            <a:r>
              <a:rPr lang="en-CA" sz="1500" dirty="0"/>
              <a:t>                      </a:t>
            </a:r>
          </a:p>
        </p:txBody>
      </p:sp>
      <p:sp>
        <p:nvSpPr>
          <p:cNvPr id="15" name="Rounded Rectangle 14"/>
          <p:cNvSpPr/>
          <p:nvPr/>
        </p:nvSpPr>
        <p:spPr>
          <a:xfrm>
            <a:off x="3351679" y="2641025"/>
            <a:ext cx="1529046" cy="1529046"/>
          </a:xfrm>
          <a:prstGeom prst="roundRect">
            <a:avLst>
              <a:gd name="adj" fmla="val 10000"/>
            </a:avLst>
          </a:prstGeom>
          <a:blipFill>
            <a:blip r:embed="rId6" cstate="print">
              <a:extLst/>
            </a:blip>
            <a:srcRect/>
            <a:stretch>
              <a:fillRect t="-2000" b="-2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6" name="Freeform 15"/>
          <p:cNvSpPr/>
          <p:nvPr/>
        </p:nvSpPr>
        <p:spPr>
          <a:xfrm>
            <a:off x="3924300" y="3648075"/>
            <a:ext cx="1528763" cy="1066800"/>
          </a:xfrm>
          <a:custGeom>
            <a:avLst/>
            <a:gdLst>
              <a:gd name="connsiteX0" fmla="*/ 0 w 1529046"/>
              <a:gd name="connsiteY0" fmla="*/ 106689 h 1066892"/>
              <a:gd name="connsiteX1" fmla="*/ 106689 w 1529046"/>
              <a:gd name="connsiteY1" fmla="*/ 0 h 1066892"/>
              <a:gd name="connsiteX2" fmla="*/ 1422357 w 1529046"/>
              <a:gd name="connsiteY2" fmla="*/ 0 h 1066892"/>
              <a:gd name="connsiteX3" fmla="*/ 1529046 w 1529046"/>
              <a:gd name="connsiteY3" fmla="*/ 106689 h 1066892"/>
              <a:gd name="connsiteX4" fmla="*/ 1529046 w 1529046"/>
              <a:gd name="connsiteY4" fmla="*/ 960203 h 1066892"/>
              <a:gd name="connsiteX5" fmla="*/ 1422357 w 1529046"/>
              <a:gd name="connsiteY5" fmla="*/ 1066892 h 1066892"/>
              <a:gd name="connsiteX6" fmla="*/ 106689 w 1529046"/>
              <a:gd name="connsiteY6" fmla="*/ 1066892 h 1066892"/>
              <a:gd name="connsiteX7" fmla="*/ 0 w 1529046"/>
              <a:gd name="connsiteY7" fmla="*/ 960203 h 1066892"/>
              <a:gd name="connsiteX8" fmla="*/ 0 w 1529046"/>
              <a:gd name="connsiteY8" fmla="*/ 106689 h 1066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9046" h="1066892">
                <a:moveTo>
                  <a:pt x="0" y="106689"/>
                </a:moveTo>
                <a:cubicBezTo>
                  <a:pt x="0" y="47766"/>
                  <a:pt x="47766" y="0"/>
                  <a:pt x="106689" y="0"/>
                </a:cubicBezTo>
                <a:lnTo>
                  <a:pt x="1422357" y="0"/>
                </a:lnTo>
                <a:cubicBezTo>
                  <a:pt x="1481280" y="0"/>
                  <a:pt x="1529046" y="47766"/>
                  <a:pt x="1529046" y="106689"/>
                </a:cubicBezTo>
                <a:lnTo>
                  <a:pt x="1529046" y="960203"/>
                </a:lnTo>
                <a:cubicBezTo>
                  <a:pt x="1529046" y="1019126"/>
                  <a:pt x="1481280" y="1066892"/>
                  <a:pt x="1422357" y="1066892"/>
                </a:cubicBezTo>
                <a:lnTo>
                  <a:pt x="106689" y="1066892"/>
                </a:lnTo>
                <a:cubicBezTo>
                  <a:pt x="47766" y="1066892"/>
                  <a:pt x="0" y="1019126"/>
                  <a:pt x="0" y="960203"/>
                </a:cubicBezTo>
                <a:lnTo>
                  <a:pt x="0" y="10668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99828" tIns="99828" rIns="99828" bIns="99828" spcCol="1270" anchor="ctr"/>
          <a:lstStyle/>
          <a:p>
            <a:pPr algn="ctr" defTabSz="800100" fontAlgn="auto">
              <a:lnSpc>
                <a:spcPct val="90000"/>
              </a:lnSpc>
              <a:spcAft>
                <a:spcPct val="35000"/>
              </a:spcAft>
              <a:defRPr/>
            </a:pPr>
            <a:r>
              <a:rPr lang="en-CA" dirty="0"/>
              <a:t>Built Environment Design</a:t>
            </a:r>
          </a:p>
        </p:txBody>
      </p:sp>
      <p:sp>
        <p:nvSpPr>
          <p:cNvPr id="4" name="TextBox 3"/>
          <p:cNvSpPr txBox="1">
            <a:spLocks noChangeArrowheads="1"/>
          </p:cNvSpPr>
          <p:nvPr/>
        </p:nvSpPr>
        <p:spPr bwMode="auto">
          <a:xfrm>
            <a:off x="3779838" y="5576888"/>
            <a:ext cx="1512887" cy="368300"/>
          </a:xfrm>
          <a:prstGeom prst="rect">
            <a:avLst/>
          </a:prstGeom>
          <a:noFill/>
          <a:ln w="9525">
            <a:noFill/>
            <a:miter lim="800000"/>
            <a:headEnd/>
            <a:tailEnd/>
          </a:ln>
        </p:spPr>
        <p:txBody>
          <a:bodyPr>
            <a:spAutoFit/>
          </a:bodyPr>
          <a:lstStyle/>
          <a:p>
            <a:r>
              <a:rPr lang="en-CA" b="1">
                <a:solidFill>
                  <a:srgbClr val="FF0000"/>
                </a:solidFill>
              </a:rPr>
              <a:t>BALANCE</a:t>
            </a:r>
          </a:p>
        </p:txBody>
      </p:sp>
      <p:sp>
        <p:nvSpPr>
          <p:cNvPr id="70675" name="Slide Number Placeholder 2"/>
          <p:cNvSpPr>
            <a:spLocks noGrp="1"/>
          </p:cNvSpPr>
          <p:nvPr>
            <p:ph type="sldNum" sz="quarter" idx="4294967295"/>
          </p:nvPr>
        </p:nvSpPr>
        <p:spPr bwMode="auto">
          <a:xfrm>
            <a:off x="6553200" y="6356350"/>
            <a:ext cx="2133600" cy="365125"/>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fld id="{F21AA6C6-C752-4A03-A08F-6920920CE24D}" type="slidenum">
              <a:rPr lang="en-CA">
                <a:solidFill>
                  <a:srgbClr val="898989"/>
                </a:solidFill>
              </a:rPr>
              <a:pPr fontAlgn="base">
                <a:spcBef>
                  <a:spcPct val="0"/>
                </a:spcBef>
                <a:spcAft>
                  <a:spcPct val="0"/>
                </a:spcAft>
              </a:pPr>
              <a:t>6</a:t>
            </a:fld>
            <a:endParaRPr lang="en-CA">
              <a:solidFill>
                <a:srgbClr val="898989"/>
              </a:solidFill>
            </a:endParaRPr>
          </a:p>
        </p:txBody>
      </p:sp>
    </p:spTree>
    <p:extLst>
      <p:ext uri="{BB962C8B-B14F-4D97-AF65-F5344CB8AC3E}">
        <p14:creationId xmlns:p14="http://schemas.microsoft.com/office/powerpoint/2010/main" val="914859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ppt_x"/>
                                          </p:val>
                                        </p:tav>
                                        <p:tav tm="100000">
                                          <p:val>
                                            <p:strVal val="#ppt_x"/>
                                          </p:val>
                                        </p:tav>
                                      </p:tavLst>
                                    </p:anim>
                                    <p:anim calcmode="lin" valueType="num">
                                      <p:cBhvr additive="base">
                                        <p:cTn id="1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385175" cy="533400"/>
          </a:xfrm>
        </p:spPr>
        <p:txBody>
          <a:bodyPr/>
          <a:lstStyle/>
          <a:p>
            <a:r>
              <a:rPr lang="en-CA" dirty="0" smtClean="0">
                <a:solidFill>
                  <a:schemeClr val="accent4">
                    <a:lumMod val="10000"/>
                  </a:schemeClr>
                </a:solidFill>
              </a:rPr>
              <a:t>AIMS</a:t>
            </a:r>
            <a:r>
              <a:rPr lang="en-CA" dirty="0" smtClean="0"/>
              <a:t>						</a:t>
            </a:r>
            <a:endParaRPr lang="en-CA" dirty="0"/>
          </a:p>
        </p:txBody>
      </p:sp>
      <p:sp>
        <p:nvSpPr>
          <p:cNvPr id="3" name="Content Placeholder 2"/>
          <p:cNvSpPr>
            <a:spLocks noGrp="1"/>
          </p:cNvSpPr>
          <p:nvPr>
            <p:ph idx="1"/>
          </p:nvPr>
        </p:nvSpPr>
        <p:spPr>
          <a:xfrm>
            <a:off x="347316" y="1196752"/>
            <a:ext cx="7945760" cy="4191000"/>
          </a:xfrm>
        </p:spPr>
        <p:txBody>
          <a:bodyPr/>
          <a:lstStyle/>
          <a:p>
            <a:pPr>
              <a:buClrTx/>
            </a:pPr>
            <a:r>
              <a:rPr lang="en-US" sz="3200" dirty="0">
                <a:solidFill>
                  <a:schemeClr val="accent4">
                    <a:lumMod val="10000"/>
                  </a:schemeClr>
                </a:solidFill>
                <a:latin typeface="+mj-lt"/>
              </a:rPr>
              <a:t>T</a:t>
            </a:r>
            <a:r>
              <a:rPr lang="en-US" sz="3200" dirty="0" smtClean="0">
                <a:solidFill>
                  <a:schemeClr val="accent4">
                    <a:lumMod val="10000"/>
                  </a:schemeClr>
                </a:solidFill>
                <a:latin typeface="+mj-lt"/>
              </a:rPr>
              <a:t>o </a:t>
            </a:r>
            <a:r>
              <a:rPr lang="en-US" sz="3200" dirty="0">
                <a:solidFill>
                  <a:schemeClr val="accent4">
                    <a:lumMod val="10000"/>
                  </a:schemeClr>
                </a:solidFill>
                <a:latin typeface="+mj-lt"/>
              </a:rPr>
              <a:t>determine if the proportion of children observed walking to school is a potential </a:t>
            </a:r>
            <a:r>
              <a:rPr lang="en-US" sz="3200" dirty="0" smtClean="0">
                <a:solidFill>
                  <a:schemeClr val="accent4">
                    <a:lumMod val="10000"/>
                  </a:schemeClr>
                </a:solidFill>
                <a:latin typeface="+mj-lt"/>
              </a:rPr>
              <a:t>PMVC </a:t>
            </a:r>
            <a:r>
              <a:rPr lang="en-US" sz="3200" dirty="0">
                <a:solidFill>
                  <a:schemeClr val="accent4">
                    <a:lumMod val="10000"/>
                  </a:schemeClr>
                </a:solidFill>
                <a:latin typeface="+mj-lt"/>
              </a:rPr>
              <a:t>risk </a:t>
            </a:r>
            <a:r>
              <a:rPr lang="en-US" sz="3200" dirty="0" smtClean="0">
                <a:solidFill>
                  <a:schemeClr val="accent4">
                    <a:lumMod val="10000"/>
                  </a:schemeClr>
                </a:solidFill>
                <a:latin typeface="+mj-lt"/>
              </a:rPr>
              <a:t>factor</a:t>
            </a:r>
          </a:p>
          <a:p>
            <a:pPr>
              <a:buClrTx/>
            </a:pPr>
            <a:r>
              <a:rPr lang="en-US" sz="3200" dirty="0">
                <a:solidFill>
                  <a:schemeClr val="accent4">
                    <a:lumMod val="10000"/>
                  </a:schemeClr>
                </a:solidFill>
                <a:latin typeface="+mj-lt"/>
              </a:rPr>
              <a:t>T</a:t>
            </a:r>
            <a:r>
              <a:rPr lang="en-US" sz="3200" dirty="0" smtClean="0">
                <a:solidFill>
                  <a:schemeClr val="accent4">
                    <a:lumMod val="10000"/>
                  </a:schemeClr>
                </a:solidFill>
                <a:latin typeface="+mj-lt"/>
              </a:rPr>
              <a:t>o </a:t>
            </a:r>
            <a:r>
              <a:rPr lang="en-US" sz="3200" dirty="0">
                <a:solidFill>
                  <a:schemeClr val="accent4">
                    <a:lumMod val="10000"/>
                  </a:schemeClr>
                </a:solidFill>
                <a:latin typeface="+mj-lt"/>
              </a:rPr>
              <a:t>identify modifiable built environment risk factors associated with historically higher child </a:t>
            </a:r>
            <a:r>
              <a:rPr lang="en-US" sz="3200" dirty="0" smtClean="0">
                <a:solidFill>
                  <a:schemeClr val="accent4">
                    <a:lumMod val="10000"/>
                  </a:schemeClr>
                </a:solidFill>
                <a:latin typeface="+mj-lt"/>
              </a:rPr>
              <a:t>PMVC </a:t>
            </a:r>
            <a:r>
              <a:rPr lang="en-US" sz="3200" dirty="0">
                <a:solidFill>
                  <a:schemeClr val="accent4">
                    <a:lumMod val="10000"/>
                  </a:schemeClr>
                </a:solidFill>
                <a:latin typeface="+mj-lt"/>
              </a:rPr>
              <a:t>rates within school attendance boundaries</a:t>
            </a:r>
            <a:endParaRPr lang="en-CA" sz="3200" dirty="0" smtClean="0">
              <a:solidFill>
                <a:schemeClr val="accent4">
                  <a:lumMod val="10000"/>
                </a:schemeClr>
              </a:solidFill>
              <a:latin typeface="+mj-lt"/>
            </a:endParaRPr>
          </a:p>
        </p:txBody>
      </p:sp>
      <p:cxnSp>
        <p:nvCxnSpPr>
          <p:cNvPr id="4" name="Straight Connector 3"/>
          <p:cNvCxnSpPr/>
          <p:nvPr/>
        </p:nvCxnSpPr>
        <p:spPr bwMode="auto">
          <a:xfrm>
            <a:off x="323528" y="836712"/>
            <a:ext cx="8305800" cy="0"/>
          </a:xfrm>
          <a:prstGeom prst="line">
            <a:avLst/>
          </a:prstGeom>
          <a:ln w="38100">
            <a:solidFill>
              <a:srgbClr val="FF0000"/>
            </a:solidFill>
            <a:headEnd type="none" w="med" len="med"/>
            <a:tailEnd type="none" w="med" len="med"/>
          </a:ln>
          <a:effectLst/>
        </p:spPr>
        <p:style>
          <a:lnRef idx="1">
            <a:schemeClr val="accent2"/>
          </a:lnRef>
          <a:fillRef idx="0">
            <a:schemeClr val="accent2"/>
          </a:fillRef>
          <a:effectRef idx="0">
            <a:schemeClr val="accent2"/>
          </a:effectRef>
          <a:fontRef idx="minor">
            <a:schemeClr val="tx1"/>
          </a:fontRef>
        </p:style>
      </p:cxnSp>
      <p:sp>
        <p:nvSpPr>
          <p:cNvPr id="5" name="Slide Number Placeholder 4"/>
          <p:cNvSpPr>
            <a:spLocks noGrp="1"/>
          </p:cNvSpPr>
          <p:nvPr>
            <p:ph type="sldNum" sz="quarter" idx="4"/>
          </p:nvPr>
        </p:nvSpPr>
        <p:spPr/>
        <p:txBody>
          <a:bodyPr/>
          <a:lstStyle/>
          <a:p>
            <a:fld id="{B98862E4-1625-496D-B38D-3F7C6950461F}" type="slidenum">
              <a:rPr lang="en-CA" smtClean="0">
                <a:solidFill>
                  <a:prstClr val="black">
                    <a:tint val="75000"/>
                  </a:prstClr>
                </a:solidFill>
              </a:rPr>
              <a:pPr/>
              <a:t>7</a:t>
            </a:fld>
            <a:endParaRPr lang="en-CA">
              <a:solidFill>
                <a:prstClr val="black">
                  <a:tint val="75000"/>
                </a:prstClr>
              </a:solidFill>
            </a:endParaRPr>
          </a:p>
        </p:txBody>
      </p:sp>
    </p:spTree>
    <p:extLst>
      <p:ext uri="{BB962C8B-B14F-4D97-AF65-F5344CB8AC3E}">
        <p14:creationId xmlns:p14="http://schemas.microsoft.com/office/powerpoint/2010/main" val="31367782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161" y="116632"/>
            <a:ext cx="8385175" cy="533400"/>
          </a:xfrm>
        </p:spPr>
        <p:txBody>
          <a:bodyPr/>
          <a:lstStyle/>
          <a:p>
            <a:r>
              <a:rPr lang="en-US" dirty="0" smtClean="0">
                <a:solidFill>
                  <a:schemeClr val="accent4">
                    <a:lumMod val="10000"/>
                  </a:schemeClr>
                </a:solidFill>
              </a:rPr>
              <a:t>METHODS</a:t>
            </a:r>
            <a:endParaRPr lang="en-US" dirty="0">
              <a:solidFill>
                <a:schemeClr val="accent4">
                  <a:lumMod val="10000"/>
                </a:schemeClr>
              </a:solidFill>
            </a:endParaRPr>
          </a:p>
        </p:txBody>
      </p:sp>
      <p:cxnSp>
        <p:nvCxnSpPr>
          <p:cNvPr id="5" name="Straight Connector 4"/>
          <p:cNvCxnSpPr/>
          <p:nvPr/>
        </p:nvCxnSpPr>
        <p:spPr bwMode="auto">
          <a:xfrm>
            <a:off x="395536" y="692696"/>
            <a:ext cx="8305800" cy="0"/>
          </a:xfrm>
          <a:prstGeom prst="line">
            <a:avLst/>
          </a:prstGeom>
          <a:ln w="34925">
            <a:solidFill>
              <a:srgbClr val="FF0000"/>
            </a:solidFill>
            <a:headEnd type="none" w="med" len="med"/>
            <a:tailEnd type="none" w="med" len="med"/>
          </a:ln>
          <a:effectLst/>
        </p:spPr>
        <p:style>
          <a:lnRef idx="1">
            <a:schemeClr val="accent2"/>
          </a:lnRef>
          <a:fillRef idx="0">
            <a:schemeClr val="accent2"/>
          </a:fillRef>
          <a:effectRef idx="0">
            <a:schemeClr val="accent2"/>
          </a:effectRef>
          <a:fontRef idx="minor">
            <a:schemeClr val="tx1"/>
          </a:fontRef>
        </p:style>
      </p:cxnSp>
      <p:sp>
        <p:nvSpPr>
          <p:cNvPr id="4" name="Content Placeholder 3"/>
          <p:cNvSpPr>
            <a:spLocks noGrp="1"/>
          </p:cNvSpPr>
          <p:nvPr>
            <p:ph idx="1"/>
          </p:nvPr>
        </p:nvSpPr>
        <p:spPr>
          <a:xfrm>
            <a:off x="287016" y="908720"/>
            <a:ext cx="8414320" cy="4191000"/>
          </a:xfrm>
        </p:spPr>
        <p:txBody>
          <a:bodyPr/>
          <a:lstStyle/>
          <a:p>
            <a:pPr>
              <a:lnSpc>
                <a:spcPct val="100000"/>
              </a:lnSpc>
              <a:spcBef>
                <a:spcPts val="600"/>
              </a:spcBef>
              <a:buClr>
                <a:schemeClr val="accent4">
                  <a:lumMod val="10000"/>
                </a:schemeClr>
              </a:buClr>
            </a:pPr>
            <a:r>
              <a:rPr lang="en-CA" sz="3200" dirty="0" smtClean="0">
                <a:solidFill>
                  <a:schemeClr val="tx2">
                    <a:lumMod val="10000"/>
                  </a:schemeClr>
                </a:solidFill>
              </a:rPr>
              <a:t>Case-control study, Spring </a:t>
            </a:r>
            <a:r>
              <a:rPr lang="en-CA" sz="3200" dirty="0" smtClean="0">
                <a:solidFill>
                  <a:schemeClr val="tx2">
                    <a:lumMod val="10000"/>
                  </a:schemeClr>
                </a:solidFill>
              </a:rPr>
              <a:t>2015, Toronto</a:t>
            </a:r>
            <a:endParaRPr lang="en-CA" sz="3200" dirty="0" smtClean="0">
              <a:solidFill>
                <a:schemeClr val="tx2">
                  <a:lumMod val="10000"/>
                </a:schemeClr>
              </a:solidFill>
            </a:endParaRPr>
          </a:p>
          <a:p>
            <a:pPr>
              <a:lnSpc>
                <a:spcPct val="100000"/>
              </a:lnSpc>
              <a:spcBef>
                <a:spcPts val="600"/>
              </a:spcBef>
              <a:buClr>
                <a:schemeClr val="accent4">
                  <a:lumMod val="10000"/>
                </a:schemeClr>
              </a:buClr>
            </a:pPr>
            <a:r>
              <a:rPr lang="en-CA" sz="3200" dirty="0" smtClean="0">
                <a:solidFill>
                  <a:schemeClr val="tx2">
                    <a:lumMod val="10000"/>
                  </a:schemeClr>
                </a:solidFill>
              </a:rPr>
              <a:t>Regular, kindergarten-grade 6 </a:t>
            </a:r>
            <a:r>
              <a:rPr lang="en-CA" sz="3200" dirty="0" smtClean="0">
                <a:solidFill>
                  <a:schemeClr val="tx2">
                    <a:lumMod val="10000"/>
                  </a:schemeClr>
                </a:solidFill>
              </a:rPr>
              <a:t>(n = 198)</a:t>
            </a:r>
          </a:p>
          <a:p>
            <a:pPr>
              <a:lnSpc>
                <a:spcPct val="100000"/>
              </a:lnSpc>
              <a:spcBef>
                <a:spcPts val="600"/>
              </a:spcBef>
              <a:buClr>
                <a:schemeClr val="accent4">
                  <a:lumMod val="10000"/>
                </a:schemeClr>
              </a:buClr>
            </a:pPr>
            <a:r>
              <a:rPr lang="en-CA" sz="3200" dirty="0" smtClean="0">
                <a:solidFill>
                  <a:schemeClr val="tx2">
                    <a:lumMod val="10000"/>
                  </a:schemeClr>
                </a:solidFill>
              </a:rPr>
              <a:t>Exclusions:  French immersion, </a:t>
            </a:r>
            <a:r>
              <a:rPr lang="en-CA" sz="3200" u="sng" dirty="0" smtClean="0">
                <a:solidFill>
                  <a:schemeClr val="tx2">
                    <a:lumMod val="10000"/>
                  </a:schemeClr>
                </a:solidFill>
              </a:rPr>
              <a:t>&gt;</a:t>
            </a:r>
            <a:r>
              <a:rPr lang="en-CA" sz="3200" dirty="0" smtClean="0">
                <a:solidFill>
                  <a:schemeClr val="tx2">
                    <a:lumMod val="10000"/>
                  </a:schemeClr>
                </a:solidFill>
              </a:rPr>
              <a:t>grade 7, </a:t>
            </a:r>
            <a:r>
              <a:rPr lang="en-CA" sz="3200" dirty="0" smtClean="0">
                <a:solidFill>
                  <a:schemeClr val="tx2">
                    <a:lumMod val="10000"/>
                  </a:schemeClr>
                </a:solidFill>
              </a:rPr>
              <a:t>other </a:t>
            </a:r>
            <a:r>
              <a:rPr lang="en-CA" sz="3200" dirty="0" smtClean="0">
                <a:solidFill>
                  <a:schemeClr val="tx2">
                    <a:lumMod val="10000"/>
                  </a:schemeClr>
                </a:solidFill>
              </a:rPr>
              <a:t>active transportation programs</a:t>
            </a:r>
          </a:p>
          <a:p>
            <a:pPr>
              <a:lnSpc>
                <a:spcPct val="100000"/>
              </a:lnSpc>
              <a:spcBef>
                <a:spcPts val="600"/>
              </a:spcBef>
              <a:buClr>
                <a:schemeClr val="accent4">
                  <a:lumMod val="10000"/>
                </a:schemeClr>
              </a:buClr>
            </a:pPr>
            <a:r>
              <a:rPr lang="en-CA" sz="3200" dirty="0" smtClean="0">
                <a:solidFill>
                  <a:schemeClr val="tx2">
                    <a:lumMod val="10000"/>
                  </a:schemeClr>
                </a:solidFill>
              </a:rPr>
              <a:t>Police-reported PMVCs, ages 4-12, 2000-2013</a:t>
            </a:r>
          </a:p>
          <a:p>
            <a:pPr lvl="1">
              <a:spcBef>
                <a:spcPts val="600"/>
              </a:spcBef>
              <a:buClr>
                <a:schemeClr val="accent4">
                  <a:lumMod val="10000"/>
                </a:schemeClr>
              </a:buClr>
            </a:pPr>
            <a:r>
              <a:rPr lang="en-CA" sz="3200" dirty="0" smtClean="0">
                <a:solidFill>
                  <a:schemeClr val="tx2">
                    <a:lumMod val="10000"/>
                  </a:schemeClr>
                </a:solidFill>
              </a:rPr>
              <a:t>Mapped within school attendance boundaries </a:t>
            </a:r>
          </a:p>
          <a:p>
            <a:pPr>
              <a:lnSpc>
                <a:spcPct val="100000"/>
              </a:lnSpc>
              <a:spcBef>
                <a:spcPts val="600"/>
              </a:spcBef>
              <a:buClr>
                <a:schemeClr val="accent4">
                  <a:lumMod val="10000"/>
                </a:schemeClr>
              </a:buClr>
              <a:buFont typeface="Wingdings" panose="05000000000000000000" pitchFamily="2" charset="2"/>
              <a:buChar char="Ø"/>
            </a:pPr>
            <a:r>
              <a:rPr lang="en-CA" sz="3200" dirty="0" smtClean="0">
                <a:solidFill>
                  <a:schemeClr val="tx2">
                    <a:lumMod val="10000"/>
                  </a:schemeClr>
                </a:solidFill>
              </a:rPr>
              <a:t>Cases- highest quartile (n = 50) </a:t>
            </a:r>
          </a:p>
          <a:p>
            <a:pPr>
              <a:lnSpc>
                <a:spcPct val="100000"/>
              </a:lnSpc>
              <a:spcBef>
                <a:spcPts val="600"/>
              </a:spcBef>
              <a:buClr>
                <a:schemeClr val="accent4">
                  <a:lumMod val="10000"/>
                </a:schemeClr>
              </a:buClr>
              <a:buFont typeface="Wingdings" panose="05000000000000000000" pitchFamily="2" charset="2"/>
              <a:buChar char="Ø"/>
            </a:pPr>
            <a:r>
              <a:rPr lang="en-CA" sz="3200" dirty="0" smtClean="0">
                <a:solidFill>
                  <a:schemeClr val="tx2">
                    <a:lumMod val="10000"/>
                  </a:schemeClr>
                </a:solidFill>
              </a:rPr>
              <a:t>Controls- lowest quartile (n = 50</a:t>
            </a:r>
            <a:r>
              <a:rPr lang="en-CA" sz="3200" dirty="0" smtClean="0">
                <a:solidFill>
                  <a:schemeClr val="tx2">
                    <a:lumMod val="10000"/>
                  </a:schemeClr>
                </a:solidFill>
              </a:rPr>
              <a:t>)</a:t>
            </a:r>
            <a:endParaRPr lang="en-CA" sz="2800" dirty="0" smtClean="0">
              <a:solidFill>
                <a:schemeClr val="tx2">
                  <a:lumMod val="10000"/>
                </a:schemeClr>
              </a:solidFill>
            </a:endParaRPr>
          </a:p>
          <a:p>
            <a:pPr lvl="1">
              <a:spcBef>
                <a:spcPts val="0"/>
              </a:spcBef>
              <a:buClr>
                <a:schemeClr val="accent4">
                  <a:lumMod val="10000"/>
                </a:schemeClr>
              </a:buClr>
              <a:buFont typeface="Wingdings" panose="05000000000000000000" pitchFamily="2" charset="2"/>
              <a:buChar char="Ø"/>
            </a:pPr>
            <a:endParaRPr lang="en-CA" sz="2800" dirty="0" smtClean="0">
              <a:solidFill>
                <a:schemeClr val="tx2">
                  <a:lumMod val="10000"/>
                </a:schemeClr>
              </a:solidFill>
            </a:endParaRPr>
          </a:p>
        </p:txBody>
      </p:sp>
      <p:sp>
        <p:nvSpPr>
          <p:cNvPr id="3" name="Slide Number Placeholder 2"/>
          <p:cNvSpPr>
            <a:spLocks noGrp="1"/>
          </p:cNvSpPr>
          <p:nvPr>
            <p:ph type="sldNum" sz="quarter" idx="4"/>
          </p:nvPr>
        </p:nvSpPr>
        <p:spPr>
          <a:xfrm>
            <a:off x="6567736" y="6511503"/>
            <a:ext cx="2133600" cy="365125"/>
          </a:xfrm>
        </p:spPr>
        <p:txBody>
          <a:bodyPr/>
          <a:lstStyle/>
          <a:p>
            <a:fld id="{B98862E4-1625-496D-B38D-3F7C6950461F}" type="slidenum">
              <a:rPr lang="en-CA" smtClean="0">
                <a:solidFill>
                  <a:prstClr val="black">
                    <a:tint val="75000"/>
                  </a:prstClr>
                </a:solidFill>
              </a:rPr>
              <a:pPr/>
              <a:t>8</a:t>
            </a:fld>
            <a:endParaRPr lang="en-CA" dirty="0">
              <a:solidFill>
                <a:prstClr val="black">
                  <a:tint val="75000"/>
                </a:prstClr>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8" descr="final_comptraffic.jpg"/>
          <p:cNvPicPr>
            <a:picLocks noChangeAspect="1"/>
          </p:cNvPicPr>
          <p:nvPr/>
        </p:nvPicPr>
        <p:blipFill rotWithShape="1">
          <a:blip r:embed="rId3" cstate="print"/>
          <a:srcRect l="4602" r="12745"/>
          <a:stretch/>
        </p:blipFill>
        <p:spPr bwMode="auto">
          <a:xfrm>
            <a:off x="5830646" y="3089920"/>
            <a:ext cx="3313354" cy="2787352"/>
          </a:xfrm>
          <a:prstGeom prst="rect">
            <a:avLst/>
          </a:prstGeom>
          <a:noFill/>
          <a:ln w="9525">
            <a:noFill/>
            <a:miter lim="800000"/>
            <a:headEnd/>
            <a:tailEnd/>
          </a:ln>
        </p:spPr>
      </p:pic>
      <p:sp>
        <p:nvSpPr>
          <p:cNvPr id="2" name="Title 1"/>
          <p:cNvSpPr>
            <a:spLocks noGrp="1"/>
          </p:cNvSpPr>
          <p:nvPr>
            <p:ph type="title"/>
          </p:nvPr>
        </p:nvSpPr>
        <p:spPr>
          <a:xfrm>
            <a:off x="377825" y="152400"/>
            <a:ext cx="8385175" cy="533400"/>
          </a:xfrm>
        </p:spPr>
        <p:txBody>
          <a:bodyPr/>
          <a:lstStyle/>
          <a:p>
            <a:r>
              <a:rPr lang="en-US" dirty="0" smtClean="0">
                <a:solidFill>
                  <a:schemeClr val="tx2">
                    <a:lumMod val="10000"/>
                  </a:schemeClr>
                </a:solidFill>
              </a:rPr>
              <a:t>METHODS	</a:t>
            </a:r>
            <a:endParaRPr lang="en-US" dirty="0">
              <a:solidFill>
                <a:schemeClr val="tx2">
                  <a:lumMod val="10000"/>
                </a:schemeClr>
              </a:solidFill>
            </a:endParaRPr>
          </a:p>
        </p:txBody>
      </p:sp>
      <p:sp>
        <p:nvSpPr>
          <p:cNvPr id="3" name="Content Placeholder 2"/>
          <p:cNvSpPr>
            <a:spLocks noGrp="1"/>
          </p:cNvSpPr>
          <p:nvPr>
            <p:ph idx="1"/>
          </p:nvPr>
        </p:nvSpPr>
        <p:spPr>
          <a:xfrm>
            <a:off x="107504" y="836712"/>
            <a:ext cx="8728587" cy="4191000"/>
          </a:xfrm>
        </p:spPr>
        <p:txBody>
          <a:bodyPr/>
          <a:lstStyle/>
          <a:p>
            <a:pPr>
              <a:spcBef>
                <a:spcPts val="0"/>
              </a:spcBef>
              <a:buClr>
                <a:schemeClr val="accent4">
                  <a:lumMod val="10000"/>
                </a:schemeClr>
              </a:buClr>
            </a:pPr>
            <a:r>
              <a:rPr lang="en-CA" sz="3200" dirty="0" smtClean="0">
                <a:solidFill>
                  <a:schemeClr val="tx2">
                    <a:lumMod val="10000"/>
                  </a:schemeClr>
                </a:solidFill>
              </a:rPr>
              <a:t>Risk </a:t>
            </a:r>
            <a:r>
              <a:rPr lang="en-CA" sz="3200" dirty="0">
                <a:solidFill>
                  <a:schemeClr val="tx2">
                    <a:lumMod val="10000"/>
                  </a:schemeClr>
                </a:solidFill>
              </a:rPr>
              <a:t>Factors</a:t>
            </a:r>
          </a:p>
          <a:p>
            <a:pPr>
              <a:spcBef>
                <a:spcPts val="0"/>
              </a:spcBef>
              <a:buClr>
                <a:schemeClr val="accent4">
                  <a:lumMod val="10000"/>
                </a:schemeClr>
              </a:buClr>
            </a:pPr>
            <a:r>
              <a:rPr lang="en-CA" sz="3000" dirty="0">
                <a:solidFill>
                  <a:schemeClr val="tx2">
                    <a:lumMod val="10000"/>
                  </a:schemeClr>
                </a:solidFill>
              </a:rPr>
              <a:t>Proportion walking to school</a:t>
            </a:r>
          </a:p>
          <a:p>
            <a:pPr lvl="2">
              <a:spcBef>
                <a:spcPts val="0"/>
              </a:spcBef>
              <a:buClr>
                <a:schemeClr val="accent4">
                  <a:lumMod val="10000"/>
                </a:schemeClr>
              </a:buClr>
            </a:pPr>
            <a:r>
              <a:rPr lang="en-CA" sz="2800" dirty="0" smtClean="0">
                <a:solidFill>
                  <a:schemeClr val="tx2">
                    <a:lumMod val="10000"/>
                  </a:schemeClr>
                </a:solidFill>
              </a:rPr>
              <a:t>Transportation </a:t>
            </a:r>
            <a:r>
              <a:rPr lang="en-CA" sz="2800" dirty="0">
                <a:solidFill>
                  <a:schemeClr val="tx2">
                    <a:lumMod val="10000"/>
                  </a:schemeClr>
                </a:solidFill>
              </a:rPr>
              <a:t>mode </a:t>
            </a:r>
            <a:r>
              <a:rPr lang="en-CA" sz="2800" dirty="0" smtClean="0">
                <a:solidFill>
                  <a:schemeClr val="tx2">
                    <a:lumMod val="10000"/>
                  </a:schemeClr>
                </a:solidFill>
              </a:rPr>
              <a:t>during </a:t>
            </a:r>
            <a:r>
              <a:rPr lang="en-CA" sz="2800" dirty="0">
                <a:solidFill>
                  <a:schemeClr val="tx2">
                    <a:lumMod val="10000"/>
                  </a:schemeClr>
                </a:solidFill>
              </a:rPr>
              <a:t>morning drop off </a:t>
            </a:r>
          </a:p>
          <a:p>
            <a:pPr lvl="1">
              <a:spcBef>
                <a:spcPts val="0"/>
              </a:spcBef>
              <a:buClr>
                <a:schemeClr val="accent4">
                  <a:lumMod val="10000"/>
                </a:schemeClr>
              </a:buClr>
            </a:pPr>
            <a:r>
              <a:rPr lang="en-CA" sz="2800" dirty="0">
                <a:solidFill>
                  <a:schemeClr val="tx2">
                    <a:lumMod val="10000"/>
                  </a:schemeClr>
                </a:solidFill>
              </a:rPr>
              <a:t>Built environment</a:t>
            </a:r>
          </a:p>
          <a:p>
            <a:pPr lvl="2">
              <a:spcBef>
                <a:spcPts val="0"/>
              </a:spcBef>
              <a:buClr>
                <a:schemeClr val="accent4">
                  <a:lumMod val="10000"/>
                </a:schemeClr>
              </a:buClr>
            </a:pPr>
            <a:r>
              <a:rPr lang="en-CA" sz="2800" dirty="0">
                <a:solidFill>
                  <a:schemeClr val="tx2">
                    <a:lumMod val="10000"/>
                  </a:schemeClr>
                </a:solidFill>
              </a:rPr>
              <a:t>Density, Diversity, Design </a:t>
            </a:r>
            <a:r>
              <a:rPr lang="en-CA" sz="2800" dirty="0" smtClean="0">
                <a:solidFill>
                  <a:schemeClr val="tx2">
                    <a:lumMod val="10000"/>
                  </a:schemeClr>
                </a:solidFill>
              </a:rPr>
              <a:t>(municipal                 data </a:t>
            </a:r>
            <a:r>
              <a:rPr lang="en-CA" sz="2800" dirty="0" smtClean="0">
                <a:solidFill>
                  <a:schemeClr val="tx2">
                    <a:lumMod val="10000"/>
                  </a:schemeClr>
                </a:solidFill>
              </a:rPr>
              <a:t>sources, 2006 Census)</a:t>
            </a:r>
            <a:endParaRPr lang="en-CA" sz="2800" dirty="0">
              <a:solidFill>
                <a:schemeClr val="tx2">
                  <a:lumMod val="10000"/>
                </a:schemeClr>
              </a:solidFill>
            </a:endParaRPr>
          </a:p>
          <a:p>
            <a:pPr lvl="2">
              <a:spcBef>
                <a:spcPts val="0"/>
              </a:spcBef>
              <a:buClr>
                <a:schemeClr val="accent4">
                  <a:lumMod val="10000"/>
                </a:schemeClr>
              </a:buClr>
            </a:pPr>
            <a:r>
              <a:rPr lang="en-CA" sz="2800" dirty="0" smtClean="0">
                <a:solidFill>
                  <a:schemeClr val="tx2">
                    <a:lumMod val="10000"/>
                  </a:schemeClr>
                </a:solidFill>
              </a:rPr>
              <a:t>Downtown</a:t>
            </a:r>
            <a:r>
              <a:rPr lang="en-CA" sz="2800" dirty="0" smtClean="0">
                <a:solidFill>
                  <a:schemeClr val="tx2">
                    <a:lumMod val="10000"/>
                  </a:schemeClr>
                </a:solidFill>
              </a:rPr>
              <a:t> </a:t>
            </a:r>
            <a:r>
              <a:rPr lang="en-CA" sz="2800" dirty="0">
                <a:solidFill>
                  <a:schemeClr val="tx2">
                    <a:lumMod val="10000"/>
                  </a:schemeClr>
                </a:solidFill>
              </a:rPr>
              <a:t>versus inner suburbs.</a:t>
            </a:r>
          </a:p>
          <a:p>
            <a:pPr lvl="1">
              <a:spcBef>
                <a:spcPts val="0"/>
              </a:spcBef>
              <a:buClr>
                <a:schemeClr val="accent4">
                  <a:lumMod val="10000"/>
                </a:schemeClr>
              </a:buClr>
            </a:pPr>
            <a:r>
              <a:rPr lang="en-CA" sz="2800" dirty="0">
                <a:solidFill>
                  <a:schemeClr val="tx2">
                    <a:lumMod val="10000"/>
                  </a:schemeClr>
                </a:solidFill>
              </a:rPr>
              <a:t>School Social environment</a:t>
            </a:r>
          </a:p>
          <a:p>
            <a:pPr lvl="2">
              <a:spcBef>
                <a:spcPts val="0"/>
              </a:spcBef>
              <a:buClr>
                <a:schemeClr val="accent4">
                  <a:lumMod val="10000"/>
                </a:schemeClr>
              </a:buClr>
            </a:pPr>
            <a:r>
              <a:rPr lang="en-CA" sz="2800" dirty="0">
                <a:solidFill>
                  <a:schemeClr val="tx2">
                    <a:lumMod val="10000"/>
                  </a:schemeClr>
                </a:solidFill>
              </a:rPr>
              <a:t>Learning Opportunities Index </a:t>
            </a:r>
            <a:r>
              <a:rPr lang="en-CA" sz="2800" dirty="0" smtClean="0">
                <a:solidFill>
                  <a:schemeClr val="tx2">
                    <a:lumMod val="10000"/>
                  </a:schemeClr>
                </a:solidFill>
              </a:rPr>
              <a:t>                               (</a:t>
            </a:r>
            <a:r>
              <a:rPr lang="en-CA" sz="2800" dirty="0">
                <a:solidFill>
                  <a:schemeClr val="tx2">
                    <a:lumMod val="10000"/>
                  </a:schemeClr>
                </a:solidFill>
              </a:rPr>
              <a:t>LOI), </a:t>
            </a:r>
            <a:r>
              <a:rPr lang="en-CA" sz="2800" dirty="0" smtClean="0">
                <a:solidFill>
                  <a:schemeClr val="tx2">
                    <a:lumMod val="10000"/>
                  </a:schemeClr>
                </a:solidFill>
              </a:rPr>
              <a:t>neighbourhood </a:t>
            </a:r>
            <a:r>
              <a:rPr lang="en-CA" sz="2800" dirty="0">
                <a:solidFill>
                  <a:schemeClr val="tx2">
                    <a:lumMod val="10000"/>
                  </a:schemeClr>
                </a:solidFill>
              </a:rPr>
              <a:t>SES, </a:t>
            </a:r>
            <a:r>
              <a:rPr lang="en-CA" sz="2800" dirty="0" err="1" smtClean="0">
                <a:solidFill>
                  <a:schemeClr val="tx2">
                    <a:lumMod val="10000"/>
                  </a:schemeClr>
                </a:solidFill>
              </a:rPr>
              <a:t>etc</a:t>
            </a:r>
            <a:endParaRPr lang="en-CA" sz="2800" dirty="0" smtClean="0">
              <a:solidFill>
                <a:schemeClr val="tx2">
                  <a:lumMod val="10000"/>
                </a:schemeClr>
              </a:solidFill>
            </a:endParaRPr>
          </a:p>
          <a:p>
            <a:pPr indent="285750">
              <a:spcBef>
                <a:spcPts val="600"/>
              </a:spcBef>
              <a:buFont typeface="Arial" panose="020B0604020202020204" pitchFamily="34" charset="0"/>
              <a:buChar char="•"/>
            </a:pPr>
            <a:endParaRPr lang="en-CA" sz="2000" dirty="0" smtClean="0">
              <a:solidFill>
                <a:srgbClr val="FF0000"/>
              </a:solidFill>
            </a:endParaRPr>
          </a:p>
        </p:txBody>
      </p:sp>
      <p:cxnSp>
        <p:nvCxnSpPr>
          <p:cNvPr id="7" name="Straight Connector 6"/>
          <p:cNvCxnSpPr>
            <a:cxnSpLocks noChangeShapeType="1"/>
          </p:cNvCxnSpPr>
          <p:nvPr/>
        </p:nvCxnSpPr>
        <p:spPr bwMode="auto">
          <a:xfrm>
            <a:off x="381000" y="685800"/>
            <a:ext cx="8382000" cy="0"/>
          </a:xfrm>
          <a:prstGeom prst="line">
            <a:avLst/>
          </a:prstGeom>
          <a:noFill/>
          <a:ln w="34925" algn="ctr">
            <a:solidFill>
              <a:srgbClr val="FF0000"/>
            </a:solidFill>
            <a:round/>
            <a:headEnd/>
            <a:tailEnd/>
          </a:ln>
        </p:spPr>
      </p:cxnSp>
    </p:spTree>
    <p:extLst>
      <p:ext uri="{BB962C8B-B14F-4D97-AF65-F5344CB8AC3E}">
        <p14:creationId xmlns:p14="http://schemas.microsoft.com/office/powerpoint/2010/main" val="3011174231"/>
      </p:ext>
    </p:extLst>
  </p:cSld>
  <p:clrMapOvr>
    <a:masterClrMapping/>
  </p:clrMapOvr>
  <p:timing>
    <p:tnLst>
      <p:par>
        <p:cTn id="1" dur="indefinite" restart="never" nodeType="tmRoot"/>
      </p:par>
    </p:tnLst>
  </p:timing>
</p:sld>
</file>

<file path=ppt/theme/theme1.xml><?xml version="1.0" encoding="utf-8"?>
<a:theme xmlns:a="http://schemas.openxmlformats.org/drawingml/2006/main" name="newstrat">
  <a:themeElements>
    <a:clrScheme name="newstrat 6">
      <a:dk1>
        <a:srgbClr val="48486A"/>
      </a:dk1>
      <a:lt1>
        <a:srgbClr val="FFFFFF"/>
      </a:lt1>
      <a:dk2>
        <a:srgbClr val="000099"/>
      </a:dk2>
      <a:lt2>
        <a:srgbClr val="F8F8F8"/>
      </a:lt2>
      <a:accent1>
        <a:srgbClr val="6699FF"/>
      </a:accent1>
      <a:accent2>
        <a:srgbClr val="0000FF"/>
      </a:accent2>
      <a:accent3>
        <a:srgbClr val="AAAACA"/>
      </a:accent3>
      <a:accent4>
        <a:srgbClr val="DADADA"/>
      </a:accent4>
      <a:accent5>
        <a:srgbClr val="B8CAFF"/>
      </a:accent5>
      <a:accent6>
        <a:srgbClr val="0000E7"/>
      </a:accent6>
      <a:hlink>
        <a:srgbClr val="3DCCFF"/>
      </a:hlink>
      <a:folHlink>
        <a:srgbClr val="CCECFF"/>
      </a:folHlink>
    </a:clrScheme>
    <a:fontScheme name="newstrat">
      <a:majorFont>
        <a:latin typeface="Arial"/>
        <a:ea typeface=""/>
        <a:cs typeface=""/>
      </a:majorFont>
      <a:minorFont>
        <a:latin typeface="Arial"/>
        <a:ea typeface=""/>
        <a:cs typeface=""/>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newstrat 1">
        <a:dk1>
          <a:srgbClr val="FF9900"/>
        </a:dk1>
        <a:lt1>
          <a:srgbClr val="FFFFFF"/>
        </a:lt1>
        <a:dk2>
          <a:srgbClr val="FFCC66"/>
        </a:dk2>
        <a:lt2>
          <a:srgbClr val="CC6600"/>
        </a:lt2>
        <a:accent1>
          <a:srgbClr val="F05000"/>
        </a:accent1>
        <a:accent2>
          <a:srgbClr val="B28300"/>
        </a:accent2>
        <a:accent3>
          <a:srgbClr val="FFE2B8"/>
        </a:accent3>
        <a:accent4>
          <a:srgbClr val="DADADA"/>
        </a:accent4>
        <a:accent5>
          <a:srgbClr val="F6B3AA"/>
        </a:accent5>
        <a:accent6>
          <a:srgbClr val="A17600"/>
        </a:accent6>
        <a:hlink>
          <a:srgbClr val="99CC00"/>
        </a:hlink>
        <a:folHlink>
          <a:srgbClr val="008000"/>
        </a:folHlink>
      </a:clrScheme>
      <a:clrMap bg1="dk2" tx1="lt1" bg2="dk1" tx2="lt2" accent1="accent1" accent2="accent2" accent3="accent3" accent4="accent4" accent5="accent5" accent6="accent6" hlink="hlink" folHlink="folHlink"/>
    </a:extraClrScheme>
    <a:extraClrScheme>
      <a:clrScheme name="newstrat 2">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00"/>
        </a:hlink>
        <a:folHlink>
          <a:srgbClr val="FFFF99"/>
        </a:folHlink>
      </a:clrScheme>
      <a:clrMap bg1="dk2" tx1="lt1" bg2="dk1" tx2="lt2" accent1="accent1" accent2="accent2" accent3="accent3" accent4="accent4" accent5="accent5" accent6="accent6" hlink="hlink" folHlink="folHlink"/>
    </a:extraClrScheme>
    <a:extraClrScheme>
      <a:clrScheme name="newstrat 3">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DDFFBB"/>
        </a:folHlink>
      </a:clrScheme>
      <a:clrMap bg1="dk2" tx1="lt1" bg2="dk1" tx2="lt2" accent1="accent1" accent2="accent2" accent3="accent3" accent4="accent4" accent5="accent5" accent6="accent6" hlink="hlink" folHlink="folHlink"/>
    </a:extraClrScheme>
    <a:extraClrScheme>
      <a:clrScheme name="newstrat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clrMap bg1="dk2" tx1="lt1" bg2="dk1" tx2="lt2" accent1="accent1" accent2="accent2" accent3="accent3" accent4="accent4" accent5="accent5" accent6="accent6" hlink="hlink" folHlink="folHlink"/>
    </a:extraClrScheme>
    <a:extraClrScheme>
      <a:clrScheme name="newstrat 5">
        <a:dk1>
          <a:srgbClr val="000000"/>
        </a:dk1>
        <a:lt1>
          <a:srgbClr val="CCECFF"/>
        </a:lt1>
        <a:dk2>
          <a:srgbClr val="000000"/>
        </a:dk2>
        <a:lt2>
          <a:srgbClr val="D6EDEE"/>
        </a:lt2>
        <a:accent1>
          <a:srgbClr val="E8F0F4"/>
        </a:accent1>
        <a:accent2>
          <a:srgbClr val="8EAAFA"/>
        </a:accent2>
        <a:accent3>
          <a:srgbClr val="E2F4FF"/>
        </a:accent3>
        <a:accent4>
          <a:srgbClr val="000000"/>
        </a:accent4>
        <a:accent5>
          <a:srgbClr val="F2F6F8"/>
        </a:accent5>
        <a:accent6>
          <a:srgbClr val="809AE3"/>
        </a:accent6>
        <a:hlink>
          <a:srgbClr val="0066FF"/>
        </a:hlink>
        <a:folHlink>
          <a:srgbClr val="9947FD"/>
        </a:folHlink>
      </a:clrScheme>
      <a:clrMap bg1="lt1" tx1="dk1" bg2="lt2" tx2="dk2" accent1="accent1" accent2="accent2" accent3="accent3" accent4="accent4" accent5="accent5" accent6="accent6" hlink="hlink" folHlink="folHlink"/>
    </a:extraClrScheme>
    <a:extraClrScheme>
      <a:clrScheme name="newstrat 6">
        <a:dk1>
          <a:srgbClr val="48486A"/>
        </a:dk1>
        <a:lt1>
          <a:srgbClr val="FFFFFF"/>
        </a:lt1>
        <a:dk2>
          <a:srgbClr val="000099"/>
        </a:dk2>
        <a:lt2>
          <a:srgbClr val="F8F8F8"/>
        </a:lt2>
        <a:accent1>
          <a:srgbClr val="6699FF"/>
        </a:accent1>
        <a:accent2>
          <a:srgbClr val="0000FF"/>
        </a:accent2>
        <a:accent3>
          <a:srgbClr val="AAAACA"/>
        </a:accent3>
        <a:accent4>
          <a:srgbClr val="DADADA"/>
        </a:accent4>
        <a:accent5>
          <a:srgbClr val="B8CAFF"/>
        </a:accent5>
        <a:accent6>
          <a:srgbClr val="0000E7"/>
        </a:accent6>
        <a:hlink>
          <a:srgbClr val="3DCCFF"/>
        </a:hlink>
        <a:folHlink>
          <a:srgbClr val="CCECFF"/>
        </a:folHlink>
      </a:clrScheme>
      <a:clrMap bg1="dk2" tx1="lt1" bg2="dk1" tx2="lt2" accent1="accent1" accent2="accent2" accent3="accent3" accent4="accent4" accent5="accent5" accent6="accent6" hlink="hlink" folHlink="folHlink"/>
    </a:extraClrScheme>
    <a:extraClrScheme>
      <a:clrScheme name="newstrat 7">
        <a:dk1>
          <a:srgbClr val="573F8B"/>
        </a:dk1>
        <a:lt1>
          <a:srgbClr val="FFFFFF"/>
        </a:lt1>
        <a:dk2>
          <a:srgbClr val="666699"/>
        </a:dk2>
        <a:lt2>
          <a:srgbClr val="D9D9FF"/>
        </a:lt2>
        <a:accent1>
          <a:srgbClr val="CC99FF"/>
        </a:accent1>
        <a:accent2>
          <a:srgbClr val="9933FF"/>
        </a:accent2>
        <a:accent3>
          <a:srgbClr val="B8B8CA"/>
        </a:accent3>
        <a:accent4>
          <a:srgbClr val="DADADA"/>
        </a:accent4>
        <a:accent5>
          <a:srgbClr val="E2CAFF"/>
        </a:accent5>
        <a:accent6>
          <a:srgbClr val="8A2DE7"/>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newstrat 8">
        <a:dk1>
          <a:srgbClr val="000000"/>
        </a:dk1>
        <a:lt1>
          <a:srgbClr val="EAEAEA"/>
        </a:lt1>
        <a:dk2>
          <a:srgbClr val="000000"/>
        </a:dk2>
        <a:lt2>
          <a:srgbClr val="C1C2CB"/>
        </a:lt2>
        <a:accent1>
          <a:srgbClr val="F1F1F7"/>
        </a:accent1>
        <a:accent2>
          <a:srgbClr val="8C8CB4"/>
        </a:accent2>
        <a:accent3>
          <a:srgbClr val="F3F3F3"/>
        </a:accent3>
        <a:accent4>
          <a:srgbClr val="000000"/>
        </a:accent4>
        <a:accent5>
          <a:srgbClr val="F7F7FA"/>
        </a:accent5>
        <a:accent6>
          <a:srgbClr val="7E7EA3"/>
        </a:accent6>
        <a:hlink>
          <a:srgbClr val="A3FFFF"/>
        </a:hlink>
        <a:folHlink>
          <a:srgbClr val="9E99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18075</TotalTime>
  <Words>1636</Words>
  <Application>Microsoft Office PowerPoint</Application>
  <PresentationFormat>On-screen Show (4:3)</PresentationFormat>
  <Paragraphs>265</Paragraphs>
  <Slides>17</Slides>
  <Notes>17</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newstrat</vt:lpstr>
      <vt:lpstr>Child Pedestrian Collisions, Walking to School and the Built Environment:  A Case Control Study CARSP Conference 2016, Halifax NS   </vt:lpstr>
      <vt:lpstr>INTRODUCTION</vt:lpstr>
      <vt:lpstr>INTRODUCTION</vt:lpstr>
      <vt:lpstr>INTRODUCTION</vt:lpstr>
      <vt:lpstr>BACKGROUND</vt:lpstr>
      <vt:lpstr>PowerPoint Presentation</vt:lpstr>
      <vt:lpstr>AIMS      </vt:lpstr>
      <vt:lpstr>METHODS</vt:lpstr>
      <vt:lpstr>METHODS </vt:lpstr>
      <vt:lpstr>PowerPoint Presentation</vt:lpstr>
      <vt:lpstr>PowerPoint Presentation</vt:lpstr>
      <vt:lpstr>DISCUSSION</vt:lpstr>
      <vt:lpstr> DISCUSSION </vt:lpstr>
      <vt:lpstr> STRENGTHS AND LIMITATIONS </vt:lpstr>
      <vt:lpstr>CONCLUSIONS</vt:lpstr>
      <vt:lpstr>CONCLUSIONS</vt:lpstr>
      <vt:lpstr>ACKNOWLEDGEMENTS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Linda Shapero</dc:creator>
  <cp:lastModifiedBy>ctsadmin</cp:lastModifiedBy>
  <cp:revision>1613</cp:revision>
  <cp:lastPrinted>2014-03-23T19:10:21Z</cp:lastPrinted>
  <dcterms:created xsi:type="dcterms:W3CDTF">2012-10-17T14:44:32Z</dcterms:created>
  <dcterms:modified xsi:type="dcterms:W3CDTF">2016-05-24T20:27:06Z</dcterms:modified>
</cp:coreProperties>
</file>