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2" r:id="rId4"/>
    <p:sldId id="270" r:id="rId5"/>
    <p:sldId id="259" r:id="rId6"/>
    <p:sldId id="260" r:id="rId7"/>
    <p:sldId id="261" r:id="rId8"/>
    <p:sldId id="282" r:id="rId9"/>
    <p:sldId id="265" r:id="rId10"/>
    <p:sldId id="288" r:id="rId11"/>
    <p:sldId id="289" r:id="rId12"/>
    <p:sldId id="262" r:id="rId13"/>
    <p:sldId id="279" r:id="rId14"/>
    <p:sldId id="271" r:id="rId15"/>
    <p:sldId id="285" r:id="rId16"/>
    <p:sldId id="277" r:id="rId17"/>
    <p:sldId id="286" r:id="rId18"/>
    <p:sldId id="267" r:id="rId19"/>
    <p:sldId id="291" r:id="rId20"/>
    <p:sldId id="290" r:id="rId21"/>
    <p:sldId id="273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 Crizzle" initials="AC" lastIdx="22" clrIdx="0"/>
  <p:cmAuthor id="1" name="Valerie McLaughlin" initials="VM" lastIdx="17" clrIdx="1">
    <p:extLst>
      <p:ext uri="{19B8F6BF-5375-455C-9EA6-DF929625EA0E}">
        <p15:presenceInfo xmlns:p15="http://schemas.microsoft.com/office/powerpoint/2012/main" userId="0893368189430f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0395" autoAdjust="0"/>
  </p:normalViewPr>
  <p:slideViewPr>
    <p:cSldViewPr snapToGrid="0">
      <p:cViewPr varScale="1">
        <p:scale>
          <a:sx n="60" d="100"/>
          <a:sy n="60" d="100"/>
        </p:scale>
        <p:origin x="12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35026998938324E-2"/>
          <c:y val="4.7010556094702727E-2"/>
          <c:w val="0.91691231097371007"/>
          <c:h val="0.669117929796934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Men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hade val="92000"/>
                    <a:satMod val="130000"/>
                  </a:schemeClr>
                </a:gs>
                <a:gs pos="45000">
                  <a:schemeClr val="accent2">
                    <a:tint val="60000"/>
                    <a:shade val="99000"/>
                    <a:satMod val="120000"/>
                  </a:schemeClr>
                </a:gs>
                <a:gs pos="100000">
                  <a:schemeClr val="accent2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DCS-Day</c:v>
                </c:pt>
                <c:pt idx="1">
                  <c:v>DCS-Night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78.8</c:v>
                </c:pt>
                <c:pt idx="1">
                  <c:v>70.900000000000006</c:v>
                </c:pt>
              </c:numCache>
            </c:numRef>
          </c:val>
        </c:ser>
        <c:ser>
          <c:idx val="2"/>
          <c:order val="1"/>
          <c:tx>
            <c:strRef>
              <c:f>Feuil1!$B$1</c:f>
              <c:strCache>
                <c:ptCount val="1"/>
                <c:pt idx="0">
                  <c:v>Women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shade val="92000"/>
                    <a:satMod val="130000"/>
                  </a:schemeClr>
                </a:gs>
                <a:gs pos="45000">
                  <a:schemeClr val="accent3">
                    <a:tint val="60000"/>
                    <a:shade val="99000"/>
                    <a:satMod val="120000"/>
                  </a:schemeClr>
                </a:gs>
                <a:gs pos="100000">
                  <a:schemeClr val="accent3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DCS-Day</c:v>
                </c:pt>
                <c:pt idx="1">
                  <c:v>DCS-Night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62.2</c:v>
                </c:pt>
                <c:pt idx="1">
                  <c:v>51.6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6210056"/>
        <c:axId val="106211624"/>
      </c:barChart>
      <c:catAx>
        <c:axId val="10621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06211624"/>
        <c:crosses val="autoZero"/>
        <c:auto val="1"/>
        <c:lblAlgn val="ctr"/>
        <c:lblOffset val="100"/>
        <c:noMultiLvlLbl val="0"/>
      </c:catAx>
      <c:valAx>
        <c:axId val="106211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06210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35026998938324E-2"/>
          <c:y val="4.7010556094702727E-2"/>
          <c:w val="0.91691231097371007"/>
          <c:h val="0.6691179297969347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Feuil1!$B$1</c:f>
              <c:strCache>
                <c:ptCount val="1"/>
                <c:pt idx="0">
                  <c:v>Rural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shade val="92000"/>
                    <a:satMod val="130000"/>
                  </a:schemeClr>
                </a:gs>
                <a:gs pos="45000">
                  <a:schemeClr val="accent6">
                    <a:tint val="60000"/>
                    <a:shade val="99000"/>
                    <a:satMod val="120000"/>
                  </a:schemeClr>
                </a:gs>
                <a:gs pos="100000">
                  <a:schemeClr val="accent6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DCS-Day</c:v>
                </c:pt>
                <c:pt idx="1">
                  <c:v>DCS-Night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63.6</c:v>
                </c:pt>
                <c:pt idx="1">
                  <c:v>56.1</c:v>
                </c:pt>
              </c:numCache>
            </c:numRef>
          </c:val>
        </c:ser>
        <c:ser>
          <c:idx val="0"/>
          <c:order val="1"/>
          <c:tx>
            <c:strRef>
              <c:f>Feuil1!$C$1</c:f>
              <c:strCache>
                <c:ptCount val="1"/>
                <c:pt idx="0">
                  <c:v>Urban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hade val="92000"/>
                    <a:satMod val="130000"/>
                  </a:schemeClr>
                </a:gs>
                <a:gs pos="45000">
                  <a:schemeClr val="accent2">
                    <a:tint val="60000"/>
                    <a:shade val="99000"/>
                    <a:satMod val="120000"/>
                  </a:schemeClr>
                </a:gs>
                <a:gs pos="100000">
                  <a:schemeClr val="accent2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DCS-Day</c:v>
                </c:pt>
                <c:pt idx="1">
                  <c:v>DCS-Night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76.599999999999994</c:v>
                </c:pt>
                <c:pt idx="1">
                  <c:v>65.5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4033040"/>
        <c:axId val="104031080"/>
      </c:barChart>
      <c:catAx>
        <c:axId val="10403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04031080"/>
        <c:crosses val="autoZero"/>
        <c:auto val="1"/>
        <c:lblAlgn val="ctr"/>
        <c:lblOffset val="100"/>
        <c:noMultiLvlLbl val="0"/>
      </c:catAx>
      <c:valAx>
        <c:axId val="104031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0403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8ADAC-A7B5-400A-8B05-12EE2A5A4917}" type="datetimeFigureOut">
              <a:rPr lang="en-CA" smtClean="0"/>
              <a:t>2016-05-29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E8F27-1CDD-410B-97F9-01545B287B1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787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608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6999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221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711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72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464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248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50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64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51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962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719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2407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2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14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8F27-1CDD-410B-97F9-01545B287B1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922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558800" y="142876"/>
            <a:ext cx="10918825" cy="31511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CA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and Aging in New-Brunswick</a:t>
            </a:r>
            <a:r>
              <a:rPr lang="en-CA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CA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driving exposure, perceptions and personal characteristics of rural and urban living older drivers</a:t>
            </a:r>
            <a:endParaRPr lang="en-CA" sz="4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558800" y="3706782"/>
            <a:ext cx="10918825" cy="247174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VALERIE MCLAUGHLIN,</a:t>
            </a:r>
            <a:r>
              <a:rPr lang="en-CA" sz="2400" cap="none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PAUL-ÉMILE 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BOURQUE,</a:t>
            </a:r>
            <a:r>
              <a:rPr lang="en-CA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ANITA MYERS</a:t>
            </a:r>
            <a:r>
              <a:rPr lang="en-CA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ALEXANDER CRIZZLE</a:t>
            </a:r>
            <a:r>
              <a:rPr lang="en-CA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CA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i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 DE MONCTON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000" i="1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i="1" cap="none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2400" i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WATERLOO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000" i="1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CARSP CONFERENCE, JUNE 2016</a:t>
            </a:r>
            <a:endParaRPr lang="en-CA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58800" y="3486135"/>
            <a:ext cx="10918825" cy="28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3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Objective I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90112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 (n = 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Test-retest group (n = 23)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 and adaptation</a:t>
            </a:r>
            <a:endParaRPr lang="en-CA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added to the Situational Driving Avoidance Scale (concerns re: wooded areas at night because of wild animals)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term (median) was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parenthesis on an item of the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Driving Abilities Scale</a:t>
            </a:r>
            <a:endParaRPr lang="en-CA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translation and adaptation (cont.)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25944"/>
            <a:ext cx="10058400" cy="41860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consistency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excellent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.89) for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scales except the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Situational Driving Frequency Scale;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Test–retest reliability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(ICC = .91-.92)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Driving Comfort Scale-Night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Driving Abilities Scale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(ICC = .81)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Situational Driving Frequency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(ICC = .78)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Driving Comfort Scale – 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(ICC = .58)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Situational Avoidance Scale. 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II</a:t>
            </a:r>
            <a:endParaRPr lang="en-CA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Size; N =50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age: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(Min. = 65; Max. = 84)</a:t>
            </a:r>
            <a:endParaRPr lang="en-CA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of residence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urban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rural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♀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599824"/>
            <a:ext cx="10058400" cy="880110"/>
          </a:xfrm>
        </p:spPr>
        <p:txBody>
          <a:bodyPr>
            <a:noAutofit/>
          </a:bodyPr>
          <a:lstStyle/>
          <a:p>
            <a:r>
              <a:rPr lang="en-C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 </a:t>
            </a:r>
            <a:r>
              <a:rPr lang="en-CA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C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CA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000892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Education: </a:t>
            </a: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 have a university degree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Work: </a:t>
            </a: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 are retired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work: 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 take part in volunteer 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CA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Marital Status: 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are married/living with CLS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at home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81% speak </a:t>
            </a:r>
            <a:r>
              <a:rPr lang="en-CA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</a:t>
            </a:r>
            <a:r>
              <a:rPr lang="en-CA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endParaRPr lang="en-CA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with other driver: 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endParaRPr lang="en-CA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exposure (km)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9739" y="1988612"/>
            <a:ext cx="10807849" cy="4869388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CA" sz="35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differences</a:t>
            </a: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kilometers driven in the two-week study period for: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CA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CA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ender</a:t>
            </a: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♂</a:t>
            </a:r>
            <a:r>
              <a:rPr lang="en-CA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 = 618; S.D. = 358</a:t>
            </a: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CA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♀ (M = 492; S.D.= 332</a:t>
            </a: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CA" sz="35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.118</a:t>
            </a:r>
            <a:endParaRPr lang="en-CA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CA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of residence</a:t>
            </a: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Urban (M= 600; S.D. = 418); Rural (M= 504; S.D.= 259), </a:t>
            </a:r>
            <a:r>
              <a:rPr lang="en-CA" sz="35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=.801.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CA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endParaRPr lang="en-CA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1002743" y="2733896"/>
            <a:ext cx="471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Kilometers driven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6779" y="104768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1. </a:t>
            </a:r>
            <a:r>
              <a:rPr lang="en-CA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and area of residence differences in km driven</a:t>
            </a:r>
            <a:endParaRPr lang="en-CA" sz="32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134" r="3958" b="3642"/>
          <a:stretch/>
        </p:blipFill>
        <p:spPr>
          <a:xfrm>
            <a:off x="1836805" y="994610"/>
            <a:ext cx="8301806" cy="5261811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2839453" y="905083"/>
            <a:ext cx="0" cy="4375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2839453" y="5265003"/>
            <a:ext cx="7106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6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13347" y="240632"/>
            <a:ext cx="10058400" cy="822325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exposure (cont.)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13345" y="5189621"/>
            <a:ext cx="11438021" cy="1748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trips: Men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Women,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147, </a:t>
            </a:r>
            <a:r>
              <a:rPr lang="en-CA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.001; </a:t>
            </a: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&gt; Rural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=174, </a:t>
            </a:r>
            <a:r>
              <a:rPr lang="en-CA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=.007 </a:t>
            </a:r>
          </a:p>
          <a:p>
            <a:pPr marL="0" indent="0">
              <a:buNone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 time trips:  Urban &gt; Rural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=198, </a:t>
            </a:r>
            <a:r>
              <a:rPr lang="en-CA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=.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025.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05907"/>
              </p:ext>
            </p:extLst>
          </p:nvPr>
        </p:nvGraphicFramePr>
        <p:xfrm>
          <a:off x="513346" y="1267330"/>
          <a:ext cx="11004885" cy="29204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67488"/>
                <a:gridCol w="2323860"/>
                <a:gridCol w="2834405"/>
                <a:gridCol w="2579132"/>
              </a:tblGrid>
              <a:tr h="603964">
                <a:tc>
                  <a:txBody>
                    <a:bodyPr/>
                    <a:lstStyle/>
                    <a:p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trips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</a:t>
                      </a:r>
                      <a:r>
                        <a:rPr lang="en-CA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trips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trips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 (n=24)</a:t>
                      </a:r>
                      <a:endParaRPr lang="en-CA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 (n=26)</a:t>
                      </a:r>
                      <a:endParaRPr lang="en-CA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</a:t>
                      </a:r>
                      <a:r>
                        <a:rPr lang="en-CA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(n=25)</a:t>
                      </a:r>
                      <a:endParaRPr lang="en-CA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 (n=25)</a:t>
                      </a:r>
                      <a:endParaRPr lang="en-CA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13346" y="4180528"/>
            <a:ext cx="1143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Table 3. </a:t>
            </a:r>
            <a:r>
              <a:rPr lang="en-C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number of day, night and total trips</a:t>
            </a:r>
            <a:endParaRPr lang="en-CA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481263"/>
            <a:ext cx="10058400" cy="951297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Self-reported driving avoidance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79" y="1909902"/>
            <a:ext cx="10058401" cy="43786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avoided situations (0-20 </a:t>
            </a:r>
            <a:r>
              <a:rPr lang="en-CA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scale):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 time with bad weather (88%)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weather (88%)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 (62%)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(M= 10, S.D.= 5) reported avoiding significantly more situations than </a:t>
            </a:r>
            <a:r>
              <a:rPr lang="en-CA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(M= 6, S.D.= 3), U =, 148, </a:t>
            </a:r>
            <a:r>
              <a:rPr lang="en-CA" sz="35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.001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participants cancelled volunteer </a:t>
            </a:r>
            <a:r>
              <a:rPr lang="en-CA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outing because </a:t>
            </a:r>
            <a:r>
              <a:rPr lang="en-CA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storm</a:t>
            </a:r>
            <a:endParaRPr lang="en-CA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01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36885" y="304132"/>
            <a:ext cx="10058400" cy="887413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Comfort Scales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57930612"/>
              </p:ext>
            </p:extLst>
          </p:nvPr>
        </p:nvGraphicFramePr>
        <p:xfrm>
          <a:off x="336885" y="1951549"/>
          <a:ext cx="6994357" cy="436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36885" y="1191545"/>
            <a:ext cx="10187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cap="none" spc="20" baseline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2. </a:t>
            </a:r>
            <a:r>
              <a:rPr lang="en-CA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comfort </a:t>
            </a:r>
            <a:r>
              <a:rPr lang="en-CA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(mean %) </a:t>
            </a:r>
            <a:r>
              <a:rPr lang="en-CA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(n=50)</a:t>
            </a:r>
            <a:endParaRPr lang="en-CA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43538" y="3351239"/>
            <a:ext cx="5054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Driving comfort</a:t>
            </a:r>
          </a:p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Day: </a:t>
            </a:r>
            <a:r>
              <a:rPr lang="en-C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 =151, p = .002</a:t>
            </a:r>
            <a:endParaRPr lang="en-CA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Night: </a:t>
            </a:r>
            <a:r>
              <a:rPr lang="en-C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 = 137, p = .001</a:t>
            </a:r>
            <a:endParaRPr lang="en-CA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36885" y="304132"/>
            <a:ext cx="10058400" cy="887413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Comfort Scales (cont.)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0252352"/>
              </p:ext>
            </p:extLst>
          </p:nvPr>
        </p:nvGraphicFramePr>
        <p:xfrm>
          <a:off x="336885" y="2067345"/>
          <a:ext cx="6994357" cy="436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36885" y="1420562"/>
            <a:ext cx="11341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cap="none" spc="20" baseline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2. </a:t>
            </a:r>
            <a:r>
              <a:rPr lang="en-CA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comfort </a:t>
            </a:r>
            <a:r>
              <a:rPr lang="en-CA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(mean %) Urban vs Rural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(n=50)</a:t>
            </a:r>
            <a:endParaRPr lang="en-CA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31242" y="3467035"/>
            <a:ext cx="5054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Driving comfort</a:t>
            </a:r>
          </a:p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Day: </a:t>
            </a:r>
            <a:r>
              <a:rPr lang="en-C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 =176, p = .008</a:t>
            </a:r>
            <a:endParaRPr lang="en-CA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Night: </a:t>
            </a:r>
            <a:r>
              <a:rPr lang="en-C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 = 230.5, p = .111</a:t>
            </a:r>
            <a:endParaRPr lang="en-CA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22434"/>
            <a:ext cx="10058400" cy="1450757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driver perceptions and exposure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79" y="2038238"/>
            <a:ext cx="10058401" cy="45390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perceptions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one’s level of comfort and driving abilities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ooted in Self-efficacy theory</a:t>
            </a:r>
          </a:p>
          <a:p>
            <a:pPr marL="201168" lvl="1" indent="0">
              <a:buNone/>
            </a:pPr>
            <a:endParaRPr lang="en-CA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exposure: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 people drive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patterns: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and when people drive and how much people drive</a:t>
            </a:r>
          </a:p>
        </p:txBody>
      </p:sp>
    </p:spTree>
    <p:extLst>
      <p:ext uri="{BB962C8B-B14F-4D97-AF65-F5344CB8AC3E}">
        <p14:creationId xmlns:p14="http://schemas.microsoft.com/office/powerpoint/2010/main" val="38627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85010" y="299720"/>
            <a:ext cx="10058400" cy="887413"/>
          </a:xfrm>
        </p:spPr>
        <p:txBody>
          <a:bodyPr>
            <a:normAutofit fontScale="90000"/>
          </a:bodyPr>
          <a:lstStyle/>
          <a:p>
            <a:r>
              <a:rPr lang="en-C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Perceptions </a:t>
            </a:r>
            <a:br>
              <a:rPr lang="en-C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(perceived driving abilities scale)</a:t>
            </a:r>
            <a:endParaRPr lang="en-CA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5010" y="1576555"/>
            <a:ext cx="11456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Men (M= 37.1, S.D. =4.6) report significantly higher levels of perceived driving abilities (0-45 </a:t>
            </a:r>
            <a:r>
              <a:rPr lang="en-CA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scale) than women (M = 32.6, S.D. = 4.6</a:t>
            </a:r>
            <a:r>
              <a:rPr lang="en-C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U = 208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 = .044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ositively and significantly correlated with driving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omfort (both day and night; p &lt; .01) and self-reported driving frequency (0-56 </a:t>
            </a:r>
            <a:r>
              <a:rPr lang="en-CA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scale) (p &lt;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05)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egatively and significantly correlated with self-reported driving avoidance ( p&lt;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01) and age (p&lt; .05).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conclusions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79" y="1974320"/>
            <a:ext cx="10453037" cy="4394395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translated tools have sound psychometric properties</a:t>
            </a:r>
            <a:endParaRPr lang="en-CA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and urban living older drivers make significantly more trips on average than women and rural drivers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report higher levels of driving comfort (day and night) and better perceived driving abilities 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report avoiding more situations</a:t>
            </a:r>
          </a:p>
        </p:txBody>
      </p:sp>
    </p:spTree>
    <p:extLst>
      <p:ext uri="{BB962C8B-B14F-4D97-AF65-F5344CB8AC3E}">
        <p14:creationId xmlns:p14="http://schemas.microsoft.com/office/powerpoint/2010/main" val="23508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implications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17170"/>
            <a:ext cx="10436994" cy="4435503"/>
          </a:xfrm>
        </p:spPr>
        <p:txBody>
          <a:bodyPr>
            <a:normAutofit lnSpcReduction="10000"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Non-significant, but noteworthy </a:t>
            </a: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tendencies</a:t>
            </a:r>
            <a:endParaRPr lang="en-C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en-CA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pattern gender X area of residence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samples &amp; moving away from inferential stats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control of other variables (e.g.: age and health)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studies</a:t>
            </a:r>
            <a:endParaRPr lang="en-C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eed for more representative samples with regards to gender and area of residence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understanding of the </a:t>
            </a: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older drivers in </a:t>
            </a: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populated areas</a:t>
            </a:r>
            <a:endParaRPr lang="en-C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0070" y="3271837"/>
            <a:ext cx="1131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i="1" dirty="0" smtClean="0"/>
              <a:t>Questions</a:t>
            </a:r>
            <a:r>
              <a:rPr lang="en-CA" sz="6000" b="1" i="1" dirty="0"/>
              <a:t>?</a:t>
            </a:r>
            <a:r>
              <a:rPr lang="en-CA" sz="6000" b="1" i="1" dirty="0" smtClean="0"/>
              <a:t> Comments</a:t>
            </a:r>
            <a:r>
              <a:rPr lang="en-CA" sz="6000" b="1" i="1" dirty="0"/>
              <a:t>?</a:t>
            </a:r>
            <a:r>
              <a:rPr lang="en-CA" sz="6000" b="1" i="1" dirty="0" smtClean="0"/>
              <a:t> Feedback?</a:t>
            </a:r>
            <a:endParaRPr lang="en-CA" sz="60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550070" y="433983"/>
            <a:ext cx="11158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kindly for your attention!</a:t>
            </a:r>
            <a:endParaRPr lang="en-C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070" y="5186363"/>
            <a:ext cx="8715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/>
              <a:t>E-mail: evm4867@umoncton.ca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2666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Perceptions and driving exposure of older drivers (cont.)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58028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perceptions (comfort and perceived driving abilities) are significantly </a:t>
            </a:r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driving exposure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patterns via </a:t>
            </a:r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self-report and objective measures </a:t>
            </a:r>
            <a:endParaRPr lang="en-CA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Influenced or moderated by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status</a:t>
            </a:r>
            <a:endParaRPr lang="fr-CA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rationale: environment and driving exposure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79" y="1861776"/>
            <a:ext cx="10629499" cy="40233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CA" sz="5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Circumstances may influence </a:t>
            </a:r>
            <a:r>
              <a:rPr lang="en-CA" sz="5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</a:t>
            </a:r>
            <a:r>
              <a:rPr lang="en-CA" sz="5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en-CA" sz="5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CA" sz="5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5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research on </a:t>
            </a:r>
            <a:r>
              <a:rPr lang="en-US" sz="5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driving practices of older drivers living in rural and remote </a:t>
            </a:r>
            <a:r>
              <a:rPr lang="en-US" sz="5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areas;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driving in day time and off major highways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in driving exposure with age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5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5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erceptions of rural older drivers have not been assessed.</a:t>
            </a:r>
            <a:endParaRPr lang="en-CA" sz="5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84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OF THE CURRENT STUDY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78" y="2102910"/>
            <a:ext cx="10058401" cy="423372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CA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Translate and adapt the </a:t>
            </a:r>
            <a:r>
              <a:rPr lang="en-CA" sz="3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Comfort Scales</a:t>
            </a:r>
            <a:r>
              <a:rPr lang="en-CA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CA" sz="3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Driving Abilities Scale </a:t>
            </a:r>
            <a:r>
              <a:rPr lang="en-CA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English to French</a:t>
            </a:r>
          </a:p>
          <a:p>
            <a:pPr marL="571500" indent="-571500">
              <a:buFont typeface="+mj-lt"/>
              <a:buAutoNum type="romanUcPeriod"/>
            </a:pPr>
            <a:r>
              <a:rPr lang="en-CA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differences in </a:t>
            </a:r>
            <a:r>
              <a:rPr lang="en-CA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exposure</a:t>
            </a:r>
            <a:r>
              <a:rPr lang="en-CA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perceptions</a:t>
            </a:r>
            <a:r>
              <a:rPr lang="en-CA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self-reported restrictions</a:t>
            </a:r>
            <a:r>
              <a:rPr lang="en-CA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65 years and older amongst rural </a:t>
            </a:r>
            <a:r>
              <a:rPr lang="en-CA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communities in </a:t>
            </a:r>
            <a:r>
              <a:rPr lang="en-CA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New-Brunswick</a:t>
            </a:r>
            <a:r>
              <a:rPr lang="en-CA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+mj-lt"/>
              <a:buAutoNum type="romanUcPeriod"/>
            </a:pPr>
            <a:endParaRPr lang="en-CA" sz="35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endParaRPr lang="en-C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en-C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45747"/>
            <a:ext cx="477701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criteria:</a:t>
            </a:r>
            <a:endParaRPr lang="en-CA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65 years and older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once a week (min.)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driver of a vehicle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in private dwelling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in New-Brunswick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769444"/>
            <a:ext cx="5254942" cy="450488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9358313" y="3757611"/>
            <a:ext cx="1385888" cy="13716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091" y="5107082"/>
            <a:ext cx="727081" cy="7177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617" y="4279268"/>
            <a:ext cx="861508" cy="8499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967" y="2468559"/>
            <a:ext cx="1051445" cy="10373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6125" y="2367441"/>
            <a:ext cx="725487" cy="7193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8313" y="3209540"/>
            <a:ext cx="354302" cy="34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45750"/>
            <a:ext cx="10058400" cy="4023360"/>
          </a:xfrm>
        </p:spPr>
        <p:txBody>
          <a:bodyPr numCol="1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indicators (2 week period)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 logs</a:t>
            </a:r>
          </a:p>
          <a:p>
            <a:pPr marL="201168" lvl="1" indent="0">
              <a:buNone/>
            </a:pPr>
            <a:endParaRPr lang="en-CA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History and Habits questionnaire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10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Socio-demographic questionnaire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Clock-draw test</a:t>
            </a:r>
            <a:endParaRPr lang="en-C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(</a:t>
            </a:r>
            <a:r>
              <a:rPr lang="en-CA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cont.</a:t>
            </a:r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38968"/>
            <a:ext cx="10058400" cy="4023360"/>
          </a:xfrm>
        </p:spPr>
        <p:txBody>
          <a:bodyPr numCol="1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perceptions*</a:t>
            </a:r>
            <a:endParaRPr lang="en-CA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Comfort Scale – Day (DCS-D; 13 items)</a:t>
            </a:r>
            <a:endParaRPr lang="en-CA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Comfort Scale – Night (DCS-N; 16 items)</a:t>
            </a:r>
            <a:endParaRPr lang="en-CA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Driving Abilities (PDA; 15 items)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Self-reported </a:t>
            </a:r>
            <a:r>
              <a:rPr lang="en-CA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behaviours</a:t>
            </a:r>
            <a:r>
              <a:rPr lang="en-CA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CA"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Situational Driving Frequency (14 items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Situational Driving Avoidance (21 items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endParaRPr lang="en-CA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en-CA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*The above noted scales have sound psychometric properties and were translated and adapted to French in the Summer of 2015</a:t>
            </a:r>
            <a:endParaRPr lang="en-CA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14363" y="214311"/>
            <a:ext cx="10058400" cy="828674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(Main phase)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11287" b="9664"/>
          <a:stretch/>
        </p:blipFill>
        <p:spPr>
          <a:xfrm>
            <a:off x="614363" y="1286600"/>
            <a:ext cx="9738370" cy="50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Personnalisé 28">
      <a:dk1>
        <a:srgbClr val="000000"/>
      </a:dk1>
      <a:lt1>
        <a:sysClr val="window" lastClr="FFFFFF"/>
      </a:lt1>
      <a:dk2>
        <a:srgbClr val="3F3F3F"/>
      </a:dk2>
      <a:lt2>
        <a:srgbClr val="F2F2F2"/>
      </a:lt2>
      <a:accent1>
        <a:srgbClr val="2F2F2F"/>
      </a:accent1>
      <a:accent2>
        <a:srgbClr val="FFC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TM02900769[[fn=Rétrospective]]</Template>
  <TotalTime>2434</TotalTime>
  <Words>1142</Words>
  <Application>Microsoft Office PowerPoint</Application>
  <PresentationFormat>Grand écran</PresentationFormat>
  <Paragraphs>181</Paragraphs>
  <Slides>23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Rétrospective</vt:lpstr>
      <vt:lpstr>Driving and Aging in New-Brunswick:    Comparison of driving exposure, perceptions and personal characteristics of rural and urban living older drivers</vt:lpstr>
      <vt:lpstr>Background: driver perceptions and exposure</vt:lpstr>
      <vt:lpstr>Perceptions and driving exposure of older drivers (cont.)</vt:lpstr>
      <vt:lpstr>Study rationale: environment and driving exposure</vt:lpstr>
      <vt:lpstr>AIMS OF THE CURRENT STUDY</vt:lpstr>
      <vt:lpstr>Methods</vt:lpstr>
      <vt:lpstr>Tools </vt:lpstr>
      <vt:lpstr>Tools (cont.) </vt:lpstr>
      <vt:lpstr>Protocol (Main phase)</vt:lpstr>
      <vt:lpstr>Findings: Objective I</vt:lpstr>
      <vt:lpstr>Tool translation and adaptation (cont.)</vt:lpstr>
      <vt:lpstr>Objective II</vt:lpstr>
      <vt:lpstr> Demographics Cont….</vt:lpstr>
      <vt:lpstr>Driving exposure (km)</vt:lpstr>
      <vt:lpstr>Présentation PowerPoint</vt:lpstr>
      <vt:lpstr>Driving exposure (cont.)</vt:lpstr>
      <vt:lpstr>Self-reported driving avoidance</vt:lpstr>
      <vt:lpstr>Driver Comfort Scales</vt:lpstr>
      <vt:lpstr>Driver Comfort Scales (cont.)</vt:lpstr>
      <vt:lpstr>Driver Perceptions  (perceived driving abilities scale)</vt:lpstr>
      <vt:lpstr>Main conclusions</vt:lpstr>
      <vt:lpstr>Future implications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and Aging in New Brunswick: Comparison of driving exposure and personal characteristics of rural and urban living older drivers</dc:title>
  <dc:creator>Valerie McLaughlin</dc:creator>
  <cp:lastModifiedBy>Valerie McLaughlin</cp:lastModifiedBy>
  <cp:revision>226</cp:revision>
  <dcterms:created xsi:type="dcterms:W3CDTF">2016-04-17T13:05:01Z</dcterms:created>
  <dcterms:modified xsi:type="dcterms:W3CDTF">2016-05-30T10:17:05Z</dcterms:modified>
</cp:coreProperties>
</file>