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Lst>
  <p:notesMasterIdLst>
    <p:notesMasterId r:id="rId19"/>
  </p:notesMasterIdLst>
  <p:handoutMasterIdLst>
    <p:handoutMasterId r:id="rId20"/>
  </p:handoutMasterIdLst>
  <p:sldIdLst>
    <p:sldId id="560" r:id="rId2"/>
    <p:sldId id="530" r:id="rId3"/>
    <p:sldId id="459" r:id="rId4"/>
    <p:sldId id="548" r:id="rId5"/>
    <p:sldId id="559" r:id="rId6"/>
    <p:sldId id="532" r:id="rId7"/>
    <p:sldId id="557" r:id="rId8"/>
    <p:sldId id="563" r:id="rId9"/>
    <p:sldId id="546" r:id="rId10"/>
    <p:sldId id="564" r:id="rId11"/>
    <p:sldId id="556" r:id="rId12"/>
    <p:sldId id="566" r:id="rId13"/>
    <p:sldId id="562" r:id="rId14"/>
    <p:sldId id="541" r:id="rId15"/>
    <p:sldId id="554" r:id="rId16"/>
    <p:sldId id="565" r:id="rId17"/>
    <p:sldId id="558" r:id="rId1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33CC"/>
    <a:srgbClr val="FFFFFF"/>
    <a:srgbClr val="D0D8E8"/>
    <a:srgbClr val="013AAB"/>
    <a:srgbClr val="4F81BD"/>
    <a:srgbClr val="FF0000"/>
    <a:srgbClr val="CC00FF"/>
    <a:srgbClr val="FF00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8" autoAdjust="0"/>
    <p:restoredTop sz="83746" autoAdjust="0"/>
  </p:normalViewPr>
  <p:slideViewPr>
    <p:cSldViewPr>
      <p:cViewPr varScale="1">
        <p:scale>
          <a:sx n="107" d="100"/>
          <a:sy n="107" d="100"/>
        </p:scale>
        <p:origin x="-1650" y="-96"/>
      </p:cViewPr>
      <p:guideLst>
        <p:guide orient="horz" pos="2160"/>
        <p:guide pos="2880"/>
      </p:guideLst>
    </p:cSldViewPr>
  </p:slideViewPr>
  <p:notesTextViewPr>
    <p:cViewPr>
      <p:scale>
        <a:sx n="1" d="1"/>
        <a:sy n="1" d="1"/>
      </p:scale>
      <p:origin x="0" y="0"/>
    </p:cViewPr>
  </p:notesTextViewPr>
  <p:sorterViewPr>
    <p:cViewPr>
      <p:scale>
        <a:sx n="71" d="100"/>
        <a:sy n="71" d="100"/>
      </p:scale>
      <p:origin x="0" y="18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8722015636607"/>
          <c:y val="3.6368741925690368E-2"/>
          <c:w val="0.86931522781209236"/>
          <c:h val="0.54172327781826368"/>
        </c:manualLayout>
      </c:layout>
      <c:barChart>
        <c:barDir val="col"/>
        <c:grouping val="stacked"/>
        <c:varyColors val="0"/>
        <c:ser>
          <c:idx val="0"/>
          <c:order val="0"/>
          <c:tx>
            <c:strRef>
              <c:f>Sheet1!$B$1</c:f>
              <c:strCache>
                <c:ptCount val="1"/>
                <c:pt idx="0">
                  <c:v>Legislation exists</c:v>
                </c:pt>
              </c:strCache>
            </c:strRef>
          </c:tx>
          <c:spPr>
            <a:solidFill>
              <a:srgbClr val="3366FF"/>
            </a:solidFill>
            <a:ln>
              <a:solidFill>
                <a:schemeClr val="tx1"/>
              </a:solidFill>
            </a:ln>
          </c:spPr>
          <c:invertIfNegative val="0"/>
          <c:dLbls>
            <c:dLbl>
              <c:idx val="0"/>
              <c:layout>
                <c:manualLayout>
                  <c:x val="1.7291107088319162E-3"/>
                  <c:y val="4.2454689258876542E-17"/>
                </c:manualLayout>
              </c:layout>
              <c:tx>
                <c:rich>
                  <a:bodyPr/>
                  <a:lstStyle/>
                  <a:p>
                    <a:r>
                      <a:rPr lang="en-US" sz="1000" b="0" baseline="0" dirty="0" smtClean="0">
                        <a:ln>
                          <a:noFill/>
                        </a:ln>
                        <a:solidFill>
                          <a:srgbClr val="FF0000"/>
                        </a:solidFill>
                        <a:latin typeface="Times New Roman" panose="02020603050405020304" pitchFamily="18" charset="0"/>
                        <a:cs typeface="Times New Roman" panose="02020603050405020304" pitchFamily="18" charset="0"/>
                      </a:rPr>
                      <a:t>30 </a:t>
                    </a:r>
                  </a:p>
                  <a:p>
                    <a:r>
                      <a:rPr lang="en-US" sz="1000" b="0" baseline="0" dirty="0" smtClean="0">
                        <a:ln>
                          <a:noFill/>
                        </a:ln>
                        <a:solidFill>
                          <a:srgbClr val="FF0000"/>
                        </a:solidFill>
                        <a:latin typeface="Times New Roman" panose="02020603050405020304" pitchFamily="18" charset="0"/>
                        <a:cs typeface="Times New Roman" panose="02020603050405020304" pitchFamily="18" charset="0"/>
                      </a:rPr>
                      <a:t>68%</a:t>
                    </a:r>
                    <a:endParaRPr lang="en-US" sz="1000" b="0" baseline="0" dirty="0">
                      <a:ln>
                        <a:noFill/>
                      </a:ln>
                      <a:solidFill>
                        <a:srgbClr val="FF0000"/>
                      </a:solidFill>
                    </a:endParaRPr>
                  </a:p>
                </c:rich>
              </c:tx>
              <c:dLblPos val="ctr"/>
              <c:showLegendKey val="0"/>
              <c:showVal val="1"/>
              <c:showCatName val="0"/>
              <c:showSerName val="0"/>
              <c:showPercent val="0"/>
              <c:showBubbleSize val="0"/>
              <c:extLst>
                <c:ext xmlns:c15="http://schemas.microsoft.com/office/drawing/2012/chart" uri="{CE6537A1-D6FC-4f65-9D91-7224C49458BB}">
                  <c15:layout>
                    <c:manualLayout>
                      <c:w val="4.2069263545880524E-2"/>
                      <c:h val="6.0209163936862431E-2"/>
                    </c:manualLayout>
                  </c15:layout>
                </c:ext>
              </c:extLst>
            </c:dLbl>
            <c:dLbl>
              <c:idx val="1"/>
              <c:layout>
                <c:manualLayout>
                  <c:x val="3.4582214176638324E-3"/>
                  <c:y val="-1.6210159521462961E-2"/>
                </c:manualLayout>
              </c:layout>
              <c:tx>
                <c:rich>
                  <a:bodyPr/>
                  <a:lstStyle/>
                  <a:p>
                    <a:r>
                      <a:rPr lang="en-US" sz="1000" b="0" dirty="0" smtClean="0">
                        <a:ln>
                          <a:noFill/>
                        </a:ln>
                        <a:latin typeface="Times New Roman" panose="02020603050405020304" pitchFamily="18" charset="0"/>
                        <a:cs typeface="Times New Roman" panose="02020603050405020304" pitchFamily="18" charset="0"/>
                      </a:rPr>
                      <a:t>35</a:t>
                    </a:r>
                  </a:p>
                  <a:p>
                    <a:r>
                      <a:rPr lang="en-US" sz="1000" b="0" dirty="0" smtClean="0">
                        <a:ln>
                          <a:noFill/>
                        </a:ln>
                        <a:latin typeface="Times New Roman" panose="02020603050405020304" pitchFamily="18" charset="0"/>
                        <a:cs typeface="Times New Roman" panose="02020603050405020304" pitchFamily="18" charset="0"/>
                      </a:rPr>
                      <a:t>97%</a:t>
                    </a:r>
                    <a:endParaRPr lang="en-US" sz="1000" b="0" dirty="0">
                      <a:ln>
                        <a:noFill/>
                      </a:ln>
                    </a:endParaRPr>
                  </a:p>
                </c:rich>
              </c:tx>
              <c:showLegendKey val="0"/>
              <c:showVal val="1"/>
              <c:showCatName val="0"/>
              <c:showSerName val="0"/>
              <c:showPercent val="0"/>
              <c:showBubbleSize val="0"/>
              <c:extLst>
                <c:ext xmlns:c15="http://schemas.microsoft.com/office/drawing/2012/chart" uri="{CE6537A1-D6FC-4f65-9D91-7224C49458BB}">
                  <c15:layout>
                    <c:manualLayout>
                      <c:w val="5.9360370634199688E-2"/>
                      <c:h val="6.0209163936862431E-2"/>
                    </c:manualLayout>
                  </c15:layout>
                </c:ext>
              </c:extLst>
            </c:dLbl>
            <c:dLbl>
              <c:idx val="2"/>
              <c:layout>
                <c:manualLayout>
                  <c:x val="3.4582214176638324E-3"/>
                  <c:y val="-1.1578685372473545E-2"/>
                </c:manualLayout>
              </c:layout>
              <c:tx>
                <c:rich>
                  <a:bodyPr/>
                  <a:lstStyle/>
                  <a:p>
                    <a:r>
                      <a:rPr lang="en-US" sz="1000" b="0" dirty="0" smtClean="0">
                        <a:ln>
                          <a:noFill/>
                        </a:ln>
                        <a:latin typeface="Times New Roman" panose="02020603050405020304" pitchFamily="18" charset="0"/>
                        <a:cs typeface="Times New Roman" panose="02020603050405020304" pitchFamily="18" charset="0"/>
                      </a:rPr>
                      <a:t>21</a:t>
                    </a:r>
                  </a:p>
                  <a:p>
                    <a:r>
                      <a:rPr lang="en-US" sz="1000" b="0" dirty="0" smtClean="0">
                        <a:ln>
                          <a:noFill/>
                        </a:ln>
                        <a:latin typeface="Times New Roman" panose="02020603050405020304" pitchFamily="18" charset="0"/>
                        <a:cs typeface="Times New Roman" panose="02020603050405020304" pitchFamily="18" charset="0"/>
                      </a:rPr>
                      <a:t>75%</a:t>
                    </a:r>
                    <a:endParaRPr lang="en-US" sz="1000" b="0" dirty="0">
                      <a:ln>
                        <a:noFill/>
                      </a:ln>
                    </a:endParaRPr>
                  </a:p>
                </c:rich>
              </c:tx>
              <c:showLegendKey val="0"/>
              <c:showVal val="1"/>
              <c:showCatName val="0"/>
              <c:showSerName val="0"/>
              <c:showPercent val="0"/>
              <c:showBubbleSize val="0"/>
              <c:extLst>
                <c:ext xmlns:c15="http://schemas.microsoft.com/office/drawing/2012/chart" uri="{CE6537A1-D6FC-4f65-9D91-7224C49458BB}">
                  <c15:layout>
                    <c:manualLayout>
                      <c:w val="4.2069263545880524E-2"/>
                      <c:h val="6.0209163936862431E-2"/>
                    </c:manualLayout>
                  </c15:layout>
                </c:ext>
              </c:extLst>
            </c:dLbl>
            <c:dLbl>
              <c:idx val="3"/>
              <c:layout>
                <c:manualLayout>
                  <c:x val="0.11739354668653373"/>
                  <c:y val="2.9614265669744896E-2"/>
                </c:manualLayout>
              </c:layout>
              <c:tx>
                <c:rich>
                  <a:bodyPr/>
                  <a:lstStyle/>
                  <a:p>
                    <a:r>
                      <a:rPr lang="en-US" sz="1000" b="0" dirty="0" smtClean="0">
                        <a:ln>
                          <a:noFill/>
                        </a:ln>
                        <a:latin typeface="Times New Roman" panose="02020603050405020304" pitchFamily="18" charset="0"/>
                        <a:cs typeface="Times New Roman" panose="02020603050405020304" pitchFamily="18" charset="0"/>
                      </a:rPr>
                      <a:t>12 </a:t>
                    </a:r>
                  </a:p>
                  <a:p>
                    <a:r>
                      <a:rPr lang="en-US" sz="1000" b="0" dirty="0" smtClean="0">
                        <a:ln>
                          <a:noFill/>
                        </a:ln>
                        <a:latin typeface="Times New Roman" panose="02020603050405020304" pitchFamily="18" charset="0"/>
                        <a:cs typeface="Times New Roman" panose="02020603050405020304" pitchFamily="18" charset="0"/>
                      </a:rPr>
                      <a:t>71%</a:t>
                    </a:r>
                    <a:endParaRPr lang="en-US" sz="1000" b="0" dirty="0">
                      <a:ln>
                        <a:noFill/>
                      </a:ln>
                    </a:endParaRPr>
                  </a:p>
                </c:rich>
              </c:tx>
              <c:showLegendKey val="0"/>
              <c:showVal val="1"/>
              <c:showCatName val="0"/>
              <c:showSerName val="0"/>
              <c:showPercent val="0"/>
              <c:showBubbleSize val="0"/>
              <c:extLst>
                <c:ext xmlns:c15="http://schemas.microsoft.com/office/drawing/2012/chart" uri="{CE6537A1-D6FC-4f65-9D91-7224C49458BB}">
                  <c15:layout>
                    <c:manualLayout>
                      <c:w val="4.2069263545880524E-2"/>
                      <c:h val="6.0209163936862431E-2"/>
                    </c:manualLayout>
                  </c15:layout>
                </c:ext>
              </c:extLst>
            </c:dLbl>
            <c:dLbl>
              <c:idx val="4"/>
              <c:layout>
                <c:manualLayout>
                  <c:x val="0.12855652204221318"/>
                  <c:y val="1.1219472613673972E-2"/>
                </c:manualLayout>
              </c:layout>
              <c:tx>
                <c:rich>
                  <a:bodyPr/>
                  <a:lstStyle/>
                  <a:p>
                    <a:r>
                      <a:rPr lang="en-US" sz="1000" b="0" dirty="0" smtClean="0">
                        <a:latin typeface="Times New Roman" panose="02020603050405020304" pitchFamily="18" charset="0"/>
                        <a:cs typeface="Times New Roman" panose="02020603050405020304" pitchFamily="18" charset="0"/>
                      </a:rPr>
                      <a:t>10</a:t>
                    </a:r>
                  </a:p>
                  <a:p>
                    <a:r>
                      <a:rPr lang="en-US" sz="1000" b="0" dirty="0" smtClean="0">
                        <a:latin typeface="Times New Roman" panose="02020603050405020304" pitchFamily="18" charset="0"/>
                        <a:cs typeface="Times New Roman" panose="02020603050405020304" pitchFamily="18" charset="0"/>
                      </a:rPr>
                      <a:t>77%</a:t>
                    </a:r>
                    <a:endParaRPr lang="en-US" sz="1000" b="1" dirty="0"/>
                  </a:p>
                </c:rich>
              </c:tx>
              <c:showLegendKey val="0"/>
              <c:showVal val="1"/>
              <c:showCatName val="0"/>
              <c:showSerName val="0"/>
              <c:showPercent val="0"/>
              <c:showBubbleSize val="0"/>
              <c:extLst>
                <c:ext xmlns:c15="http://schemas.microsoft.com/office/drawing/2012/chart" uri="{CE6537A1-D6FC-4f65-9D91-7224C49458BB}">
                  <c15:layout>
                    <c:manualLayout>
                      <c:w val="4.4956878429629824E-2"/>
                      <c:h val="6.0209163936862431E-2"/>
                    </c:manualLayout>
                  </c15:layout>
                </c:ext>
              </c:extLst>
            </c:dLbl>
            <c:dLbl>
              <c:idx val="5"/>
              <c:layout>
                <c:manualLayout>
                  <c:x val="-0.20952369671343707"/>
                  <c:y val="-6.6159696510804195E-2"/>
                </c:manualLayout>
              </c:layout>
              <c:tx>
                <c:rich>
                  <a:bodyPr/>
                  <a:lstStyle/>
                  <a:p>
                    <a:r>
                      <a:rPr lang="en-US" sz="1000" b="0" dirty="0" smtClean="0">
                        <a:latin typeface="Times New Roman" panose="02020603050405020304" pitchFamily="18" charset="0"/>
                        <a:cs typeface="Times New Roman" panose="02020603050405020304" pitchFamily="18" charset="0"/>
                      </a:rPr>
                      <a:t>21</a:t>
                    </a:r>
                  </a:p>
                  <a:p>
                    <a:r>
                      <a:rPr lang="en-US" sz="1000" b="0" dirty="0" smtClean="0">
                        <a:latin typeface="Times New Roman" panose="02020603050405020304" pitchFamily="18" charset="0"/>
                        <a:cs typeface="Times New Roman" panose="02020603050405020304" pitchFamily="18" charset="0"/>
                      </a:rPr>
                      <a:t>100%</a:t>
                    </a:r>
                    <a:endParaRPr lang="en-US" sz="1000" b="1" dirty="0"/>
                  </a:p>
                </c:rich>
              </c:tx>
              <c:showLegendKey val="0"/>
              <c:showVal val="1"/>
              <c:showCatName val="0"/>
              <c:showSerName val="0"/>
              <c:showPercent val="0"/>
              <c:showBubbleSize val="0"/>
              <c:extLst>
                <c:ext xmlns:c15="http://schemas.microsoft.com/office/drawing/2012/chart" uri="{CE6537A1-D6FC-4f65-9D91-7224C49458BB}">
                  <c15:layout>
                    <c:manualLayout>
                      <c:w val="5.3602431973789402E-2"/>
                      <c:h val="6.0209163936862431E-2"/>
                    </c:manualLayout>
                  </c15:layout>
                </c:ext>
              </c:extLst>
            </c:dLbl>
            <c:dLbl>
              <c:idx val="6"/>
              <c:delete val="1"/>
              <c:extLst>
                <c:ext xmlns:c15="http://schemas.microsoft.com/office/drawing/2012/chart" uri="{CE6537A1-D6FC-4f65-9D91-7224C49458BB}">
                  <c15:layout>
                    <c:manualLayout>
                      <c:w val="4.4956878429629824E-2"/>
                      <c:h val="6.0209163936862431E-2"/>
                    </c:manualLayout>
                  </c15:layout>
                </c:ext>
              </c:extLst>
            </c:dLbl>
            <c:dLbl>
              <c:idx val="7"/>
              <c:delete val="1"/>
              <c:extLst>
                <c:ext xmlns:c15="http://schemas.microsoft.com/office/drawing/2012/chart" uri="{CE6537A1-D6FC-4f65-9D91-7224C49458BB}"/>
              </c:extLst>
            </c:dLbl>
            <c:dLbl>
              <c:idx val="8"/>
              <c:layout>
                <c:manualLayout>
                  <c:x val="-7.7844311377245512E-2"/>
                  <c:y val="-2.3809523809523808E-2"/>
                </c:manualLayout>
              </c:layout>
              <c:tx>
                <c:rich>
                  <a:bodyPr/>
                  <a:lstStyle/>
                  <a:p>
                    <a:r>
                      <a:rPr lang="en-US" sz="1000" b="0" dirty="0" smtClean="0">
                        <a:latin typeface="Times New Roman" panose="02020603050405020304" pitchFamily="18" charset="0"/>
                        <a:cs typeface="Times New Roman" panose="02020603050405020304" pitchFamily="18" charset="0"/>
                      </a:rPr>
                      <a:t>10</a:t>
                    </a:r>
                  </a:p>
                  <a:p>
                    <a:r>
                      <a:rPr lang="en-US" sz="1000" b="0" dirty="0" smtClean="0">
                        <a:latin typeface="Times New Roman" panose="02020603050405020304" pitchFamily="18" charset="0"/>
                        <a:cs typeface="Times New Roman" panose="02020603050405020304" pitchFamily="18" charset="0"/>
                      </a:rPr>
                      <a:t>77%</a:t>
                    </a:r>
                    <a:endParaRPr lang="en-US" sz="1000" b="1" dirty="0"/>
                  </a:p>
                </c:rich>
              </c:tx>
              <c:showLegendKey val="0"/>
              <c:showVal val="1"/>
              <c:showCatName val="0"/>
              <c:showSerName val="0"/>
              <c:showPercent val="0"/>
              <c:showBubbleSize val="0"/>
              <c:extLst>
                <c:ext xmlns:c15="http://schemas.microsoft.com/office/drawing/2012/chart" uri="{CE6537A1-D6FC-4f65-9D91-7224C49458BB}">
                  <c15:layout>
                    <c:manualLayout>
                      <c:w val="4.4956878429629824E-2"/>
                      <c:h val="6.0209163936862431E-2"/>
                    </c:manualLayout>
                  </c15:layout>
                </c:ext>
              </c:extLst>
            </c:dLbl>
            <c:dLbl>
              <c:idx val="9"/>
              <c:layout>
                <c:manualLayout>
                  <c:x val="-6.0553184722394807E-2"/>
                  <c:y val="2.5458338157785487E-2"/>
                </c:manualLayout>
              </c:layout>
              <c:tx>
                <c:rich>
                  <a:bodyPr/>
                  <a:lstStyle/>
                  <a:p>
                    <a:r>
                      <a:rPr lang="en-US" sz="1000" b="0" dirty="0" smtClean="0">
                        <a:latin typeface="Times New Roman" panose="02020603050405020304" pitchFamily="18" charset="0"/>
                        <a:cs typeface="Times New Roman" panose="02020603050405020304" pitchFamily="18" charset="0"/>
                      </a:rPr>
                      <a:t>3</a:t>
                    </a:r>
                  </a:p>
                  <a:p>
                    <a:r>
                      <a:rPr lang="en-US" sz="1000" b="0" dirty="0" smtClean="0">
                        <a:latin typeface="Times New Roman" panose="02020603050405020304" pitchFamily="18" charset="0"/>
                        <a:cs typeface="Times New Roman" panose="02020603050405020304" pitchFamily="18" charset="0"/>
                      </a:rPr>
                      <a:t>25%</a:t>
                    </a:r>
                    <a:endParaRPr lang="en-US" sz="1000" b="1" dirty="0"/>
                  </a:p>
                </c:rich>
              </c:tx>
              <c:showLegendKey val="0"/>
              <c:showVal val="1"/>
              <c:showCatName val="0"/>
              <c:showSerName val="0"/>
              <c:showPercent val="0"/>
              <c:showBubbleSize val="0"/>
              <c:extLst>
                <c:ext xmlns:c15="http://schemas.microsoft.com/office/drawing/2012/chart" uri="{CE6537A1-D6FC-4f65-9D91-7224C49458BB}">
                  <c15:layout>
                    <c:manualLayout>
                      <c:w val="4.4956878429629824E-2"/>
                      <c:h val="6.0209163936862431E-2"/>
                    </c:manualLayout>
                  </c15:layout>
                </c:ext>
              </c:extLst>
            </c:dLbl>
            <c:dLbl>
              <c:idx val="10"/>
              <c:layout>
                <c:manualLayout>
                  <c:x val="2.2629566213775813E-3"/>
                  <c:y val="3.223797754099721E-4"/>
                </c:manualLayout>
              </c:layout>
              <c:tx>
                <c:rich>
                  <a:bodyPr/>
                  <a:lstStyle/>
                  <a:p>
                    <a:r>
                      <a:rPr lang="en-US" sz="1000" b="0" dirty="0" smtClean="0">
                        <a:latin typeface="Times New Roman" panose="02020603050405020304" pitchFamily="18" charset="0"/>
                        <a:cs typeface="Times New Roman" panose="02020603050405020304" pitchFamily="18" charset="0"/>
                      </a:rPr>
                      <a:t>9</a:t>
                    </a:r>
                  </a:p>
                  <a:p>
                    <a:r>
                      <a:rPr lang="en-US" sz="1000" b="0" dirty="0" smtClean="0">
                        <a:latin typeface="Times New Roman" panose="02020603050405020304" pitchFamily="18" charset="0"/>
                        <a:cs typeface="Times New Roman" panose="02020603050405020304" pitchFamily="18" charset="0"/>
                      </a:rPr>
                      <a:t>100%</a:t>
                    </a:r>
                    <a:endParaRPr lang="en-US" sz="1000" b="1" dirty="0"/>
                  </a:p>
                </c:rich>
              </c:tx>
              <c:showLegendKey val="0"/>
              <c:showVal val="1"/>
              <c:showCatName val="0"/>
              <c:showSerName val="0"/>
              <c:showPercent val="0"/>
              <c:showBubbleSize val="0"/>
              <c:extLst>
                <c:ext xmlns:c15="http://schemas.microsoft.com/office/drawing/2012/chart" uri="{CE6537A1-D6FC-4f65-9D91-7224C49458BB}">
                  <c15:layout>
                    <c:manualLayout>
                      <c:w val="5.3602431973789402E-2"/>
                      <c:h val="6.0209163936862431E-2"/>
                    </c:manualLayout>
                  </c15:layout>
                </c:ext>
              </c:extLst>
            </c:dLbl>
            <c:dLbl>
              <c:idx val="11"/>
              <c:tx>
                <c:rich>
                  <a:bodyPr/>
                  <a:lstStyle/>
                  <a:p>
                    <a:r>
                      <a:rPr lang="en-US" sz="800" b="0" smtClean="0">
                        <a:latin typeface="Times New Roman" panose="02020603050405020304" pitchFamily="18" charset="0"/>
                        <a:cs typeface="Times New Roman" panose="02020603050405020304" pitchFamily="18" charset="0"/>
                      </a:rPr>
                      <a:t>9,</a:t>
                    </a:r>
                  </a:p>
                  <a:p>
                    <a:r>
                      <a:rPr lang="en-US" sz="800" b="0" smtClean="0">
                        <a:latin typeface="Times New Roman" panose="02020603050405020304" pitchFamily="18" charset="0"/>
                        <a:cs typeface="Times New Roman" panose="02020603050405020304" pitchFamily="18" charset="0"/>
                      </a:rPr>
                      <a:t>100%</a:t>
                    </a:r>
                    <a:endParaRPr lang="en-US"/>
                  </a:p>
                </c:rich>
              </c:tx>
              <c:showLegendKey val="0"/>
              <c:showVal val="1"/>
              <c:showCatName val="0"/>
              <c:showSerName val="0"/>
              <c:showPercent val="0"/>
              <c:showBubbleSize val="0"/>
              <c:extLst>
                <c:ext xmlns:c15="http://schemas.microsoft.com/office/drawing/2012/chart" uri="{CE6537A1-D6FC-4f65-9D91-7224C49458BB}"/>
              </c:extLst>
            </c:dLbl>
            <c:spPr>
              <a:solidFill>
                <a:srgbClr val="FFFFFF"/>
              </a:solidFill>
              <a:ln>
                <a:solidFill>
                  <a:srgbClr val="000099"/>
                </a:solidFill>
              </a:ln>
              <a:effectLst/>
            </c:spPr>
            <c:txPr>
              <a:bodyPr vertOverflow="overflow" horzOverflow="overflow">
                <a:noAutofit/>
              </a:bodyPr>
              <a:lstStyle/>
              <a:p>
                <a:pPr>
                  <a:defRPr sz="1000" b="0" baseline="0">
                    <a:ln>
                      <a:noFill/>
                    </a:ln>
                    <a:solidFill>
                      <a:srgbClr val="FF0000"/>
                    </a:solidFill>
                    <a:latin typeface="Times New Roman" panose="02020603050405020304" pitchFamily="18" charset="0"/>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Bicycle helmets</c:v>
                </c:pt>
                <c:pt idx="1">
                  <c:v>Cell phone-distracted driving</c:v>
                </c:pt>
                <c:pt idx="2">
                  <c:v>Booster seats</c:v>
                </c:pt>
                <c:pt idx="3">
                  <c:v>GDL</c:v>
                </c:pt>
                <c:pt idx="4">
                  <c:v>Double speeding fines school zones</c:v>
                </c:pt>
                <c:pt idx="5">
                  <c:v>Other distracted driving</c:v>
                </c:pt>
                <c:pt idx="6">
                  <c:v>Riding in back of trucks</c:v>
                </c:pt>
                <c:pt idx="7">
                  <c:v>Street racing</c:v>
                </c:pt>
              </c:strCache>
            </c:strRef>
          </c:cat>
          <c:val>
            <c:numRef>
              <c:f>Sheet1!$B$2:$B$9</c:f>
              <c:numCache>
                <c:formatCode>General</c:formatCode>
                <c:ptCount val="8"/>
                <c:pt idx="0">
                  <c:v>30</c:v>
                </c:pt>
                <c:pt idx="1">
                  <c:v>35</c:v>
                </c:pt>
                <c:pt idx="2">
                  <c:v>21</c:v>
                </c:pt>
                <c:pt idx="3">
                  <c:v>21</c:v>
                </c:pt>
                <c:pt idx="4">
                  <c:v>12</c:v>
                </c:pt>
                <c:pt idx="5">
                  <c:v>10</c:v>
                </c:pt>
                <c:pt idx="6">
                  <c:v>9</c:v>
                </c:pt>
                <c:pt idx="7">
                  <c:v>9</c:v>
                </c:pt>
              </c:numCache>
            </c:numRef>
          </c:val>
        </c:ser>
        <c:ser>
          <c:idx val="1"/>
          <c:order val="1"/>
          <c:tx>
            <c:strRef>
              <c:f>Sheet1!$C$1</c:f>
              <c:strCache>
                <c:ptCount val="1"/>
                <c:pt idx="0">
                  <c:v>No legislation exists</c:v>
                </c:pt>
              </c:strCache>
            </c:strRef>
          </c:tx>
          <c:spPr>
            <a:solidFill>
              <a:schemeClr val="bg1"/>
            </a:solidFill>
            <a:ln>
              <a:solidFill>
                <a:schemeClr val="tx1"/>
              </a:solidFill>
            </a:ln>
          </c:spPr>
          <c:invertIfNegative val="0"/>
          <c:cat>
            <c:strRef>
              <c:f>Sheet1!$A$2:$A$9</c:f>
              <c:strCache>
                <c:ptCount val="8"/>
                <c:pt idx="0">
                  <c:v>Bicycle helmets</c:v>
                </c:pt>
                <c:pt idx="1">
                  <c:v>Cell phone-distracted driving</c:v>
                </c:pt>
                <c:pt idx="2">
                  <c:v>Booster seats</c:v>
                </c:pt>
                <c:pt idx="3">
                  <c:v>GDL</c:v>
                </c:pt>
                <c:pt idx="4">
                  <c:v>Double speeding fines school zones</c:v>
                </c:pt>
                <c:pt idx="5">
                  <c:v>Other distracted driving</c:v>
                </c:pt>
                <c:pt idx="6">
                  <c:v>Riding in back of trucks</c:v>
                </c:pt>
                <c:pt idx="7">
                  <c:v>Street racing</c:v>
                </c:pt>
              </c:strCache>
            </c:strRef>
          </c:cat>
          <c:val>
            <c:numRef>
              <c:f>Sheet1!$C$2:$C$9</c:f>
              <c:numCache>
                <c:formatCode>General</c:formatCode>
                <c:ptCount val="8"/>
                <c:pt idx="0">
                  <c:v>14</c:v>
                </c:pt>
                <c:pt idx="1">
                  <c:v>1</c:v>
                </c:pt>
                <c:pt idx="2">
                  <c:v>7</c:v>
                </c:pt>
                <c:pt idx="3">
                  <c:v>0</c:v>
                </c:pt>
                <c:pt idx="4">
                  <c:v>5</c:v>
                </c:pt>
                <c:pt idx="5">
                  <c:v>3</c:v>
                </c:pt>
                <c:pt idx="6">
                  <c:v>2</c:v>
                </c:pt>
                <c:pt idx="7">
                  <c:v>0</c:v>
                </c:pt>
              </c:numCache>
            </c:numRef>
          </c:val>
        </c:ser>
        <c:dLbls>
          <c:showLegendKey val="0"/>
          <c:showVal val="0"/>
          <c:showCatName val="0"/>
          <c:showSerName val="0"/>
          <c:showPercent val="0"/>
          <c:showBubbleSize val="0"/>
        </c:dLbls>
        <c:gapWidth val="150"/>
        <c:overlap val="100"/>
        <c:axId val="135022848"/>
        <c:axId val="135061504"/>
      </c:barChart>
      <c:catAx>
        <c:axId val="135022848"/>
        <c:scaling>
          <c:orientation val="minMax"/>
        </c:scaling>
        <c:delete val="0"/>
        <c:axPos val="b"/>
        <c:numFmt formatCode="General" sourceLinked="0"/>
        <c:majorTickMark val="out"/>
        <c:minorTickMark val="none"/>
        <c:tickLblPos val="nextTo"/>
        <c:txPr>
          <a:bodyPr/>
          <a:lstStyle/>
          <a:p>
            <a:pPr>
              <a:defRPr sz="1200" b="1" baseline="0">
                <a:latin typeface="+mj-lt"/>
                <a:cs typeface="Times New Roman" panose="02020603050405020304" pitchFamily="18" charset="0"/>
              </a:defRPr>
            </a:pPr>
            <a:endParaRPr lang="en-US"/>
          </a:p>
        </c:txPr>
        <c:crossAx val="135061504"/>
        <c:crosses val="autoZero"/>
        <c:auto val="1"/>
        <c:lblAlgn val="ctr"/>
        <c:lblOffset val="100"/>
        <c:noMultiLvlLbl val="0"/>
      </c:catAx>
      <c:valAx>
        <c:axId val="135061504"/>
        <c:scaling>
          <c:orientation val="minMax"/>
        </c:scaling>
        <c:delete val="0"/>
        <c:axPos val="l"/>
        <c:majorGridlines>
          <c:spPr>
            <a:ln>
              <a:noFill/>
            </a:ln>
          </c:spPr>
        </c:majorGridlines>
        <c:title>
          <c:tx>
            <c:rich>
              <a:bodyPr/>
              <a:lstStyle/>
              <a:p>
                <a:pPr>
                  <a:defRPr/>
                </a:pPr>
                <a:r>
                  <a:rPr lang="en-CA" dirty="0" smtClean="0"/>
                  <a:t># Respondents</a:t>
                </a:r>
                <a:endParaRPr lang="en-CA" dirty="0"/>
              </a:p>
            </c:rich>
          </c:tx>
          <c:layout/>
          <c:overlay val="0"/>
        </c:title>
        <c:numFmt formatCode="General" sourceLinked="1"/>
        <c:majorTickMark val="out"/>
        <c:minorTickMark val="none"/>
        <c:tickLblPos val="nextTo"/>
        <c:txPr>
          <a:bodyPr/>
          <a:lstStyle/>
          <a:p>
            <a:pPr>
              <a:defRPr sz="1000"/>
            </a:pPr>
            <a:endParaRPr lang="en-US"/>
          </a:p>
        </c:txPr>
        <c:crossAx val="135022848"/>
        <c:crosses val="autoZero"/>
        <c:crossBetween val="between"/>
      </c:valAx>
      <c:spPr>
        <a:ln>
          <a:noFill/>
        </a:ln>
      </c:spPr>
    </c:plotArea>
    <c:legend>
      <c:legendPos val="r"/>
      <c:layout>
        <c:manualLayout>
          <c:xMode val="edge"/>
          <c:yMode val="edge"/>
          <c:x val="0.68170006443805298"/>
          <c:y val="8.1772278465191847E-2"/>
          <c:w val="0.25192465462775238"/>
          <c:h val="0.14709932091821856"/>
        </c:manualLayout>
      </c:layout>
      <c:overlay val="0"/>
      <c:txPr>
        <a:bodyPr/>
        <a:lstStyle/>
        <a:p>
          <a:pPr>
            <a:defRPr sz="1200">
              <a:latin typeface="+mj-lt"/>
              <a:cs typeface="Times New Roman" panose="02020603050405020304" pitchFamily="18" charset="0"/>
            </a:defRPr>
          </a:pPr>
          <a:endParaRPr lang="en-US"/>
        </a:p>
      </c:txPr>
    </c:legend>
    <c:plotVisOnly val="1"/>
    <c:dispBlanksAs val="gap"/>
    <c:showDLblsOverMax val="0"/>
  </c:chart>
  <c:spPr>
    <a:ln>
      <a:noFill/>
    </a:ln>
  </c:spPr>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208283286623071"/>
          <c:y val="6.1599016672211751E-2"/>
          <c:w val="0.63025447387258415"/>
          <c:h val="0.7005280047964495"/>
        </c:manualLayout>
      </c:layout>
      <c:barChart>
        <c:barDir val="col"/>
        <c:grouping val="stacked"/>
        <c:varyColors val="0"/>
        <c:ser>
          <c:idx val="0"/>
          <c:order val="0"/>
          <c:tx>
            <c:strRef>
              <c:f>Sheet1!$B$1</c:f>
              <c:strCache>
                <c:ptCount val="1"/>
                <c:pt idx="0">
                  <c:v>Somewhat agree</c:v>
                </c:pt>
              </c:strCache>
            </c:strRef>
          </c:tx>
          <c:spPr>
            <a:solidFill>
              <a:srgbClr val="3366FF"/>
            </a:solidFill>
            <a:ln>
              <a:solidFill>
                <a:srgbClr val="000099"/>
              </a:solidFill>
            </a:ln>
          </c:spPr>
          <c:invertIfNegative val="0"/>
          <c:dLbls>
            <c:dLbl>
              <c:idx val="0"/>
              <c:layout>
                <c:manualLayout>
                  <c:x val="-4.2372881355932203E-3"/>
                  <c:y val="0"/>
                </c:manualLayout>
              </c:layout>
              <c:showLegendKey val="0"/>
              <c:showVal val="1"/>
              <c:showCatName val="0"/>
              <c:showSerName val="0"/>
              <c:showPercent val="0"/>
              <c:showBubbleSize val="0"/>
            </c:dLbl>
            <c:dLbl>
              <c:idx val="1"/>
              <c:layout>
                <c:manualLayout>
                  <c:x val="-4.2372881355932203E-3"/>
                  <c:y val="7.0422535211267607E-3"/>
                </c:manualLayout>
              </c:layout>
              <c:showLegendKey val="0"/>
              <c:showVal val="1"/>
              <c:showCatName val="0"/>
              <c:showSerName val="0"/>
              <c:showPercent val="0"/>
              <c:showBubbleSize val="0"/>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Research readily available</c:v>
                </c:pt>
                <c:pt idx="1">
                  <c:v>Managerial/political support</c:v>
                </c:pt>
                <c:pt idx="2">
                  <c:v>Availability of professional groups</c:v>
                </c:pt>
                <c:pt idx="3">
                  <c:v>Media attention</c:v>
                </c:pt>
                <c:pt idx="4">
                  <c:v>Contact with advocacy groups</c:v>
                </c:pt>
                <c:pt idx="5">
                  <c:v>Legislation already in other provinces</c:v>
                </c:pt>
              </c:strCache>
            </c:strRef>
          </c:cat>
          <c:val>
            <c:numRef>
              <c:f>Sheet1!$B$2:$B$7</c:f>
              <c:numCache>
                <c:formatCode>0</c:formatCode>
                <c:ptCount val="6"/>
                <c:pt idx="0">
                  <c:v>20</c:v>
                </c:pt>
                <c:pt idx="1">
                  <c:v>29</c:v>
                </c:pt>
                <c:pt idx="2">
                  <c:v>18</c:v>
                </c:pt>
                <c:pt idx="3">
                  <c:v>22</c:v>
                </c:pt>
                <c:pt idx="4">
                  <c:v>21</c:v>
                </c:pt>
                <c:pt idx="5">
                  <c:v>16</c:v>
                </c:pt>
              </c:numCache>
            </c:numRef>
          </c:val>
        </c:ser>
        <c:ser>
          <c:idx val="1"/>
          <c:order val="1"/>
          <c:tx>
            <c:strRef>
              <c:f>Sheet1!$C$1</c:f>
              <c:strCache>
                <c:ptCount val="1"/>
                <c:pt idx="0">
                  <c:v>Strongly agree</c:v>
                </c:pt>
              </c:strCache>
            </c:strRef>
          </c:tx>
          <c:spPr>
            <a:solidFill>
              <a:srgbClr val="FFFFFF"/>
            </a:solidFill>
            <a:ln>
              <a:solidFill>
                <a:srgbClr val="000099"/>
              </a:solidFill>
            </a:ln>
          </c:spPr>
          <c:invertIfNegative val="0"/>
          <c:dLbls>
            <c:txPr>
              <a:bodyPr/>
              <a:lstStyle/>
              <a:p>
                <a:pPr>
                  <a:defRPr sz="1200" b="1"/>
                </a:pPr>
                <a:endParaRPr lang="en-US"/>
              </a:p>
            </c:txPr>
            <c:showLegendKey val="0"/>
            <c:showVal val="1"/>
            <c:showCatName val="0"/>
            <c:showSerName val="0"/>
            <c:showPercent val="0"/>
            <c:showBubbleSize val="0"/>
            <c:showLeaderLines val="0"/>
          </c:dLbls>
          <c:cat>
            <c:strRef>
              <c:f>Sheet1!$A$2:$A$7</c:f>
              <c:strCache>
                <c:ptCount val="6"/>
                <c:pt idx="0">
                  <c:v>Research readily available</c:v>
                </c:pt>
                <c:pt idx="1">
                  <c:v>Managerial/political support</c:v>
                </c:pt>
                <c:pt idx="2">
                  <c:v>Availability of professional groups</c:v>
                </c:pt>
                <c:pt idx="3">
                  <c:v>Media attention</c:v>
                </c:pt>
                <c:pt idx="4">
                  <c:v>Contact with advocacy groups</c:v>
                </c:pt>
                <c:pt idx="5">
                  <c:v>Legislation already in other provinces</c:v>
                </c:pt>
              </c:strCache>
            </c:strRef>
          </c:cat>
          <c:val>
            <c:numRef>
              <c:f>Sheet1!$C$2:$C$7</c:f>
              <c:numCache>
                <c:formatCode>General</c:formatCode>
                <c:ptCount val="6"/>
                <c:pt idx="0">
                  <c:v>42</c:v>
                </c:pt>
                <c:pt idx="1">
                  <c:v>26</c:v>
                </c:pt>
                <c:pt idx="2">
                  <c:v>35</c:v>
                </c:pt>
                <c:pt idx="3">
                  <c:v>30</c:v>
                </c:pt>
                <c:pt idx="4">
                  <c:v>27</c:v>
                </c:pt>
                <c:pt idx="5">
                  <c:v>35</c:v>
                </c:pt>
              </c:numCache>
            </c:numRef>
          </c:val>
        </c:ser>
        <c:dLbls>
          <c:showLegendKey val="0"/>
          <c:showVal val="0"/>
          <c:showCatName val="0"/>
          <c:showSerName val="0"/>
          <c:showPercent val="0"/>
          <c:showBubbleSize val="0"/>
        </c:dLbls>
        <c:gapWidth val="150"/>
        <c:overlap val="100"/>
        <c:axId val="42774528"/>
        <c:axId val="42776064"/>
      </c:barChart>
      <c:catAx>
        <c:axId val="42774528"/>
        <c:scaling>
          <c:orientation val="minMax"/>
        </c:scaling>
        <c:delete val="0"/>
        <c:axPos val="b"/>
        <c:numFmt formatCode="General" sourceLinked="1"/>
        <c:majorTickMark val="out"/>
        <c:minorTickMark val="none"/>
        <c:tickLblPos val="nextTo"/>
        <c:txPr>
          <a:bodyPr rot="-1500000" anchor="ctr" anchorCtr="0"/>
          <a:lstStyle/>
          <a:p>
            <a:pPr>
              <a:defRPr sz="1000" baseline="0">
                <a:latin typeface="+mj-lt"/>
                <a:cs typeface="Times New Roman" panose="02020603050405020304" pitchFamily="18" charset="0"/>
              </a:defRPr>
            </a:pPr>
            <a:endParaRPr lang="en-US"/>
          </a:p>
        </c:txPr>
        <c:crossAx val="42776064"/>
        <c:crosses val="autoZero"/>
        <c:auto val="1"/>
        <c:lblAlgn val="ctr"/>
        <c:lblOffset val="100"/>
        <c:noMultiLvlLbl val="0"/>
      </c:catAx>
      <c:valAx>
        <c:axId val="42776064"/>
        <c:scaling>
          <c:orientation val="minMax"/>
        </c:scaling>
        <c:delete val="0"/>
        <c:axPos val="l"/>
        <c:majorGridlines>
          <c:spPr>
            <a:ln>
              <a:noFill/>
            </a:ln>
          </c:spPr>
        </c:majorGridlines>
        <c:title>
          <c:tx>
            <c:rich>
              <a:bodyPr/>
              <a:lstStyle/>
              <a:p>
                <a:pPr>
                  <a:defRPr sz="1200">
                    <a:latin typeface="+mj-lt"/>
                    <a:cs typeface="Times New Roman" panose="02020603050405020304" pitchFamily="18" charset="0"/>
                  </a:defRPr>
                </a:pPr>
                <a:r>
                  <a:rPr lang="en-US" sz="1200" dirty="0" smtClean="0">
                    <a:latin typeface="+mj-lt"/>
                    <a:cs typeface="Times New Roman" panose="02020603050405020304" pitchFamily="18" charset="0"/>
                  </a:rPr>
                  <a:t># Agree</a:t>
                </a:r>
                <a:endParaRPr lang="en-US" sz="1200" dirty="0">
                  <a:latin typeface="+mj-lt"/>
                  <a:cs typeface="Times New Roman" panose="02020603050405020304" pitchFamily="18" charset="0"/>
                </a:endParaRPr>
              </a:p>
            </c:rich>
          </c:tx>
          <c:layout/>
          <c:overlay val="0"/>
        </c:title>
        <c:numFmt formatCode="0" sourceLinked="1"/>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en-US"/>
          </a:p>
        </c:txPr>
        <c:crossAx val="42774528"/>
        <c:crosses val="autoZero"/>
        <c:crossBetween val="between"/>
      </c:valAx>
    </c:plotArea>
    <c:legend>
      <c:legendPos val="r"/>
      <c:layout>
        <c:manualLayout>
          <c:xMode val="edge"/>
          <c:yMode val="edge"/>
          <c:x val="0.77091418657413591"/>
          <c:y val="0.36677183837935751"/>
          <c:w val="0.13784098491925798"/>
          <c:h val="8.9939373775461171E-2"/>
        </c:manualLayout>
      </c:layout>
      <c:overlay val="0"/>
      <c:txPr>
        <a:bodyPr/>
        <a:lstStyle/>
        <a:p>
          <a:pPr>
            <a:defRPr sz="1200">
              <a:latin typeface="+mj-lt"/>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462190257713864E-2"/>
          <c:y val="3.5000860238213749E-2"/>
          <c:w val="0.66335731228846606"/>
          <c:h val="0.66689064599293157"/>
        </c:manualLayout>
      </c:layout>
      <c:barChart>
        <c:barDir val="col"/>
        <c:grouping val="clustered"/>
        <c:varyColors val="0"/>
        <c:ser>
          <c:idx val="0"/>
          <c:order val="0"/>
          <c:tx>
            <c:strRef>
              <c:f>Sheet1!$B$1</c:f>
              <c:strCache>
                <c:ptCount val="1"/>
                <c:pt idx="0">
                  <c:v>GDL (n = 21)</c:v>
                </c:pt>
              </c:strCache>
            </c:strRef>
          </c:tx>
          <c:spPr>
            <a:solidFill>
              <a:srgbClr val="00B050"/>
            </a:solidFill>
          </c:spPr>
          <c:invertIfNegative val="0"/>
          <c:cat>
            <c:strRef>
              <c:f>Sheet1!$A$2:$A$7</c:f>
              <c:strCache>
                <c:ptCount val="6"/>
                <c:pt idx="0">
                  <c:v>Research ready available</c:v>
                </c:pt>
                <c:pt idx="1">
                  <c:v>Managerial/political support</c:v>
                </c:pt>
                <c:pt idx="2">
                  <c:v>Availablility of professional groups </c:v>
                </c:pt>
                <c:pt idx="3">
                  <c:v>Media attention</c:v>
                </c:pt>
                <c:pt idx="4">
                  <c:v>Contact with advocacy groups</c:v>
                </c:pt>
                <c:pt idx="5">
                  <c:v>Legislation already in other provinces</c:v>
                </c:pt>
              </c:strCache>
            </c:strRef>
          </c:cat>
          <c:val>
            <c:numRef>
              <c:f>Sheet1!$B$2:$B$7</c:f>
              <c:numCache>
                <c:formatCode>0%</c:formatCode>
                <c:ptCount val="6"/>
                <c:pt idx="0">
                  <c:v>0.93</c:v>
                </c:pt>
                <c:pt idx="1">
                  <c:v>0.64</c:v>
                </c:pt>
                <c:pt idx="2">
                  <c:v>0.79</c:v>
                </c:pt>
                <c:pt idx="3">
                  <c:v>0.67</c:v>
                </c:pt>
                <c:pt idx="4">
                  <c:v>0.75</c:v>
                </c:pt>
                <c:pt idx="5">
                  <c:v>0.66</c:v>
                </c:pt>
              </c:numCache>
            </c:numRef>
          </c:val>
        </c:ser>
        <c:ser>
          <c:idx val="2"/>
          <c:order val="1"/>
          <c:tx>
            <c:strRef>
              <c:f>Sheet1!$C$1</c:f>
              <c:strCache>
                <c:ptCount val="1"/>
                <c:pt idx="0">
                  <c:v>Booster seats (n = 21)</c:v>
                </c:pt>
              </c:strCache>
            </c:strRef>
          </c:tx>
          <c:spPr>
            <a:solidFill>
              <a:srgbClr val="FF33CC"/>
            </a:solidFill>
            <a:ln>
              <a:solidFill>
                <a:srgbClr val="ADDB7B"/>
              </a:solidFill>
            </a:ln>
          </c:spPr>
          <c:invertIfNegative val="0"/>
          <c:cat>
            <c:strRef>
              <c:f>Sheet1!$A$2:$A$7</c:f>
              <c:strCache>
                <c:ptCount val="6"/>
                <c:pt idx="0">
                  <c:v>Research ready available</c:v>
                </c:pt>
                <c:pt idx="1">
                  <c:v>Managerial/political support</c:v>
                </c:pt>
                <c:pt idx="2">
                  <c:v>Availablility of professional groups </c:v>
                </c:pt>
                <c:pt idx="3">
                  <c:v>Media attention</c:v>
                </c:pt>
                <c:pt idx="4">
                  <c:v>Contact with advocacy groups</c:v>
                </c:pt>
                <c:pt idx="5">
                  <c:v>Legislation already in other provinces</c:v>
                </c:pt>
              </c:strCache>
            </c:strRef>
          </c:cat>
          <c:val>
            <c:numRef>
              <c:f>Sheet1!$C$2:$C$7</c:f>
              <c:numCache>
                <c:formatCode>0%</c:formatCode>
                <c:ptCount val="6"/>
                <c:pt idx="0">
                  <c:v>0.93</c:v>
                </c:pt>
                <c:pt idx="1">
                  <c:v>0.87</c:v>
                </c:pt>
                <c:pt idx="2">
                  <c:v>0.87</c:v>
                </c:pt>
                <c:pt idx="3">
                  <c:v>0.67</c:v>
                </c:pt>
                <c:pt idx="4">
                  <c:v>0.87</c:v>
                </c:pt>
                <c:pt idx="5">
                  <c:v>0.8</c:v>
                </c:pt>
              </c:numCache>
            </c:numRef>
          </c:val>
        </c:ser>
        <c:ser>
          <c:idx val="3"/>
          <c:order val="2"/>
          <c:tx>
            <c:strRef>
              <c:f>Sheet1!$D$1</c:f>
              <c:strCache>
                <c:ptCount val="1"/>
                <c:pt idx="0">
                  <c:v>Cell phone (n = 35)</c:v>
                </c:pt>
              </c:strCache>
            </c:strRef>
          </c:tx>
          <c:spPr>
            <a:solidFill>
              <a:srgbClr val="00B0F0"/>
            </a:solidFill>
          </c:spPr>
          <c:invertIfNegative val="0"/>
          <c:cat>
            <c:strRef>
              <c:f>Sheet1!$A$2:$A$7</c:f>
              <c:strCache>
                <c:ptCount val="6"/>
                <c:pt idx="0">
                  <c:v>Research ready available</c:v>
                </c:pt>
                <c:pt idx="1">
                  <c:v>Managerial/political support</c:v>
                </c:pt>
                <c:pt idx="2">
                  <c:v>Availablility of professional groups </c:v>
                </c:pt>
                <c:pt idx="3">
                  <c:v>Media attention</c:v>
                </c:pt>
                <c:pt idx="4">
                  <c:v>Contact with advocacy groups</c:v>
                </c:pt>
                <c:pt idx="5">
                  <c:v>Legislation already in other provinces</c:v>
                </c:pt>
              </c:strCache>
            </c:strRef>
          </c:cat>
          <c:val>
            <c:numRef>
              <c:f>Sheet1!$D$2:$D$7</c:f>
              <c:numCache>
                <c:formatCode>0%</c:formatCode>
                <c:ptCount val="6"/>
                <c:pt idx="0">
                  <c:v>0.82</c:v>
                </c:pt>
                <c:pt idx="1">
                  <c:v>0.77</c:v>
                </c:pt>
                <c:pt idx="2">
                  <c:v>0.65</c:v>
                </c:pt>
                <c:pt idx="3">
                  <c:v>0.91</c:v>
                </c:pt>
                <c:pt idx="4">
                  <c:v>0.59</c:v>
                </c:pt>
                <c:pt idx="5">
                  <c:v>0.86</c:v>
                </c:pt>
              </c:numCache>
            </c:numRef>
          </c:val>
        </c:ser>
        <c:ser>
          <c:idx val="4"/>
          <c:order val="3"/>
          <c:tx>
            <c:strRef>
              <c:f>Sheet1!$E$1</c:f>
              <c:strCache>
                <c:ptCount val="1"/>
                <c:pt idx="0">
                  <c:v>Bicycle helmets (n = 30)</c:v>
                </c:pt>
              </c:strCache>
            </c:strRef>
          </c:tx>
          <c:spPr>
            <a:solidFill>
              <a:srgbClr val="0000E7">
                <a:lumMod val="60000"/>
                <a:lumOff val="40000"/>
              </a:srgbClr>
            </a:solidFill>
            <a:ln>
              <a:noFill/>
            </a:ln>
          </c:spPr>
          <c:invertIfNegative val="0"/>
          <c:cat>
            <c:strRef>
              <c:f>Sheet1!$A$2:$A$7</c:f>
              <c:strCache>
                <c:ptCount val="6"/>
                <c:pt idx="0">
                  <c:v>Research ready available</c:v>
                </c:pt>
                <c:pt idx="1">
                  <c:v>Managerial/political support</c:v>
                </c:pt>
                <c:pt idx="2">
                  <c:v>Availablility of professional groups </c:v>
                </c:pt>
                <c:pt idx="3">
                  <c:v>Media attention</c:v>
                </c:pt>
                <c:pt idx="4">
                  <c:v>Contact with advocacy groups</c:v>
                </c:pt>
                <c:pt idx="5">
                  <c:v>Legislation already in other provinces</c:v>
                </c:pt>
              </c:strCache>
            </c:strRef>
          </c:cat>
          <c:val>
            <c:numRef>
              <c:f>Sheet1!$E$2:$E$7</c:f>
              <c:numCache>
                <c:formatCode>0%</c:formatCode>
                <c:ptCount val="6"/>
                <c:pt idx="0">
                  <c:v>0.71</c:v>
                </c:pt>
                <c:pt idx="1">
                  <c:v>0.67</c:v>
                </c:pt>
                <c:pt idx="2">
                  <c:v>0.65</c:v>
                </c:pt>
                <c:pt idx="3">
                  <c:v>0.61</c:v>
                </c:pt>
                <c:pt idx="4">
                  <c:v>0.52</c:v>
                </c:pt>
                <c:pt idx="5">
                  <c:v>0.46</c:v>
                </c:pt>
              </c:numCache>
            </c:numRef>
          </c:val>
        </c:ser>
        <c:dLbls>
          <c:showLegendKey val="0"/>
          <c:showVal val="0"/>
          <c:showCatName val="0"/>
          <c:showSerName val="0"/>
          <c:showPercent val="0"/>
          <c:showBubbleSize val="0"/>
        </c:dLbls>
        <c:gapWidth val="150"/>
        <c:axId val="43053440"/>
        <c:axId val="43054976"/>
      </c:barChart>
      <c:catAx>
        <c:axId val="43053440"/>
        <c:scaling>
          <c:orientation val="minMax"/>
        </c:scaling>
        <c:delete val="0"/>
        <c:axPos val="b"/>
        <c:numFmt formatCode="General" sourceLinked="1"/>
        <c:majorTickMark val="out"/>
        <c:minorTickMark val="none"/>
        <c:tickLblPos val="nextTo"/>
        <c:txPr>
          <a:bodyPr anchor="ctr" anchorCtr="0"/>
          <a:lstStyle/>
          <a:p>
            <a:pPr>
              <a:defRPr sz="1000" b="1" baseline="0"/>
            </a:pPr>
            <a:endParaRPr lang="en-US"/>
          </a:p>
        </c:txPr>
        <c:crossAx val="43054976"/>
        <c:crosses val="autoZero"/>
        <c:auto val="1"/>
        <c:lblAlgn val="ctr"/>
        <c:lblOffset val="100"/>
        <c:noMultiLvlLbl val="0"/>
      </c:catAx>
      <c:valAx>
        <c:axId val="43054976"/>
        <c:scaling>
          <c:orientation val="minMax"/>
          <c:max val="1"/>
        </c:scaling>
        <c:delete val="0"/>
        <c:axPos val="l"/>
        <c:majorGridlines>
          <c:spPr>
            <a:ln>
              <a:noFill/>
            </a:ln>
          </c:spPr>
        </c:majorGridlines>
        <c:title>
          <c:tx>
            <c:rich>
              <a:bodyPr/>
              <a:lstStyle/>
              <a:p>
                <a:pPr>
                  <a:defRPr sz="1100"/>
                </a:pPr>
                <a:r>
                  <a:rPr lang="en-US" sz="1100" dirty="0" smtClean="0"/>
                  <a:t>% Agree</a:t>
                </a:r>
                <a:endParaRPr lang="en-US" sz="1100" dirty="0"/>
              </a:p>
            </c:rich>
          </c:tx>
          <c:layout/>
          <c:overlay val="0"/>
        </c:title>
        <c:numFmt formatCode="0%" sourceLinked="1"/>
        <c:majorTickMark val="out"/>
        <c:minorTickMark val="none"/>
        <c:tickLblPos val="nextTo"/>
        <c:txPr>
          <a:bodyPr/>
          <a:lstStyle/>
          <a:p>
            <a:pPr>
              <a:defRPr sz="1000"/>
            </a:pPr>
            <a:endParaRPr lang="en-US"/>
          </a:p>
        </c:txPr>
        <c:crossAx val="43053440"/>
        <c:crosses val="autoZero"/>
        <c:crossBetween val="between"/>
      </c:valAx>
    </c:plotArea>
    <c:legend>
      <c:legendPos val="r"/>
      <c:legendEntry>
        <c:idx val="0"/>
        <c:txPr>
          <a:bodyPr/>
          <a:lstStyle/>
          <a:p>
            <a:pPr>
              <a:defRPr sz="1000"/>
            </a:pPr>
            <a:endParaRPr lang="en-US"/>
          </a:p>
        </c:txPr>
      </c:legendEntry>
      <c:legendEntry>
        <c:idx val="1"/>
        <c:txPr>
          <a:bodyPr/>
          <a:lstStyle/>
          <a:p>
            <a:pPr>
              <a:defRPr sz="1000"/>
            </a:pPr>
            <a:endParaRPr lang="en-US"/>
          </a:p>
        </c:txPr>
      </c:legendEntry>
      <c:legendEntry>
        <c:idx val="2"/>
        <c:txPr>
          <a:bodyPr/>
          <a:lstStyle/>
          <a:p>
            <a:pPr>
              <a:defRPr sz="1000"/>
            </a:pPr>
            <a:endParaRPr lang="en-US"/>
          </a:p>
        </c:txPr>
      </c:legendEntry>
      <c:legendEntry>
        <c:idx val="3"/>
        <c:txPr>
          <a:bodyPr/>
          <a:lstStyle/>
          <a:p>
            <a:pPr>
              <a:defRPr sz="1000"/>
            </a:pPr>
            <a:endParaRPr lang="en-US"/>
          </a:p>
        </c:txPr>
      </c:legendEntry>
      <c:layout>
        <c:manualLayout>
          <c:xMode val="edge"/>
          <c:yMode val="edge"/>
          <c:x val="0.76438708145943068"/>
          <c:y val="0.32475092492024743"/>
          <c:w val="0.23378460583741942"/>
          <c:h val="0.21301336849584393"/>
        </c:manualLayout>
      </c:layout>
      <c:overlay val="0"/>
      <c:txPr>
        <a:bodyPr/>
        <a:lstStyle/>
        <a:p>
          <a:pPr>
            <a:defRPr sz="1000"/>
          </a:pPr>
          <a:endParaRPr lang="en-US"/>
        </a:p>
      </c:txPr>
    </c:legend>
    <c:plotVisOnly val="1"/>
    <c:dispBlanksAs val="gap"/>
    <c:showDLblsOverMax val="0"/>
  </c:chart>
  <c:spPr>
    <a:ln>
      <a:noFill/>
    </a:ln>
  </c:spPr>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0.37011</cdr:x>
      <cdr:y>0.23181</cdr:y>
    </cdr:from>
    <cdr:to>
      <cdr:x>0.43657</cdr:x>
      <cdr:y>0.30007</cdr:y>
    </cdr:to>
    <cdr:sp macro="" textlink="">
      <cdr:nvSpPr>
        <cdr:cNvPr id="5" name="TextBox 1"/>
        <cdr:cNvSpPr txBox="1"/>
      </cdr:nvSpPr>
      <cdr:spPr>
        <a:xfrm xmlns:a="http://schemas.openxmlformats.org/drawingml/2006/main">
          <a:off x="2718411" y="1271269"/>
          <a:ext cx="488137" cy="3743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latin typeface="Times New Roman" panose="02020603050405020304" pitchFamily="18" charset="0"/>
              <a:cs typeface="Times New Roman" panose="02020603050405020304" pitchFamily="18" charset="0"/>
            </a:rPr>
            <a:t>28</a:t>
          </a:r>
          <a:endParaRPr lang="en-US" sz="11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0.14462</cdr:x>
      <cdr:y>0.06111</cdr:y>
    </cdr:from>
    <cdr:to>
      <cdr:x>0.21656</cdr:x>
      <cdr:y>0.11562</cdr:y>
    </cdr:to>
    <cdr:sp macro="" textlink="">
      <cdr:nvSpPr>
        <cdr:cNvPr id="7" name="TextBox 1"/>
        <cdr:cNvSpPr txBox="1"/>
      </cdr:nvSpPr>
      <cdr:spPr>
        <a:xfrm xmlns:a="http://schemas.openxmlformats.org/drawingml/2006/main">
          <a:off x="1062227" y="335165"/>
          <a:ext cx="528386" cy="2989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dirty="0" smtClean="0">
              <a:latin typeface="Times New Roman" panose="02020603050405020304" pitchFamily="18" charset="0"/>
              <a:cs typeface="Times New Roman" panose="02020603050405020304" pitchFamily="18" charset="0"/>
            </a:rPr>
            <a:t>44</a:t>
          </a:r>
          <a:endParaRPr lang="en-US" sz="105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0.47796</cdr:x>
      <cdr:y>0.29746</cdr:y>
    </cdr:from>
    <cdr:to>
      <cdr:x>0.541</cdr:x>
      <cdr:y>0.36477</cdr:y>
    </cdr:to>
    <cdr:sp macro="" textlink="">
      <cdr:nvSpPr>
        <cdr:cNvPr id="8" name="TextBox 1"/>
        <cdr:cNvSpPr txBox="1"/>
      </cdr:nvSpPr>
      <cdr:spPr>
        <a:xfrm xmlns:a="http://schemas.openxmlformats.org/drawingml/2006/main">
          <a:off x="3510499" y="1631309"/>
          <a:ext cx="463017" cy="3691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smtClean="0">
              <a:latin typeface="Times New Roman" panose="02020603050405020304" pitchFamily="18" charset="0"/>
              <a:cs typeface="Times New Roman" panose="02020603050405020304" pitchFamily="18" charset="0"/>
            </a:rPr>
            <a:t>21</a:t>
          </a:r>
          <a:endParaRPr lang="en-US" sz="100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0.80149</cdr:x>
      <cdr:y>0.41563</cdr:y>
    </cdr:from>
    <cdr:to>
      <cdr:x>0.86649</cdr:x>
      <cdr:y>0.4854</cdr:y>
    </cdr:to>
    <cdr:sp macro="" textlink="">
      <cdr:nvSpPr>
        <cdr:cNvPr id="9" name="TextBox 1"/>
        <cdr:cNvSpPr txBox="1"/>
      </cdr:nvSpPr>
      <cdr:spPr>
        <a:xfrm xmlns:a="http://schemas.openxmlformats.org/drawingml/2006/main">
          <a:off x="5886763" y="2279381"/>
          <a:ext cx="477413" cy="3826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dirty="0" smtClean="0">
              <a:latin typeface="Times New Roman" panose="02020603050405020304" pitchFamily="18" charset="0"/>
              <a:cs typeface="Times New Roman" panose="02020603050405020304" pitchFamily="18" charset="0"/>
            </a:rPr>
            <a:t>11</a:t>
          </a:r>
          <a:endParaRPr lang="en-US" sz="105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0.25247</cdr:x>
      <cdr:y>0.13989</cdr:y>
    </cdr:from>
    <cdr:to>
      <cdr:x>0.31126</cdr:x>
      <cdr:y>0.20192</cdr:y>
    </cdr:to>
    <cdr:sp macro="" textlink="">
      <cdr:nvSpPr>
        <cdr:cNvPr id="11" name="TextBox 1"/>
        <cdr:cNvSpPr txBox="1"/>
      </cdr:nvSpPr>
      <cdr:spPr>
        <a:xfrm xmlns:a="http://schemas.openxmlformats.org/drawingml/2006/main">
          <a:off x="1854315" y="767213"/>
          <a:ext cx="431802" cy="3401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dirty="0" smtClean="0">
              <a:latin typeface="Times New Roman" panose="02020603050405020304" pitchFamily="18" charset="0"/>
              <a:cs typeface="Times New Roman" panose="02020603050405020304" pitchFamily="18" charset="0"/>
            </a:rPr>
            <a:t>36</a:t>
          </a:r>
          <a:endParaRPr lang="en-US" sz="105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0.5858</cdr:x>
      <cdr:y>0.34998</cdr:y>
    </cdr:from>
    <cdr:to>
      <cdr:x>0.65614</cdr:x>
      <cdr:y>0.4169</cdr:y>
    </cdr:to>
    <cdr:sp macro="" textlink="">
      <cdr:nvSpPr>
        <cdr:cNvPr id="12" name="TextBox 1"/>
        <cdr:cNvSpPr txBox="1"/>
      </cdr:nvSpPr>
      <cdr:spPr>
        <a:xfrm xmlns:a="http://schemas.openxmlformats.org/drawingml/2006/main">
          <a:off x="4302587" y="1919341"/>
          <a:ext cx="516634" cy="3670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dirty="0" smtClean="0">
              <a:latin typeface="Times New Roman" panose="02020603050405020304" pitchFamily="18" charset="0"/>
              <a:cs typeface="Times New Roman" panose="02020603050405020304" pitchFamily="18" charset="0"/>
            </a:rPr>
            <a:t>17</a:t>
          </a:r>
          <a:endParaRPr lang="en-US" sz="105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0.68627</cdr:x>
      <cdr:y>0.3939</cdr:y>
    </cdr:from>
    <cdr:to>
      <cdr:x>0.76694</cdr:x>
      <cdr:y>0.47717</cdr:y>
    </cdr:to>
    <cdr:sp macro="" textlink="">
      <cdr:nvSpPr>
        <cdr:cNvPr id="13" name="TextBox 1"/>
        <cdr:cNvSpPr txBox="1"/>
      </cdr:nvSpPr>
      <cdr:spPr>
        <a:xfrm xmlns:a="http://schemas.openxmlformats.org/drawingml/2006/main">
          <a:off x="5040560" y="2160240"/>
          <a:ext cx="592506" cy="4566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dirty="0" smtClean="0">
              <a:latin typeface="Times New Roman" panose="02020603050405020304" pitchFamily="18" charset="0"/>
              <a:cs typeface="Times New Roman" panose="02020603050405020304" pitchFamily="18" charset="0"/>
            </a:rPr>
            <a:t>13</a:t>
          </a:r>
          <a:endParaRPr lang="en-US" sz="105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0.54658</cdr:x>
      <cdr:y>0.07424</cdr:y>
    </cdr:from>
    <cdr:to>
      <cdr:x>0.54924</cdr:x>
      <cdr:y>0.58102</cdr:y>
    </cdr:to>
    <cdr:cxnSp macro="">
      <cdr:nvCxnSpPr>
        <cdr:cNvPr id="15" name="Straight Connector 14"/>
        <cdr:cNvCxnSpPr/>
      </cdr:nvCxnSpPr>
      <cdr:spPr>
        <a:xfrm xmlns:a="http://schemas.openxmlformats.org/drawingml/2006/main" flipH="1">
          <a:off x="4014555" y="407173"/>
          <a:ext cx="19537" cy="2779290"/>
        </a:xfrm>
        <a:prstGeom xmlns:a="http://schemas.openxmlformats.org/drawingml/2006/main" prst="line">
          <a:avLst/>
        </a:prstGeom>
        <a:ln xmlns:a="http://schemas.openxmlformats.org/drawingml/2006/main" w="571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0.90933</cdr:x>
      <cdr:y>0.42876</cdr:y>
    </cdr:from>
    <cdr:to>
      <cdr:x>0.95835</cdr:x>
      <cdr:y>0.49441</cdr:y>
    </cdr:to>
    <cdr:sp macro="" textlink="">
      <cdr:nvSpPr>
        <cdr:cNvPr id="14" name="TextBox 13"/>
        <cdr:cNvSpPr txBox="1"/>
      </cdr:nvSpPr>
      <cdr:spPr>
        <a:xfrm xmlns:a="http://schemas.openxmlformats.org/drawingml/2006/main">
          <a:off x="6678851" y="2351389"/>
          <a:ext cx="360043" cy="3600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CA" sz="1050" dirty="0" smtClean="0">
              <a:latin typeface="Times New Roman" panose="02020603050405020304" pitchFamily="18" charset="0"/>
              <a:cs typeface="Times New Roman" panose="02020603050405020304" pitchFamily="18" charset="0"/>
            </a:rPr>
            <a:t>9</a:t>
          </a:r>
          <a:endParaRPr lang="en-CA" sz="1050"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0.81129</cdr:x>
      <cdr:y>0.49441</cdr:y>
    </cdr:from>
    <cdr:to>
      <cdr:x>0.87992</cdr:x>
      <cdr:y>0.55428</cdr:y>
    </cdr:to>
    <cdr:sp macro="" textlink="">
      <cdr:nvSpPr>
        <cdr:cNvPr id="16" name="TextBox 1"/>
        <cdr:cNvSpPr txBox="1"/>
      </cdr:nvSpPr>
      <cdr:spPr>
        <a:xfrm xmlns:a="http://schemas.openxmlformats.org/drawingml/2006/main">
          <a:off x="5958771" y="2711429"/>
          <a:ext cx="504056" cy="328340"/>
        </a:xfrm>
        <a:prstGeom xmlns:a="http://schemas.openxmlformats.org/drawingml/2006/main" prst="rect">
          <a:avLst/>
        </a:prstGeom>
        <a:solidFill xmlns:a="http://schemas.openxmlformats.org/drawingml/2006/main">
          <a:srgbClr val="FFFFFF"/>
        </a:solidFill>
        <a:ln xmlns:a="http://schemas.openxmlformats.org/drawingml/2006/main">
          <a:solidFill>
            <a:srgbClr val="013AAB"/>
          </a:solidFill>
        </a:ln>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000" b="0" dirty="0" smtClean="0">
              <a:solidFill>
                <a:srgbClr val="FF0000"/>
              </a:solidFill>
              <a:latin typeface="Times New Roman" panose="02020603050405020304" pitchFamily="18" charset="0"/>
              <a:cs typeface="Times New Roman" panose="02020603050405020304" pitchFamily="18" charset="0"/>
            </a:rPr>
            <a:t>9</a:t>
          </a:r>
        </a:p>
        <a:p xmlns:a="http://schemas.openxmlformats.org/drawingml/2006/main">
          <a:r>
            <a:rPr lang="en-CA" sz="1050" b="0" dirty="0" smtClean="0">
              <a:solidFill>
                <a:srgbClr val="FF0000"/>
              </a:solidFill>
              <a:latin typeface="Times New Roman" panose="02020603050405020304" pitchFamily="18" charset="0"/>
              <a:cs typeface="Times New Roman" panose="02020603050405020304" pitchFamily="18" charset="0"/>
            </a:rPr>
            <a:t>82%</a:t>
          </a:r>
          <a:endParaRPr lang="en-CA" sz="1050" b="0" dirty="0">
            <a:solidFill>
              <a:srgbClr val="FF0000"/>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0.91913</cdr:x>
      <cdr:y>0.50754</cdr:y>
    </cdr:from>
    <cdr:to>
      <cdr:x>1</cdr:x>
      <cdr:y>0.56741</cdr:y>
    </cdr:to>
    <cdr:sp macro="" textlink="">
      <cdr:nvSpPr>
        <cdr:cNvPr id="17" name="TextBox 1"/>
        <cdr:cNvSpPr txBox="1"/>
      </cdr:nvSpPr>
      <cdr:spPr>
        <a:xfrm xmlns:a="http://schemas.openxmlformats.org/drawingml/2006/main">
          <a:off x="6750859" y="2783437"/>
          <a:ext cx="593957" cy="328340"/>
        </a:xfrm>
        <a:prstGeom xmlns:a="http://schemas.openxmlformats.org/drawingml/2006/main" prst="rect">
          <a:avLst/>
        </a:prstGeom>
        <a:solidFill xmlns:a="http://schemas.openxmlformats.org/drawingml/2006/main">
          <a:srgbClr val="FFFFFF"/>
        </a:solidFill>
        <a:ln xmlns:a="http://schemas.openxmlformats.org/drawingml/2006/main">
          <a:solidFill>
            <a:srgbClr val="013AAB"/>
          </a:solidFill>
        </a:ln>
      </cdr:spPr>
      <cdr:txBody>
        <a:bodyPr xmlns:a="http://schemas.openxmlformats.org/drawingml/2006/main" wrap="square" rtlCol="0" anchor="ctr" anchorCtr="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000" b="1" dirty="0" smtClean="0">
              <a:solidFill>
                <a:srgbClr val="FF0000"/>
              </a:solidFill>
              <a:latin typeface="Times New Roman" panose="02020603050405020304" pitchFamily="18" charset="0"/>
              <a:cs typeface="Times New Roman" panose="02020603050405020304" pitchFamily="18" charset="0"/>
            </a:rPr>
            <a:t>9</a:t>
          </a:r>
        </a:p>
        <a:p xmlns:a="http://schemas.openxmlformats.org/drawingml/2006/main">
          <a:r>
            <a:rPr lang="en-CA" sz="1050" b="1" dirty="0" smtClean="0">
              <a:solidFill>
                <a:srgbClr val="FF0000"/>
              </a:solidFill>
              <a:latin typeface="Times New Roman" panose="02020603050405020304" pitchFamily="18" charset="0"/>
              <a:cs typeface="Times New Roman" panose="02020603050405020304" pitchFamily="18" charset="0"/>
            </a:rPr>
            <a:t>100%</a:t>
          </a:r>
          <a:endParaRPr lang="en-CA" sz="1050" b="1" dirty="0">
            <a:solidFill>
              <a:srgbClr val="FF0000"/>
            </a:solidFill>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0.18419</cdr:x>
      <cdr:y>0.08697</cdr:y>
    </cdr:from>
    <cdr:to>
      <cdr:x>0.27741</cdr:x>
      <cdr:y>0.14331</cdr:y>
    </cdr:to>
    <cdr:sp macro="" textlink="">
      <cdr:nvSpPr>
        <cdr:cNvPr id="3" name="TextBox 2"/>
        <cdr:cNvSpPr txBox="1"/>
      </cdr:nvSpPr>
      <cdr:spPr>
        <a:xfrm xmlns:a="http://schemas.openxmlformats.org/drawingml/2006/main">
          <a:off x="1656184" y="470541"/>
          <a:ext cx="838197" cy="3048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latin typeface="Arial" panose="020B0604020202020204" pitchFamily="34" charset="0"/>
              <a:cs typeface="Arial" panose="020B0604020202020204" pitchFamily="34" charset="0"/>
            </a:rPr>
            <a:t>62 (58%)</a:t>
          </a:r>
          <a:endParaRPr lang="en-US" sz="11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0.2883</cdr:x>
      <cdr:y>0.15238</cdr:y>
    </cdr:from>
    <cdr:to>
      <cdr:x>0.38152</cdr:x>
      <cdr:y>0.20872</cdr:y>
    </cdr:to>
    <cdr:sp macro="" textlink="">
      <cdr:nvSpPr>
        <cdr:cNvPr id="4" name="TextBox 1"/>
        <cdr:cNvSpPr txBox="1"/>
      </cdr:nvSpPr>
      <cdr:spPr>
        <a:xfrm xmlns:a="http://schemas.openxmlformats.org/drawingml/2006/main">
          <a:off x="2592288" y="824397"/>
          <a:ext cx="838197" cy="3048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latin typeface="Arial" panose="020B0604020202020204" pitchFamily="34" charset="0"/>
              <a:cs typeface="Arial" panose="020B0604020202020204" pitchFamily="34" charset="0"/>
            </a:rPr>
            <a:t>55 (51 %)</a:t>
          </a:r>
          <a:endParaRPr lang="en-US" sz="11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0.39241</cdr:x>
      <cdr:y>0.179</cdr:y>
    </cdr:from>
    <cdr:to>
      <cdr:x>0.48563</cdr:x>
      <cdr:y>0.23534</cdr:y>
    </cdr:to>
    <cdr:sp macro="" textlink="">
      <cdr:nvSpPr>
        <cdr:cNvPr id="5" name="TextBox 1"/>
        <cdr:cNvSpPr txBox="1"/>
      </cdr:nvSpPr>
      <cdr:spPr>
        <a:xfrm xmlns:a="http://schemas.openxmlformats.org/drawingml/2006/main">
          <a:off x="3528392" y="968413"/>
          <a:ext cx="838197" cy="3048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latin typeface="Arial" panose="020B0604020202020204" pitchFamily="34" charset="0"/>
              <a:cs typeface="Arial" panose="020B0604020202020204" pitchFamily="34" charset="0"/>
            </a:rPr>
            <a:t>53 (50%)</a:t>
          </a:r>
          <a:endParaRPr lang="en-US" sz="11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0.49652</cdr:x>
      <cdr:y>0.179</cdr:y>
    </cdr:from>
    <cdr:to>
      <cdr:x>0.58974</cdr:x>
      <cdr:y>0.23534</cdr:y>
    </cdr:to>
    <cdr:sp macro="" textlink="">
      <cdr:nvSpPr>
        <cdr:cNvPr id="6" name="TextBox 1"/>
        <cdr:cNvSpPr txBox="1"/>
      </cdr:nvSpPr>
      <cdr:spPr>
        <a:xfrm xmlns:a="http://schemas.openxmlformats.org/drawingml/2006/main">
          <a:off x="4464496" y="968413"/>
          <a:ext cx="838197" cy="3048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latin typeface="Arial" panose="020B0604020202020204" pitchFamily="34" charset="0"/>
              <a:cs typeface="Arial" panose="020B0604020202020204" pitchFamily="34" charset="0"/>
            </a:rPr>
            <a:t>52 (49%)</a:t>
          </a:r>
          <a:endParaRPr lang="en-US" sz="11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0.60746</cdr:x>
      <cdr:y>0.23224</cdr:y>
    </cdr:from>
    <cdr:to>
      <cdr:x>0.70068</cdr:x>
      <cdr:y>0.28858</cdr:y>
    </cdr:to>
    <cdr:sp macro="" textlink="">
      <cdr:nvSpPr>
        <cdr:cNvPr id="7" name="TextBox 1"/>
        <cdr:cNvSpPr txBox="1"/>
      </cdr:nvSpPr>
      <cdr:spPr>
        <a:xfrm xmlns:a="http://schemas.openxmlformats.org/drawingml/2006/main">
          <a:off x="5462014" y="1256445"/>
          <a:ext cx="838197" cy="3048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smtClean="0">
              <a:latin typeface="Arial" panose="020B0604020202020204" pitchFamily="34" charset="0"/>
              <a:cs typeface="Arial" panose="020B0604020202020204" pitchFamily="34" charset="0"/>
            </a:rPr>
            <a:t>48</a:t>
          </a:r>
          <a:r>
            <a:rPr lang="en-US" sz="1100" b="1" dirty="0" smtClean="0">
              <a:latin typeface="Arial" panose="020B0604020202020204" pitchFamily="34" charset="0"/>
              <a:cs typeface="Arial" panose="020B0604020202020204" pitchFamily="34" charset="0"/>
            </a:rPr>
            <a:t> (45%)</a:t>
          </a:r>
          <a:endParaRPr lang="en-US" sz="11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0.71274</cdr:x>
      <cdr:y>0.19231</cdr:y>
    </cdr:from>
    <cdr:to>
      <cdr:x>0.80596</cdr:x>
      <cdr:y>0.24865</cdr:y>
    </cdr:to>
    <cdr:sp macro="" textlink="">
      <cdr:nvSpPr>
        <cdr:cNvPr id="8" name="TextBox 1"/>
        <cdr:cNvSpPr txBox="1"/>
      </cdr:nvSpPr>
      <cdr:spPr>
        <a:xfrm xmlns:a="http://schemas.openxmlformats.org/drawingml/2006/main">
          <a:off x="6408712" y="1040421"/>
          <a:ext cx="838197" cy="3048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latin typeface="Arial" panose="020B0604020202020204" pitchFamily="34" charset="0"/>
              <a:cs typeface="Arial" panose="020B0604020202020204" pitchFamily="34" charset="0"/>
            </a:rPr>
            <a:t>51 (48%)</a:t>
          </a:r>
          <a:endParaRPr lang="en-US" sz="11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0.83446</cdr:x>
      <cdr:y>0.52341</cdr:y>
    </cdr:from>
    <cdr:to>
      <cdr:x>0.96259</cdr:x>
      <cdr:y>0.59167</cdr:y>
    </cdr:to>
    <cdr:sp macro="" textlink="">
      <cdr:nvSpPr>
        <cdr:cNvPr id="9" name="TextBox 4"/>
        <cdr:cNvSpPr txBox="1"/>
      </cdr:nvSpPr>
      <cdr:spPr>
        <a:xfrm xmlns:a="http://schemas.openxmlformats.org/drawingml/2006/main">
          <a:off x="7503120" y="2831728"/>
          <a:ext cx="115212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CA" b="1" dirty="0" smtClean="0">
              <a:solidFill>
                <a:schemeClr val="accent4">
                  <a:lumMod val="10000"/>
                </a:schemeClr>
              </a:solidFill>
            </a:rPr>
            <a:t>N =107</a:t>
          </a:r>
          <a:endParaRPr lang="en-CA" b="1" dirty="0">
            <a:solidFill>
              <a:schemeClr val="accent4">
                <a:lumMod val="1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682204E-5307-4AEE-9966-C8433111C783}" type="datetimeFigureOut">
              <a:rPr lang="en-US" smtClean="0"/>
              <a:pPr/>
              <a:t>5/24/2016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A2C7444-6B4A-4C55-B4F2-BF7D73196FFB}" type="slidenum">
              <a:rPr lang="en-US" smtClean="0"/>
              <a:pPr/>
              <a:t>‹#›</a:t>
            </a:fld>
            <a:endParaRPr lang="en-US"/>
          </a:p>
        </p:txBody>
      </p:sp>
    </p:spTree>
    <p:extLst>
      <p:ext uri="{BB962C8B-B14F-4D97-AF65-F5344CB8AC3E}">
        <p14:creationId xmlns:p14="http://schemas.microsoft.com/office/powerpoint/2010/main" val="2366133933"/>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15ACF56-74E2-4C9D-9F37-1A5A44257D4E}" type="datetimeFigureOut">
              <a:rPr lang="en-CA" smtClean="0"/>
              <a:pPr/>
              <a:t>24/05/2016</a:t>
            </a:fld>
            <a:endParaRPr lang="en-CA"/>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8797940-DD2E-457E-A85A-6EED71152A6A}" type="slidenum">
              <a:rPr lang="en-CA" smtClean="0"/>
              <a:pPr/>
              <a:t>‹#›</a:t>
            </a:fld>
            <a:endParaRPr lang="en-CA"/>
          </a:p>
        </p:txBody>
      </p:sp>
    </p:spTree>
    <p:extLst>
      <p:ext uri="{BB962C8B-B14F-4D97-AF65-F5344CB8AC3E}">
        <p14:creationId xmlns:p14="http://schemas.microsoft.com/office/powerpoint/2010/main" val="116867029"/>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ftr" sz="quarter" idx="4"/>
          </p:nvPr>
        </p:nvSpPr>
        <p:spPr/>
        <p:txBody>
          <a:bodyPr/>
          <a:lstStyle/>
          <a:p>
            <a:pPr>
              <a:defRPr/>
            </a:pPr>
            <a:r>
              <a:rPr lang="en-US" dirty="0">
                <a:solidFill>
                  <a:prstClr val="black"/>
                </a:solidFill>
              </a:rPr>
              <a:t>Slide</a:t>
            </a:r>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 name="Header Placeholder 5"/>
          <p:cNvSpPr>
            <a:spLocks noGrp="1"/>
          </p:cNvSpPr>
          <p:nvPr>
            <p:ph type="hdr" sz="quarter" idx="10"/>
          </p:nvPr>
        </p:nvSpPr>
        <p:spPr/>
        <p:txBody>
          <a:bodyPr/>
          <a:lstStyle/>
          <a:p>
            <a:endParaRPr lang="en-CA"/>
          </a:p>
        </p:txBody>
      </p:sp>
    </p:spTree>
    <p:extLst>
      <p:ext uri="{BB962C8B-B14F-4D97-AF65-F5344CB8AC3E}">
        <p14:creationId xmlns:p14="http://schemas.microsoft.com/office/powerpoint/2010/main" val="542831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Clr>
                <a:schemeClr val="accent4">
                  <a:lumMod val="10000"/>
                </a:schemeClr>
              </a:buClr>
              <a:defRPr/>
            </a:pPr>
            <a:r>
              <a:rPr lang="en-CA" sz="1200" kern="1200" dirty="0" smtClean="0">
                <a:solidFill>
                  <a:schemeClr val="tx2">
                    <a:lumMod val="10000"/>
                  </a:schemeClr>
                </a:solidFill>
                <a:latin typeface="+mn-lt"/>
                <a:ea typeface="+mn-ea"/>
                <a:cs typeface="Times New Roman" pitchFamily="18" charset="0"/>
              </a:rPr>
              <a:t>Low burden = barrier (e.g. ski helmets)</a:t>
            </a:r>
          </a:p>
          <a:p>
            <a:pPr lvl="1">
              <a:spcAft>
                <a:spcPts val="600"/>
              </a:spcAft>
              <a:buClr>
                <a:schemeClr val="accent4">
                  <a:lumMod val="10000"/>
                </a:schemeClr>
              </a:buClr>
              <a:defRPr/>
            </a:pPr>
            <a:r>
              <a:rPr lang="en-CA" sz="1200" kern="1200" dirty="0" smtClean="0">
                <a:solidFill>
                  <a:schemeClr val="tx2">
                    <a:lumMod val="10000"/>
                  </a:schemeClr>
                </a:solidFill>
                <a:latin typeface="+mn-lt"/>
                <a:ea typeface="+mn-ea"/>
                <a:cs typeface="Times New Roman" pitchFamily="18" charset="0"/>
              </a:rPr>
              <a:t>High burden, high severity = enabler (e.g. GDL, cell phones)</a:t>
            </a:r>
          </a:p>
          <a:p>
            <a:pPr lvl="1">
              <a:spcAft>
                <a:spcPts val="600"/>
              </a:spcAft>
              <a:buClr>
                <a:schemeClr val="accent4">
                  <a:lumMod val="10000"/>
                </a:schemeClr>
              </a:buClr>
              <a:defRPr/>
            </a:pPr>
            <a:endParaRPr lang="en-CA" sz="1200" kern="1200" dirty="0" smtClean="0">
              <a:solidFill>
                <a:schemeClr val="tx2">
                  <a:lumMod val="10000"/>
                </a:schemeClr>
              </a:solidFill>
              <a:latin typeface="+mn-lt"/>
              <a:ea typeface="+mn-ea"/>
              <a:cs typeface="Times New Roman" pitchFamily="18" charset="0"/>
            </a:endParaRPr>
          </a:p>
          <a:p>
            <a:pPr lvl="1">
              <a:spcAft>
                <a:spcPts val="600"/>
              </a:spcAft>
              <a:buClr>
                <a:schemeClr val="accent4">
                  <a:lumMod val="10000"/>
                </a:schemeClr>
              </a:buClr>
              <a:defRPr/>
            </a:pPr>
            <a:r>
              <a:rPr lang="en-CA" sz="1200" kern="1200" dirty="0" smtClean="0">
                <a:solidFill>
                  <a:schemeClr val="tx2">
                    <a:lumMod val="10000"/>
                  </a:schemeClr>
                </a:solidFill>
                <a:latin typeface="+mn-lt"/>
                <a:ea typeface="+mn-ea"/>
                <a:cs typeface="Times New Roman" pitchFamily="18" charset="0"/>
              </a:rPr>
              <a:t>Preventability</a:t>
            </a:r>
            <a:r>
              <a:rPr lang="en-CA" sz="1200" kern="1200" baseline="0" dirty="0" smtClean="0">
                <a:solidFill>
                  <a:schemeClr val="tx2">
                    <a:lumMod val="10000"/>
                  </a:schemeClr>
                </a:solidFill>
                <a:latin typeface="+mn-lt"/>
                <a:ea typeface="+mn-ea"/>
                <a:cs typeface="Times New Roman" pitchFamily="18" charset="0"/>
              </a:rPr>
              <a:t> – </a:t>
            </a:r>
            <a:r>
              <a:rPr lang="en-CA" sz="1200" kern="1200" baseline="0" dirty="0" err="1" smtClean="0">
                <a:solidFill>
                  <a:schemeClr val="tx2">
                    <a:lumMod val="10000"/>
                  </a:schemeClr>
                </a:solidFill>
                <a:latin typeface="+mn-lt"/>
                <a:ea typeface="+mn-ea"/>
                <a:cs typeface="Times New Roman" pitchFamily="18" charset="0"/>
              </a:rPr>
              <a:t>e.g</a:t>
            </a:r>
            <a:r>
              <a:rPr lang="en-CA" sz="1200" kern="1200" baseline="0" dirty="0" smtClean="0">
                <a:solidFill>
                  <a:schemeClr val="tx2">
                    <a:lumMod val="10000"/>
                  </a:schemeClr>
                </a:solidFill>
                <a:latin typeface="+mn-lt"/>
                <a:ea typeface="+mn-ea"/>
                <a:cs typeface="Times New Roman" pitchFamily="18" charset="0"/>
              </a:rPr>
              <a:t> helmets, however, still not sure how much cell phone use = collision- evidence just emerging</a:t>
            </a:r>
          </a:p>
          <a:p>
            <a:pPr lvl="1">
              <a:spcAft>
                <a:spcPts val="600"/>
              </a:spcAft>
              <a:buClr>
                <a:schemeClr val="accent4">
                  <a:lumMod val="10000"/>
                </a:schemeClr>
              </a:buClr>
              <a:defRPr/>
            </a:pPr>
            <a:endParaRPr lang="en-CA" sz="1200" kern="1200" baseline="0" dirty="0" smtClean="0">
              <a:solidFill>
                <a:schemeClr val="tx2">
                  <a:lumMod val="10000"/>
                </a:schemeClr>
              </a:solidFill>
              <a:latin typeface="+mn-lt"/>
              <a:ea typeface="+mn-ea"/>
              <a:cs typeface="Times New Roman" pitchFamily="18" charset="0"/>
            </a:endParaRPr>
          </a:p>
          <a:p>
            <a:pPr lvl="1">
              <a:spcAft>
                <a:spcPts val="600"/>
              </a:spcAft>
              <a:buClr>
                <a:schemeClr val="accent4">
                  <a:lumMod val="10000"/>
                </a:schemeClr>
              </a:buClr>
              <a:defRPr/>
            </a:pPr>
            <a:r>
              <a:rPr lang="en-CA" sz="1200" kern="1200" baseline="0" dirty="0" smtClean="0">
                <a:solidFill>
                  <a:schemeClr val="tx2">
                    <a:lumMod val="10000"/>
                  </a:schemeClr>
                </a:solidFill>
                <a:latin typeface="+mn-lt"/>
                <a:ea typeface="+mn-ea"/>
                <a:cs typeface="Times New Roman" pitchFamily="18" charset="0"/>
              </a:rPr>
              <a:t>Surveillance data –and cell- phone - barrier</a:t>
            </a:r>
            <a:endParaRPr lang="en-CA" sz="1200" kern="1200" dirty="0" smtClean="0">
              <a:solidFill>
                <a:schemeClr val="tx2">
                  <a:lumMod val="10000"/>
                </a:schemeClr>
              </a:solidFill>
              <a:latin typeface="+mn-lt"/>
              <a:ea typeface="+mn-ea"/>
              <a:cs typeface="Times New Roman" pitchFamily="18" charset="0"/>
            </a:endParaRPr>
          </a:p>
          <a:p>
            <a:pPr lvl="1"/>
            <a:endParaRPr lang="en-CA" dirty="0" smtClean="0"/>
          </a:p>
          <a:p>
            <a:pPr lvl="1"/>
            <a:r>
              <a:rPr lang="en-CA" dirty="0" smtClean="0"/>
              <a:t>United</a:t>
            </a:r>
            <a:r>
              <a:rPr lang="en-CA" baseline="0" dirty="0" smtClean="0"/>
              <a:t> opinion = lack of - bike helmets. More so re:  policy related to children and youth (e.g. booster seats, GDL)  </a:t>
            </a:r>
            <a:endParaRPr lang="en-CA" dirty="0" smtClean="0"/>
          </a:p>
        </p:txBody>
      </p:sp>
      <p:sp>
        <p:nvSpPr>
          <p:cNvPr id="4" name="Header Placeholder 3"/>
          <p:cNvSpPr>
            <a:spLocks noGrp="1"/>
          </p:cNvSpPr>
          <p:nvPr>
            <p:ph type="hdr" sz="quarter" idx="10"/>
          </p:nvPr>
        </p:nvSpPr>
        <p:spPr/>
        <p:txBody>
          <a:bodyPr/>
          <a:lstStyle/>
          <a:p>
            <a:endParaRPr lang="en-CA"/>
          </a:p>
        </p:txBody>
      </p:sp>
    </p:spTree>
    <p:extLst>
      <p:ext uri="{BB962C8B-B14F-4D97-AF65-F5344CB8AC3E}">
        <p14:creationId xmlns:p14="http://schemas.microsoft.com/office/powerpoint/2010/main" val="4139105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-surveillance in terms of the injury as well as the use of the device.</a:t>
            </a:r>
          </a:p>
          <a:p>
            <a:endParaRPr lang="en-US" baseline="0" dirty="0" smtClean="0"/>
          </a:p>
          <a:p>
            <a:r>
              <a:rPr lang="en-US" sz="1200" kern="1200" dirty="0" smtClean="0">
                <a:solidFill>
                  <a:schemeClr val="tx1"/>
                </a:solidFill>
                <a:effectLst/>
                <a:latin typeface="+mn-lt"/>
                <a:ea typeface="+mn-ea"/>
                <a:cs typeface="+mn-cs"/>
              </a:rPr>
              <a:t>-Results indicated there were different enablers and barriers depending on the topic.</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study emphasizes that important information may be lost if topics are considered together, and that the attention to the uniqueness of issues surrounding particular injury topics may be instrumental in policy development.</a:t>
            </a:r>
          </a:p>
          <a:p>
            <a:endParaRPr lang="en-US" baseline="0" dirty="0" smtClean="0"/>
          </a:p>
        </p:txBody>
      </p:sp>
      <p:sp>
        <p:nvSpPr>
          <p:cNvPr id="4" name="Header Placeholder 3"/>
          <p:cNvSpPr>
            <a:spLocks noGrp="1"/>
          </p:cNvSpPr>
          <p:nvPr>
            <p:ph type="hdr" sz="quarter" idx="10"/>
          </p:nvPr>
        </p:nvSpPr>
        <p:spPr/>
        <p:txBody>
          <a:bodyPr/>
          <a:lstStyle/>
          <a:p>
            <a:endParaRPr lang="en-CA"/>
          </a:p>
        </p:txBody>
      </p:sp>
    </p:spTree>
    <p:extLst>
      <p:ext uri="{BB962C8B-B14F-4D97-AF65-F5344CB8AC3E}">
        <p14:creationId xmlns:p14="http://schemas.microsoft.com/office/powerpoint/2010/main" val="1799849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also that common injury prevention priorities must be developed between policy makers and researchers to ensure research is used effectively in the legislative process.  Findings can help inform the process of turning injury prevention evidence into policy action. </a:t>
            </a:r>
          </a:p>
          <a:p>
            <a:endParaRPr lang="en-US" dirty="0"/>
          </a:p>
        </p:txBody>
      </p:sp>
      <p:sp>
        <p:nvSpPr>
          <p:cNvPr id="4" name="Header Placeholder 3"/>
          <p:cNvSpPr>
            <a:spLocks noGrp="1"/>
          </p:cNvSpPr>
          <p:nvPr>
            <p:ph type="hdr" sz="quarter" idx="10"/>
          </p:nvPr>
        </p:nvSpPr>
        <p:spPr/>
        <p:txBody>
          <a:bodyPr/>
          <a:lstStyle/>
          <a:p>
            <a:endParaRPr lang="en-CA"/>
          </a:p>
        </p:txBody>
      </p:sp>
    </p:spTree>
    <p:extLst>
      <p:ext uri="{BB962C8B-B14F-4D97-AF65-F5344CB8AC3E}">
        <p14:creationId xmlns:p14="http://schemas.microsoft.com/office/powerpoint/2010/main" val="72574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5" name="Header Placeholder 4"/>
          <p:cNvSpPr>
            <a:spLocks noGrp="1"/>
          </p:cNvSpPr>
          <p:nvPr>
            <p:ph type="hdr" sz="quarter" idx="10"/>
          </p:nvPr>
        </p:nvSpPr>
        <p:spPr/>
        <p:txBody>
          <a:bodyPr/>
          <a:lstStyle/>
          <a:p>
            <a:endParaRPr lang="en-CA" dirty="0">
              <a:solidFill>
                <a:prstClr val="black"/>
              </a:solidFill>
            </a:endParaRPr>
          </a:p>
        </p:txBody>
      </p:sp>
    </p:spTree>
    <p:extLst>
      <p:ext uri="{BB962C8B-B14F-4D97-AF65-F5344CB8AC3E}">
        <p14:creationId xmlns:p14="http://schemas.microsoft.com/office/powerpoint/2010/main" val="140472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smtClean="0">
              <a:solidFill>
                <a:schemeClr val="tx1"/>
              </a:solidFill>
              <a:effectLst/>
              <a:latin typeface="+mn-lt"/>
              <a:ea typeface="+mn-ea"/>
              <a:cs typeface="+mn-cs"/>
            </a:endParaRPr>
          </a:p>
          <a:p>
            <a:r>
              <a:rPr lang="en-US" sz="1400" dirty="0" smtClean="0"/>
              <a:t>For example, </a:t>
            </a:r>
            <a:r>
              <a:rPr lang="en-US" sz="1200" kern="1200" dirty="0" smtClean="0">
                <a:solidFill>
                  <a:schemeClr val="tx1"/>
                </a:solidFill>
                <a:effectLst/>
                <a:latin typeface="+mn-lt"/>
                <a:ea typeface="+mn-ea"/>
                <a:cs typeface="+mn-cs"/>
              </a:rPr>
              <a:t>A Cochrane review of bicycle helmet laws, for example, reported that helmet use has increased, and head injuries have decreased in every study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-Effectiveness of Graduate Driver’s licensing reported a reduction in motor vehicle collisions among young drivers subsequent to the introduction of this policy </a:t>
            </a:r>
            <a:endParaRPr lang="en-US" sz="1400" dirty="0"/>
          </a:p>
        </p:txBody>
      </p:sp>
      <p:sp>
        <p:nvSpPr>
          <p:cNvPr id="4" name="Slide Number Placeholder 3"/>
          <p:cNvSpPr>
            <a:spLocks noGrp="1"/>
          </p:cNvSpPr>
          <p:nvPr>
            <p:ph type="sldNum" sz="quarter" idx="10"/>
          </p:nvPr>
        </p:nvSpPr>
        <p:spPr/>
        <p:txBody>
          <a:bodyPr/>
          <a:lstStyle/>
          <a:p>
            <a:fld id="{18797940-DD2E-457E-A85A-6EED71152A6A}"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val="1480844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5" name="Header Placeholder 4"/>
          <p:cNvSpPr>
            <a:spLocks noGrp="1"/>
          </p:cNvSpPr>
          <p:nvPr>
            <p:ph type="hdr" sz="quarter" idx="10"/>
          </p:nvPr>
        </p:nvSpPr>
        <p:spPr/>
        <p:txBody>
          <a:bodyPr/>
          <a:lstStyle/>
          <a:p>
            <a:endParaRPr lang="en-CA"/>
          </a:p>
        </p:txBody>
      </p:sp>
    </p:spTree>
    <p:extLst>
      <p:ext uri="{BB962C8B-B14F-4D97-AF65-F5344CB8AC3E}">
        <p14:creationId xmlns:p14="http://schemas.microsoft.com/office/powerpoint/2010/main" val="2702956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Header Placeholder 3"/>
          <p:cNvSpPr>
            <a:spLocks noGrp="1"/>
          </p:cNvSpPr>
          <p:nvPr>
            <p:ph type="hdr" sz="quarter" idx="10"/>
          </p:nvPr>
        </p:nvSpPr>
        <p:spPr/>
        <p:txBody>
          <a:bodyPr/>
          <a:lstStyle/>
          <a:p>
            <a:endParaRPr lang="en-CA"/>
          </a:p>
        </p:txBody>
      </p:sp>
    </p:spTree>
    <p:extLst>
      <p:ext uri="{BB962C8B-B14F-4D97-AF65-F5344CB8AC3E}">
        <p14:creationId xmlns:p14="http://schemas.microsoft.com/office/powerpoint/2010/main" val="363695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Top 5</a:t>
            </a:r>
          </a:p>
        </p:txBody>
      </p:sp>
      <p:sp>
        <p:nvSpPr>
          <p:cNvPr id="4" name="Header Placeholder 3"/>
          <p:cNvSpPr>
            <a:spLocks noGrp="1"/>
          </p:cNvSpPr>
          <p:nvPr>
            <p:ph type="hdr" sz="quarter" idx="10"/>
          </p:nvPr>
        </p:nvSpPr>
        <p:spPr/>
        <p:txBody>
          <a:bodyPr/>
          <a:lstStyle/>
          <a:p>
            <a:endParaRPr lang="en-CA"/>
          </a:p>
        </p:txBody>
      </p:sp>
    </p:spTree>
    <p:extLst>
      <p:ext uri="{BB962C8B-B14F-4D97-AF65-F5344CB8AC3E}">
        <p14:creationId xmlns:p14="http://schemas.microsoft.com/office/powerpoint/2010/main" val="3589794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89 schools no collisions</a:t>
            </a:r>
            <a:endParaRPr lang="en-CA" dirty="0"/>
          </a:p>
        </p:txBody>
      </p:sp>
      <p:sp>
        <p:nvSpPr>
          <p:cNvPr id="4" name="Header Placeholder 3"/>
          <p:cNvSpPr>
            <a:spLocks noGrp="1"/>
          </p:cNvSpPr>
          <p:nvPr>
            <p:ph type="hdr" sz="quarter" idx="10"/>
          </p:nvPr>
        </p:nvSpPr>
        <p:spPr/>
        <p:txBody>
          <a:bodyPr/>
          <a:lstStyle/>
          <a:p>
            <a:endParaRPr lang="en-CA"/>
          </a:p>
        </p:txBody>
      </p:sp>
    </p:spTree>
    <p:extLst>
      <p:ext uri="{BB962C8B-B14F-4D97-AF65-F5344CB8AC3E}">
        <p14:creationId xmlns:p14="http://schemas.microsoft.com/office/powerpoint/2010/main" val="1632753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Very few</a:t>
            </a:r>
            <a:r>
              <a:rPr lang="en-CA" baseline="0" dirty="0" smtClean="0"/>
              <a:t> </a:t>
            </a:r>
            <a:r>
              <a:rPr lang="en-CA" dirty="0" smtClean="0"/>
              <a:t>barrier responses as most provinces had legislation except for bike helmets.  Most</a:t>
            </a:r>
            <a:r>
              <a:rPr lang="en-CA" baseline="0" dirty="0" smtClean="0"/>
              <a:t> frequent = competing policy priorities, not enough managerial or political support</a:t>
            </a:r>
            <a:endParaRPr lang="en-CA" dirty="0"/>
          </a:p>
        </p:txBody>
      </p:sp>
      <p:sp>
        <p:nvSpPr>
          <p:cNvPr id="4" name="Header Placeholder 3"/>
          <p:cNvSpPr>
            <a:spLocks noGrp="1"/>
          </p:cNvSpPr>
          <p:nvPr>
            <p:ph type="hdr" sz="quarter" idx="10"/>
          </p:nvPr>
        </p:nvSpPr>
        <p:spPr/>
        <p:txBody>
          <a:bodyPr/>
          <a:lstStyle/>
          <a:p>
            <a:endParaRPr lang="en-CA"/>
          </a:p>
        </p:txBody>
      </p:sp>
    </p:spTree>
    <p:extLst>
      <p:ext uri="{BB962C8B-B14F-4D97-AF65-F5344CB8AC3E}">
        <p14:creationId xmlns:p14="http://schemas.microsoft.com/office/powerpoint/2010/main" val="2632632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Great degree of variability with respect to enablers of legislation by topic (Figure 2b)</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-For example, r</a:t>
            </a:r>
            <a:r>
              <a:rPr lang="en-US" sz="1200" kern="1200" dirty="0" smtClean="0">
                <a:solidFill>
                  <a:schemeClr val="tx1"/>
                </a:solidFill>
                <a:effectLst/>
                <a:latin typeface="+mn-lt"/>
                <a:ea typeface="+mn-ea"/>
                <a:cs typeface="+mn-cs"/>
              </a:rPr>
              <a:t>esearch was identified by a high proportion of respondents as an enabler especially for GDL and booster seats, but was not as important bicycle helmets.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Media attention was identified as an enabler by a high proportion of respondents for cellphone,  but not as much for the other topics.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Legislation enacted in other provinces was especially important for cell </a:t>
            </a:r>
            <a:r>
              <a:rPr lang="en-US" sz="1200" kern="1200" dirty="0" err="1" smtClean="0">
                <a:solidFill>
                  <a:schemeClr val="tx1"/>
                </a:solidFill>
                <a:effectLst/>
                <a:latin typeface="+mn-lt"/>
                <a:ea typeface="+mn-ea"/>
                <a:cs typeface="+mn-cs"/>
              </a:rPr>
              <a:t>phone,and</a:t>
            </a:r>
            <a:r>
              <a:rPr lang="en-US" sz="1200" kern="1200" dirty="0" smtClean="0">
                <a:solidFill>
                  <a:schemeClr val="tx1"/>
                </a:solidFill>
                <a:effectLst/>
                <a:latin typeface="+mn-lt"/>
                <a:ea typeface="+mn-ea"/>
                <a:cs typeface="+mn-cs"/>
              </a:rPr>
              <a:t> booster seats, but not as much for bicycle helmets and GDL.</a:t>
            </a:r>
          </a:p>
          <a:p>
            <a:endParaRPr lang="en-CA" dirty="0"/>
          </a:p>
        </p:txBody>
      </p:sp>
      <p:sp>
        <p:nvSpPr>
          <p:cNvPr id="4" name="Header Placeholder 3"/>
          <p:cNvSpPr>
            <a:spLocks noGrp="1"/>
          </p:cNvSpPr>
          <p:nvPr>
            <p:ph type="hdr" sz="quarter" idx="10"/>
          </p:nvPr>
        </p:nvSpPr>
        <p:spPr/>
        <p:txBody>
          <a:bodyPr/>
          <a:lstStyle/>
          <a:p>
            <a:endParaRPr lang="en-CA"/>
          </a:p>
        </p:txBody>
      </p:sp>
    </p:spTree>
    <p:extLst>
      <p:ext uri="{BB962C8B-B14F-4D97-AF65-F5344CB8AC3E}">
        <p14:creationId xmlns:p14="http://schemas.microsoft.com/office/powerpoint/2010/main" val="2008839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solidFill>
                <a:schemeClr val="tx2">
                  <a:lumMod val="1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lumMod val="10000"/>
                  </a:schemeClr>
                </a:solidFill>
              </a:rPr>
              <a:t>; heterogeneity in enablers by topic</a:t>
            </a:r>
          </a:p>
          <a:p>
            <a:endParaRPr lang="en-US" sz="1200" dirty="0" smtClean="0">
              <a:solidFill>
                <a:schemeClr val="tx2">
                  <a:lumMod val="10000"/>
                </a:schemeClr>
              </a:solidFill>
            </a:endParaRPr>
          </a:p>
          <a:p>
            <a:r>
              <a:rPr lang="en-US" sz="1200" dirty="0" smtClean="0">
                <a:solidFill>
                  <a:schemeClr val="tx2">
                    <a:lumMod val="10000"/>
                  </a:schemeClr>
                </a:solidFill>
              </a:rPr>
              <a:t>even with similar lengths of time the legislation had been in place</a:t>
            </a:r>
            <a:endParaRPr lang="en-US" dirty="0"/>
          </a:p>
        </p:txBody>
      </p:sp>
      <p:sp>
        <p:nvSpPr>
          <p:cNvPr id="4" name="Header Placeholder 3"/>
          <p:cNvSpPr>
            <a:spLocks noGrp="1"/>
          </p:cNvSpPr>
          <p:nvPr>
            <p:ph type="hdr" sz="quarter" idx="10"/>
          </p:nvPr>
        </p:nvSpPr>
        <p:spPr/>
        <p:txBody>
          <a:bodyPr/>
          <a:lstStyle/>
          <a:p>
            <a:endParaRPr lang="en-CA"/>
          </a:p>
        </p:txBody>
      </p:sp>
    </p:spTree>
    <p:extLst>
      <p:ext uri="{BB962C8B-B14F-4D97-AF65-F5344CB8AC3E}">
        <p14:creationId xmlns:p14="http://schemas.microsoft.com/office/powerpoint/2010/main" val="405813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5" descr="research"/>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853113"/>
            <a:ext cx="85248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6"/>
          <p:cNvSpPr>
            <a:spLocks noChangeArrowheads="1"/>
          </p:cNvSpPr>
          <p:nvPr userDrawn="1"/>
        </p:nvSpPr>
        <p:spPr bwMode="auto">
          <a:xfrm>
            <a:off x="849313" y="5853113"/>
            <a:ext cx="6408737" cy="1004887"/>
          </a:xfrm>
          <a:prstGeom prst="rect">
            <a:avLst/>
          </a:prstGeom>
          <a:solidFill>
            <a:srgbClr val="3F9C3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a:solidFill>
                <a:srgbClr val="FFFFFF"/>
              </a:solidFill>
              <a:cs typeface="Arial" charset="0"/>
            </a:endParaRPr>
          </a:p>
        </p:txBody>
      </p:sp>
      <p:pic>
        <p:nvPicPr>
          <p:cNvPr id="6" name="Picture 77" descr="Tagline362RGB"/>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73475" y="6415088"/>
            <a:ext cx="33655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78"/>
          <p:cNvSpPr>
            <a:spLocks noChangeShapeType="1"/>
          </p:cNvSpPr>
          <p:nvPr userDrawn="1"/>
        </p:nvSpPr>
        <p:spPr bwMode="auto">
          <a:xfrm>
            <a:off x="838200" y="5794375"/>
            <a:ext cx="0" cy="1065213"/>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CA">
              <a:solidFill>
                <a:srgbClr val="FFFFFF"/>
              </a:solidFill>
              <a:cs typeface="Arial" charset="0"/>
            </a:endParaRPr>
          </a:p>
        </p:txBody>
      </p:sp>
      <p:pic>
        <p:nvPicPr>
          <p:cNvPr id="8" name="Picture 81" descr="SK_RI_RGB"/>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72375" y="5845175"/>
            <a:ext cx="11906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9"/>
          <p:cNvSpPr>
            <a:spLocks noGrp="1" noChangeArrowheads="1"/>
          </p:cNvSpPr>
          <p:nvPr>
            <p:ph type="ctrTitle" sz="quarter"/>
          </p:nvPr>
        </p:nvSpPr>
        <p:spPr>
          <a:xfrm>
            <a:off x="392113" y="2438400"/>
            <a:ext cx="8374062" cy="533400"/>
          </a:xfrm>
        </p:spPr>
        <p:txBody>
          <a:bodyPr anchor="t"/>
          <a:lstStyle>
            <a:lvl1pPr algn="ctr">
              <a:defRPr sz="3500"/>
            </a:lvl1pPr>
          </a:lstStyle>
          <a:p>
            <a:r>
              <a:rPr lang="en-US"/>
              <a:t>Click to edit Master title style</a:t>
            </a:r>
          </a:p>
        </p:txBody>
      </p:sp>
      <p:sp>
        <p:nvSpPr>
          <p:cNvPr id="9226" name="Rectangle 10"/>
          <p:cNvSpPr>
            <a:spLocks noGrp="1" noChangeArrowheads="1"/>
          </p:cNvSpPr>
          <p:nvPr>
            <p:ph type="subTitle" sz="quarter" idx="1"/>
          </p:nvPr>
        </p:nvSpPr>
        <p:spPr>
          <a:xfrm>
            <a:off x="392113" y="3276600"/>
            <a:ext cx="8374062" cy="457200"/>
          </a:xfrm>
        </p:spPr>
        <p:txBody>
          <a:bodyPr/>
          <a:lstStyle>
            <a:lvl1pPr algn="ctr">
              <a:defRPr sz="2400" b="1"/>
            </a:lvl1pPr>
          </a:lstStyle>
          <a:p>
            <a:r>
              <a:rPr lang="en-US"/>
              <a:t>Click to edit Master subtitle style</a:t>
            </a:r>
          </a:p>
        </p:txBody>
      </p:sp>
    </p:spTree>
    <p:extLst>
      <p:ext uri="{BB962C8B-B14F-4D97-AF65-F5344CB8AC3E}">
        <p14:creationId xmlns:p14="http://schemas.microsoft.com/office/powerpoint/2010/main" val="17126521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000"/>
            </a:lvl1pPr>
          </a:lstStyle>
          <a:p>
            <a:r>
              <a:rPr lang="en-US" dirty="0" smtClean="0"/>
              <a:t>CLICK </a:t>
            </a:r>
            <a:endParaRPr lang="en-US" dirty="0"/>
          </a:p>
        </p:txBody>
      </p:sp>
      <p:sp>
        <p:nvSpPr>
          <p:cNvPr id="3" name="Content Placeholder 2"/>
          <p:cNvSpPr>
            <a:spLocks noGrp="1"/>
          </p:cNvSpPr>
          <p:nvPr>
            <p:ph idx="1"/>
          </p:nvPr>
        </p:nvSpPr>
        <p:spPr/>
        <p:txBody>
          <a:bodyPr/>
          <a:lstStyle>
            <a:lvl1pPr>
              <a:buFont typeface="Arial" pitchFamily="34" charset="0"/>
              <a:buChar char="•"/>
              <a:defRPr sz="2000">
                <a:solidFill>
                  <a:schemeClr val="bg1"/>
                </a:solidFill>
              </a:defRPr>
            </a:lvl1pPr>
            <a:lvl2pPr>
              <a:buClr>
                <a:srgbClr val="00B050"/>
              </a:buClr>
              <a:buFont typeface="Arial" pitchFamily="34" charset="0"/>
              <a:buChar char="•"/>
              <a:defRPr sz="1800" baseline="0">
                <a:solidFill>
                  <a:schemeClr val="bg1"/>
                </a:solidFill>
              </a:defRPr>
            </a:lvl2pPr>
            <a:lvl3pPr>
              <a:buFont typeface="Arial" pitchFamily="34" charset="0"/>
              <a:buChar char="•"/>
              <a:defRPr sz="1600"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862E4-1625-496D-B38D-3F7C6950461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377787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862E4-1625-496D-B38D-3F7C6950461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019899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862E4-1625-496D-B38D-3F7C6950461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938760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862E4-1625-496D-B38D-3F7C6950461F}"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8969653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836880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862E4-1625-496D-B38D-3F7C6950461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8915947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862E4-1625-496D-B38D-3F7C6950461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944156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14"/>
          <p:cNvSpPr>
            <a:spLocks noGrp="1" noRot="1" noChangeArrowheads="1"/>
          </p:cNvSpPr>
          <p:nvPr>
            <p:ph type="title"/>
          </p:nvPr>
        </p:nvSpPr>
        <p:spPr bwMode="auto">
          <a:xfrm>
            <a:off x="381000" y="381000"/>
            <a:ext cx="83851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Rectangle 15"/>
          <p:cNvSpPr>
            <a:spLocks noGrp="1" noRot="1" noChangeArrowheads="1"/>
          </p:cNvSpPr>
          <p:nvPr>
            <p:ph type="body" idx="1"/>
          </p:nvPr>
        </p:nvSpPr>
        <p:spPr bwMode="auto">
          <a:xfrm>
            <a:off x="381000" y="1066800"/>
            <a:ext cx="8382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862E4-1625-496D-B38D-3F7C6950461F}"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6567206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2500" b="1">
          <a:solidFill>
            <a:srgbClr val="3F9C35"/>
          </a:solidFill>
          <a:latin typeface="+mj-lt"/>
          <a:ea typeface="+mj-ea"/>
          <a:cs typeface="+mj-cs"/>
        </a:defRPr>
      </a:lvl1pPr>
      <a:lvl2pPr algn="l" rtl="0" eaLnBrk="0" fontAlgn="base" hangingPunct="0">
        <a:spcBef>
          <a:spcPct val="0"/>
        </a:spcBef>
        <a:spcAft>
          <a:spcPct val="0"/>
        </a:spcAft>
        <a:defRPr sz="2500" b="1">
          <a:solidFill>
            <a:srgbClr val="3F9C35"/>
          </a:solidFill>
          <a:latin typeface="Arial" charset="0"/>
        </a:defRPr>
      </a:lvl2pPr>
      <a:lvl3pPr algn="l" rtl="0" eaLnBrk="0" fontAlgn="base" hangingPunct="0">
        <a:spcBef>
          <a:spcPct val="0"/>
        </a:spcBef>
        <a:spcAft>
          <a:spcPct val="0"/>
        </a:spcAft>
        <a:defRPr sz="2500" b="1">
          <a:solidFill>
            <a:srgbClr val="3F9C35"/>
          </a:solidFill>
          <a:latin typeface="Arial" charset="0"/>
        </a:defRPr>
      </a:lvl3pPr>
      <a:lvl4pPr algn="l" rtl="0" eaLnBrk="0" fontAlgn="base" hangingPunct="0">
        <a:spcBef>
          <a:spcPct val="0"/>
        </a:spcBef>
        <a:spcAft>
          <a:spcPct val="0"/>
        </a:spcAft>
        <a:defRPr sz="2500" b="1">
          <a:solidFill>
            <a:srgbClr val="3F9C35"/>
          </a:solidFill>
          <a:latin typeface="Arial" charset="0"/>
        </a:defRPr>
      </a:lvl4pPr>
      <a:lvl5pPr algn="l" rtl="0" eaLnBrk="0" fontAlgn="base" hangingPunct="0">
        <a:spcBef>
          <a:spcPct val="0"/>
        </a:spcBef>
        <a:spcAft>
          <a:spcPct val="0"/>
        </a:spcAft>
        <a:defRPr sz="2500" b="1">
          <a:solidFill>
            <a:srgbClr val="3F9C35"/>
          </a:solidFill>
          <a:latin typeface="Arial" charset="0"/>
        </a:defRPr>
      </a:lvl5pPr>
      <a:lvl6pPr marL="457200" algn="l" rtl="0" fontAlgn="base">
        <a:spcBef>
          <a:spcPct val="0"/>
        </a:spcBef>
        <a:spcAft>
          <a:spcPct val="0"/>
        </a:spcAft>
        <a:defRPr sz="2500" b="1">
          <a:solidFill>
            <a:srgbClr val="3F9C35"/>
          </a:solidFill>
          <a:latin typeface="Arial" charset="0"/>
        </a:defRPr>
      </a:lvl6pPr>
      <a:lvl7pPr marL="914400" algn="l" rtl="0" fontAlgn="base">
        <a:spcBef>
          <a:spcPct val="0"/>
        </a:spcBef>
        <a:spcAft>
          <a:spcPct val="0"/>
        </a:spcAft>
        <a:defRPr sz="2500" b="1">
          <a:solidFill>
            <a:srgbClr val="3F9C35"/>
          </a:solidFill>
          <a:latin typeface="Arial" charset="0"/>
        </a:defRPr>
      </a:lvl7pPr>
      <a:lvl8pPr marL="1371600" algn="l" rtl="0" fontAlgn="base">
        <a:spcBef>
          <a:spcPct val="0"/>
        </a:spcBef>
        <a:spcAft>
          <a:spcPct val="0"/>
        </a:spcAft>
        <a:defRPr sz="2500" b="1">
          <a:solidFill>
            <a:srgbClr val="3F9C35"/>
          </a:solidFill>
          <a:latin typeface="Arial" charset="0"/>
        </a:defRPr>
      </a:lvl8pPr>
      <a:lvl9pPr marL="1828800" algn="l" rtl="0" fontAlgn="base">
        <a:spcBef>
          <a:spcPct val="0"/>
        </a:spcBef>
        <a:spcAft>
          <a:spcPct val="0"/>
        </a:spcAft>
        <a:defRPr sz="2500" b="1">
          <a:solidFill>
            <a:srgbClr val="3F9C35"/>
          </a:solidFill>
          <a:latin typeface="Arial" charset="0"/>
        </a:defRPr>
      </a:lvl9pPr>
    </p:titleStyle>
    <p:bodyStyle>
      <a:lvl1pPr marL="342900" indent="-342900" algn="l" rtl="0" eaLnBrk="0" fontAlgn="base" hangingPunct="0">
        <a:lnSpc>
          <a:spcPct val="120000"/>
        </a:lnSpc>
        <a:spcBef>
          <a:spcPct val="0"/>
        </a:spcBef>
        <a:spcAft>
          <a:spcPct val="0"/>
        </a:spcAft>
        <a:buClr>
          <a:schemeClr val="hlink"/>
        </a:buClr>
        <a:buFont typeface="Wingdings" pitchFamily="2" charset="2"/>
        <a:defRPr sz="1400">
          <a:solidFill>
            <a:srgbClr val="000000"/>
          </a:solidFill>
          <a:latin typeface="+mn-lt"/>
          <a:ea typeface="+mn-ea"/>
          <a:cs typeface="+mn-cs"/>
        </a:defRPr>
      </a:lvl1pPr>
      <a:lvl2pPr marL="742950" indent="-285750" algn="l" rtl="0" eaLnBrk="0" fontAlgn="base" hangingPunct="0">
        <a:spcBef>
          <a:spcPct val="20000"/>
        </a:spcBef>
        <a:spcAft>
          <a:spcPct val="0"/>
        </a:spcAft>
        <a:buClr>
          <a:srgbClr val="0046AD"/>
        </a:buClr>
        <a:buFont typeface="Wingdings" pitchFamily="2" charset="2"/>
        <a:defRPr sz="1200">
          <a:solidFill>
            <a:srgbClr val="3F9C35"/>
          </a:solidFill>
          <a:latin typeface="+mn-lt"/>
        </a:defRPr>
      </a:lvl2pPr>
      <a:lvl3pPr marL="1143000" indent="-228600" algn="l" rtl="0" eaLnBrk="0" fontAlgn="base" hangingPunct="0">
        <a:spcBef>
          <a:spcPct val="20000"/>
        </a:spcBef>
        <a:spcAft>
          <a:spcPct val="0"/>
        </a:spcAft>
        <a:buClr>
          <a:srgbClr val="0046AD"/>
        </a:buClr>
        <a:buFont typeface="Wingdings" pitchFamily="2" charset="2"/>
        <a:defRPr sz="1200">
          <a:solidFill>
            <a:srgbClr val="000000"/>
          </a:solidFill>
          <a:latin typeface="+mn-lt"/>
        </a:defRPr>
      </a:lvl3pPr>
      <a:lvl4pPr marL="1600200" indent="-228600" algn="l" rtl="0" eaLnBrk="0" fontAlgn="base" hangingPunct="0">
        <a:spcBef>
          <a:spcPct val="20000"/>
        </a:spcBef>
        <a:spcAft>
          <a:spcPct val="0"/>
        </a:spcAft>
        <a:buClr>
          <a:srgbClr val="0046AD"/>
        </a:buClr>
        <a:buFont typeface="Wingdings" pitchFamily="2" charset="2"/>
        <a:defRPr sz="1200">
          <a:solidFill>
            <a:srgbClr val="3F9C35"/>
          </a:solidFill>
          <a:latin typeface="+mn-lt"/>
        </a:defRPr>
      </a:lvl4pPr>
      <a:lvl5pPr marL="2057400" indent="-228600" algn="l" rtl="0" eaLnBrk="0" fontAlgn="base" hangingPunct="0">
        <a:spcBef>
          <a:spcPct val="20000"/>
        </a:spcBef>
        <a:spcAft>
          <a:spcPct val="0"/>
        </a:spcAft>
        <a:buClr>
          <a:srgbClr val="0046AD"/>
        </a:buClr>
        <a:buFont typeface="Wingdings" pitchFamily="2" charset="2"/>
        <a:defRPr sz="1200">
          <a:solidFill>
            <a:srgbClr val="000000"/>
          </a:solidFill>
          <a:latin typeface="+mn-lt"/>
        </a:defRPr>
      </a:lvl5pPr>
      <a:lvl6pPr marL="2514600" indent="-228600" algn="l" rtl="0" fontAlgn="base">
        <a:spcBef>
          <a:spcPct val="20000"/>
        </a:spcBef>
        <a:spcAft>
          <a:spcPct val="0"/>
        </a:spcAft>
        <a:buClr>
          <a:srgbClr val="0046AD"/>
        </a:buClr>
        <a:buFont typeface="Wingdings" pitchFamily="28" charset="2"/>
        <a:defRPr sz="1200">
          <a:solidFill>
            <a:srgbClr val="000000"/>
          </a:solidFill>
          <a:latin typeface="+mn-lt"/>
        </a:defRPr>
      </a:lvl6pPr>
      <a:lvl7pPr marL="2971800" indent="-228600" algn="l" rtl="0" fontAlgn="base">
        <a:spcBef>
          <a:spcPct val="20000"/>
        </a:spcBef>
        <a:spcAft>
          <a:spcPct val="0"/>
        </a:spcAft>
        <a:buClr>
          <a:srgbClr val="0046AD"/>
        </a:buClr>
        <a:buFont typeface="Wingdings" pitchFamily="28" charset="2"/>
        <a:defRPr sz="1200">
          <a:solidFill>
            <a:srgbClr val="000000"/>
          </a:solidFill>
          <a:latin typeface="+mn-lt"/>
        </a:defRPr>
      </a:lvl7pPr>
      <a:lvl8pPr marL="3429000" indent="-228600" algn="l" rtl="0" fontAlgn="base">
        <a:spcBef>
          <a:spcPct val="20000"/>
        </a:spcBef>
        <a:spcAft>
          <a:spcPct val="0"/>
        </a:spcAft>
        <a:buClr>
          <a:srgbClr val="0046AD"/>
        </a:buClr>
        <a:buFont typeface="Wingdings" pitchFamily="28" charset="2"/>
        <a:defRPr sz="1200">
          <a:solidFill>
            <a:srgbClr val="000000"/>
          </a:solidFill>
          <a:latin typeface="+mn-lt"/>
        </a:defRPr>
      </a:lvl8pPr>
      <a:lvl9pPr marL="3886200" indent="-228600" algn="l" rtl="0" fontAlgn="base">
        <a:spcBef>
          <a:spcPct val="20000"/>
        </a:spcBef>
        <a:spcAft>
          <a:spcPct val="0"/>
        </a:spcAft>
        <a:buClr>
          <a:srgbClr val="0046AD"/>
        </a:buClr>
        <a:buFont typeface="Wingdings" pitchFamily="28" charset="2"/>
        <a:defRPr sz="1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464679" y="2276872"/>
            <a:ext cx="8374062" cy="533400"/>
          </a:xfrm>
        </p:spPr>
        <p:txBody>
          <a:bodyPr/>
          <a:lstStyle/>
          <a:p>
            <a:pPr defTabSz="4806224">
              <a:defRPr/>
            </a:pPr>
            <a:r>
              <a:rPr lang="en-CA" sz="2400" dirty="0" smtClean="0">
                <a:solidFill>
                  <a:schemeClr val="accent4">
                    <a:lumMod val="10000"/>
                  </a:schemeClr>
                </a:solidFill>
                <a:latin typeface="Times New Roman" panose="02020603050405020304" pitchFamily="18" charset="0"/>
                <a:cs typeface="Times New Roman" panose="02020603050405020304" pitchFamily="18" charset="0"/>
              </a:rPr>
              <a:t>Barriers and Enablers to Enacting Child Injury Prevention Legislation related to Road Users in Canada</a:t>
            </a:r>
            <a:r>
              <a:rPr lang="en-CA" sz="2800" dirty="0" smtClean="0">
                <a:solidFill>
                  <a:schemeClr val="accent4">
                    <a:lumMod val="10000"/>
                  </a:schemeClr>
                </a:solidFill>
                <a:latin typeface="Times New Roman" panose="02020603050405020304" pitchFamily="18" charset="0"/>
                <a:cs typeface="Times New Roman" panose="02020603050405020304" pitchFamily="18" charset="0"/>
              </a:rPr>
              <a:t/>
            </a:r>
            <a:br>
              <a:rPr lang="en-CA" sz="2800" dirty="0" smtClean="0">
                <a:solidFill>
                  <a:schemeClr val="accent4">
                    <a:lumMod val="10000"/>
                  </a:schemeClr>
                </a:solidFill>
                <a:latin typeface="Times New Roman" panose="02020603050405020304" pitchFamily="18" charset="0"/>
                <a:cs typeface="Times New Roman" panose="02020603050405020304" pitchFamily="18" charset="0"/>
              </a:rPr>
            </a:br>
            <a:r>
              <a:rPr lang="en-US" sz="1800" i="1" dirty="0">
                <a:solidFill>
                  <a:schemeClr val="tx2">
                    <a:lumMod val="10000"/>
                  </a:schemeClr>
                </a:solidFill>
              </a:rPr>
              <a:t>CARSP Conference 2016, Halifax NS</a:t>
            </a:r>
            <a:br>
              <a:rPr lang="en-US" sz="1800" i="1" dirty="0">
                <a:solidFill>
                  <a:schemeClr val="tx2">
                    <a:lumMod val="10000"/>
                  </a:schemeClr>
                </a:solidFill>
              </a:rPr>
            </a:br>
            <a:r>
              <a:rPr lang="en-US" sz="1800" i="1" dirty="0">
                <a:solidFill>
                  <a:schemeClr val="tx2">
                    <a:lumMod val="10000"/>
                  </a:schemeClr>
                </a:solidFill>
                <a:effectLst>
                  <a:outerShdw blurRad="38100" dist="38100" dir="2700000" algn="tl">
                    <a:srgbClr val="C0C0C0"/>
                  </a:outerShdw>
                </a:effectLst>
              </a:rPr>
              <a:t> </a:t>
            </a:r>
            <a:r>
              <a:rPr lang="en-US" sz="2400" dirty="0">
                <a:solidFill>
                  <a:schemeClr val="tx2">
                    <a:lumMod val="10000"/>
                  </a:schemeClr>
                </a:solidFill>
              </a:rPr>
              <a:t/>
            </a:r>
            <a:br>
              <a:rPr lang="en-US" sz="2400" dirty="0">
                <a:solidFill>
                  <a:schemeClr val="tx2">
                    <a:lumMod val="10000"/>
                  </a:schemeClr>
                </a:solidFill>
              </a:rPr>
            </a:br>
            <a:r>
              <a:rPr lang="en-US" sz="1800" i="1" dirty="0" smtClean="0">
                <a:solidFill>
                  <a:schemeClr val="tx2">
                    <a:lumMod val="10000"/>
                  </a:schemeClr>
                </a:solidFill>
                <a:effectLst>
                  <a:outerShdw blurRad="38100" dist="38100" dir="2700000" algn="tl">
                    <a:srgbClr val="C0C0C0"/>
                  </a:outerShdw>
                </a:effectLst>
              </a:rPr>
              <a:t> </a:t>
            </a:r>
            <a:r>
              <a:rPr lang="en-US" sz="2400" dirty="0" smtClean="0">
                <a:solidFill>
                  <a:schemeClr val="tx2">
                    <a:lumMod val="10000"/>
                  </a:schemeClr>
                </a:solidFill>
              </a:rPr>
              <a:t/>
            </a:r>
            <a:br>
              <a:rPr lang="en-US" sz="2400" dirty="0" smtClean="0">
                <a:solidFill>
                  <a:schemeClr val="tx2">
                    <a:lumMod val="10000"/>
                  </a:schemeClr>
                </a:solidFill>
              </a:rPr>
            </a:br>
            <a:endParaRPr lang="en-US" sz="2400" dirty="0" smtClean="0">
              <a:solidFill>
                <a:schemeClr val="tx2">
                  <a:lumMod val="10000"/>
                </a:schemeClr>
              </a:solidFill>
            </a:endParaRPr>
          </a:p>
        </p:txBody>
      </p:sp>
      <p:sp>
        <p:nvSpPr>
          <p:cNvPr id="3075" name="Rectangle 3"/>
          <p:cNvSpPr>
            <a:spLocks noGrp="1" noChangeArrowheads="1"/>
          </p:cNvSpPr>
          <p:nvPr>
            <p:ph type="subTitle" idx="1"/>
          </p:nvPr>
        </p:nvSpPr>
        <p:spPr>
          <a:xfrm>
            <a:off x="412301" y="3861048"/>
            <a:ext cx="8374062" cy="1080120"/>
          </a:xfrm>
        </p:spPr>
        <p:txBody>
          <a:bodyPr/>
          <a:lstStyle/>
          <a:p>
            <a:r>
              <a:rPr lang="en-US" sz="1800" dirty="0" smtClean="0">
                <a:solidFill>
                  <a:schemeClr val="tx2">
                    <a:lumMod val="10000"/>
                  </a:schemeClr>
                </a:solidFill>
              </a:rPr>
              <a:t>A. Macpherson, </a:t>
            </a:r>
            <a:r>
              <a:rPr lang="en-US" sz="1800" dirty="0">
                <a:solidFill>
                  <a:schemeClr val="tx2">
                    <a:lumMod val="10000"/>
                  </a:schemeClr>
                </a:solidFill>
              </a:rPr>
              <a:t>York University, Toronto</a:t>
            </a:r>
          </a:p>
          <a:p>
            <a:r>
              <a:rPr lang="en-US" sz="1800" dirty="0" smtClean="0">
                <a:solidFill>
                  <a:schemeClr val="tx2">
                    <a:lumMod val="10000"/>
                  </a:schemeClr>
                </a:solidFill>
              </a:rPr>
              <a:t>L. Rothman, York University, Toronto</a:t>
            </a:r>
          </a:p>
          <a:p>
            <a:r>
              <a:rPr lang="en-US" sz="1800" dirty="0" smtClean="0">
                <a:solidFill>
                  <a:schemeClr val="tx2">
                    <a:lumMod val="10000"/>
                  </a:schemeClr>
                </a:solidFill>
              </a:rPr>
              <a:t>P. </a:t>
            </a:r>
            <a:r>
              <a:rPr lang="en-US" sz="1800" dirty="0" err="1" smtClean="0">
                <a:solidFill>
                  <a:schemeClr val="tx2">
                    <a:lumMod val="10000"/>
                  </a:schemeClr>
                </a:solidFill>
              </a:rPr>
              <a:t>Fuselli</a:t>
            </a:r>
            <a:r>
              <a:rPr lang="en-US" sz="1800" dirty="0" smtClean="0">
                <a:solidFill>
                  <a:schemeClr val="tx2">
                    <a:lumMod val="10000"/>
                  </a:schemeClr>
                </a:solidFill>
              </a:rPr>
              <a:t>, Parachute, Toronto</a:t>
            </a:r>
          </a:p>
          <a:p>
            <a:r>
              <a:rPr lang="en-US" sz="1800" dirty="0" smtClean="0">
                <a:solidFill>
                  <a:schemeClr val="tx2">
                    <a:lumMod val="10000"/>
                  </a:schemeClr>
                </a:solidFill>
              </a:rPr>
              <a:t>K. Belton, Injury Prevention Center, Edmonton</a:t>
            </a:r>
          </a:p>
          <a:p>
            <a:r>
              <a:rPr lang="en-US" sz="1800" dirty="0" smtClean="0">
                <a:solidFill>
                  <a:schemeClr val="tx2">
                    <a:lumMod val="10000"/>
                  </a:schemeClr>
                </a:solidFill>
              </a:rPr>
              <a:t>L. Olsen, University of British Columbia, Okanagan </a:t>
            </a:r>
          </a:p>
          <a:p>
            <a:r>
              <a:rPr lang="en-US" sz="1800" dirty="0" smtClean="0">
                <a:solidFill>
                  <a:schemeClr val="tx2">
                    <a:lumMod val="10000"/>
                  </a:schemeClr>
                </a:solidFill>
              </a:rPr>
              <a:t>I. Pike, University of British Columbia, Vancouver</a:t>
            </a:r>
            <a:endParaRPr lang="en-US" sz="1800" dirty="0">
              <a:solidFill>
                <a:schemeClr val="tx2">
                  <a:lumMod val="10000"/>
                </a:schemeClr>
              </a:solidFill>
            </a:endParaRPr>
          </a:p>
          <a:p>
            <a:endParaRPr lang="en-US" sz="1800" dirty="0" smtClean="0">
              <a:solidFill>
                <a:schemeClr val="bg1"/>
              </a:solidFill>
            </a:endParaRPr>
          </a:p>
          <a:p>
            <a:r>
              <a:rPr lang="en-US" sz="1800" dirty="0" smtClean="0">
                <a:solidFill>
                  <a:schemeClr val="bg1"/>
                </a:solidFill>
              </a:rPr>
              <a:t/>
            </a:r>
            <a:br>
              <a:rPr lang="en-US" sz="1800" dirty="0" smtClean="0">
                <a:solidFill>
                  <a:schemeClr val="bg1"/>
                </a:solidFill>
              </a:rPr>
            </a:br>
            <a:r>
              <a:rPr lang="en-US" sz="1800" dirty="0" smtClean="0">
                <a:solidFill>
                  <a:schemeClr val="bg1"/>
                </a:solidFill>
              </a:rPr>
              <a:t/>
            </a:r>
            <a:br>
              <a:rPr lang="en-US" sz="1800" dirty="0" smtClean="0">
                <a:solidFill>
                  <a:schemeClr val="bg1"/>
                </a:solidFill>
              </a:rPr>
            </a:br>
            <a:r>
              <a:rPr lang="en-US" sz="1800" dirty="0" smtClean="0">
                <a:solidFill>
                  <a:schemeClr val="bg1"/>
                </a:solidFill>
              </a:rPr>
              <a:t/>
            </a:r>
            <a:br>
              <a:rPr lang="en-US" sz="1800" dirty="0" smtClean="0">
                <a:solidFill>
                  <a:schemeClr val="bg1"/>
                </a:solidFill>
              </a:rPr>
            </a:br>
            <a:r>
              <a:rPr lang="en-US" sz="1800" dirty="0" smtClean="0"/>
              <a:t/>
            </a:r>
            <a:br>
              <a:rPr lang="en-US" sz="1800" dirty="0" smtClean="0"/>
            </a:br>
            <a:endParaRPr lang="en-CA" sz="1800" dirty="0" smtClean="0">
              <a:solidFill>
                <a:schemeClr val="bg1"/>
              </a:solidFill>
            </a:endParaRPr>
          </a:p>
          <a:p>
            <a:endParaRPr lang="en-CA" sz="1800" dirty="0" smtClean="0">
              <a:solidFill>
                <a:schemeClr val="bg1"/>
              </a:solidFill>
            </a:endParaRPr>
          </a:p>
          <a:p>
            <a:endParaRPr lang="en-CA" sz="1800" dirty="0" smtClean="0">
              <a:solidFill>
                <a:schemeClr val="bg1"/>
              </a:solidFill>
            </a:endParaRPr>
          </a:p>
          <a:p>
            <a:endParaRPr lang="en-CA" sz="1400" i="1" dirty="0" smtClean="0">
              <a:solidFill>
                <a:schemeClr val="bg1"/>
              </a:solidFill>
            </a:endParaRPr>
          </a:p>
          <a:p>
            <a:endParaRPr lang="en-CA" dirty="0" smtClean="0"/>
          </a:p>
          <a:p>
            <a:endParaRPr lang="en-US" dirty="0" smtClean="0"/>
          </a:p>
        </p:txBody>
      </p:sp>
      <p:cxnSp>
        <p:nvCxnSpPr>
          <p:cNvPr id="15" name="Straight Connector 14"/>
          <p:cNvCxnSpPr/>
          <p:nvPr/>
        </p:nvCxnSpPr>
        <p:spPr bwMode="auto">
          <a:xfrm>
            <a:off x="727410" y="3573016"/>
            <a:ext cx="78486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496361" cy="2068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1233" name="Picture 11" descr="image005"/>
          <p:cNvPicPr>
            <a:picLocks noChangeAspect="1" noChangeArrowheads="1"/>
          </p:cNvPicPr>
          <p:nvPr/>
        </p:nvPicPr>
        <p:blipFill>
          <a:blip r:embed="rId4" cstate="print"/>
          <a:srcRect/>
          <a:stretch>
            <a:fillRect/>
          </a:stretch>
        </p:blipFill>
        <p:spPr bwMode="auto">
          <a:xfrm>
            <a:off x="179512" y="6151415"/>
            <a:ext cx="1872208" cy="674755"/>
          </a:xfrm>
          <a:prstGeom prst="rect">
            <a:avLst/>
          </a:prstGeom>
          <a:noFill/>
          <a:ln w="9525">
            <a:noFill/>
            <a:miter lim="800000"/>
            <a:headEnd/>
            <a:tailEnd/>
          </a:ln>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0"/>
            <a:ext cx="1545680" cy="206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59" descr="logo_STAIR Te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6387" y="5920961"/>
            <a:ext cx="1815629" cy="912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374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98862E4-1625-496D-B38D-3F7C6950461F}" type="slidenum">
              <a:rPr lang="en-CA" smtClean="0">
                <a:solidFill>
                  <a:prstClr val="black">
                    <a:tint val="75000"/>
                  </a:prstClr>
                </a:solidFill>
              </a:rPr>
              <a:pPr/>
              <a:t>10</a:t>
            </a:fld>
            <a:endParaRPr lang="en-CA">
              <a:solidFill>
                <a:prstClr val="black">
                  <a:tint val="75000"/>
                </a:prstClr>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2942538038"/>
              </p:ext>
            </p:extLst>
          </p:nvPr>
        </p:nvGraphicFramePr>
        <p:xfrm>
          <a:off x="323528" y="1314868"/>
          <a:ext cx="89916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a:spLocks noGrp="1"/>
          </p:cNvSpPr>
          <p:nvPr>
            <p:ph type="title"/>
          </p:nvPr>
        </p:nvSpPr>
        <p:spPr>
          <a:xfrm>
            <a:off x="179512" y="260648"/>
            <a:ext cx="9231560" cy="533400"/>
          </a:xfrm>
        </p:spPr>
        <p:txBody>
          <a:bodyPr/>
          <a:lstStyle/>
          <a:p>
            <a:r>
              <a:rPr lang="en-CA" sz="3200" dirty="0" smtClean="0">
                <a:solidFill>
                  <a:srgbClr val="FF0000"/>
                </a:solidFill>
              </a:rPr>
              <a:t>ENABLERS: </a:t>
            </a:r>
            <a:r>
              <a:rPr lang="en-CA" sz="3200" dirty="0" smtClean="0">
                <a:solidFill>
                  <a:schemeClr val="accent4">
                    <a:lumMod val="10000"/>
                  </a:schemeClr>
                </a:solidFill>
              </a:rPr>
              <a:t>Legislation as it currently stands </a:t>
            </a:r>
            <a:r>
              <a:rPr lang="en-CA" sz="3200" dirty="0" smtClean="0">
                <a:solidFill>
                  <a:schemeClr val="accent4">
                    <a:lumMod val="10000"/>
                  </a:schemeClr>
                </a:solidFill>
              </a:rPr>
              <a:t> has been </a:t>
            </a:r>
            <a:r>
              <a:rPr lang="en-CA" sz="3200" dirty="0" smtClean="0">
                <a:solidFill>
                  <a:schemeClr val="accent4">
                    <a:lumMod val="10000"/>
                  </a:schemeClr>
                </a:solidFill>
              </a:rPr>
              <a:t>instituted in my province </a:t>
            </a:r>
            <a:r>
              <a:rPr lang="en-CA" sz="3200" dirty="0" smtClean="0">
                <a:solidFill>
                  <a:schemeClr val="accent4">
                    <a:lumMod val="10000"/>
                  </a:schemeClr>
                </a:solidFill>
              </a:rPr>
              <a:t>because…</a:t>
            </a:r>
            <a:endParaRPr lang="en-CA" sz="3200" dirty="0">
              <a:solidFill>
                <a:schemeClr val="accent4">
                  <a:lumMod val="10000"/>
                </a:schemeClr>
              </a:solidFill>
            </a:endParaRPr>
          </a:p>
        </p:txBody>
      </p:sp>
      <p:sp>
        <p:nvSpPr>
          <p:cNvPr id="7" name="TextBox 6"/>
          <p:cNvSpPr txBox="1"/>
          <p:nvPr/>
        </p:nvSpPr>
        <p:spPr>
          <a:xfrm>
            <a:off x="3398148" y="1460641"/>
            <a:ext cx="3694132" cy="523220"/>
          </a:xfrm>
          <a:prstGeom prst="rect">
            <a:avLst/>
          </a:prstGeom>
          <a:noFill/>
        </p:spPr>
        <p:txBody>
          <a:bodyPr wrap="square" rtlCol="0">
            <a:spAutoFit/>
          </a:bodyPr>
          <a:lstStyle/>
          <a:p>
            <a:r>
              <a:rPr lang="en-CA" sz="1600" b="1" dirty="0" smtClean="0">
                <a:solidFill>
                  <a:schemeClr val="tx2">
                    <a:lumMod val="10000"/>
                  </a:schemeClr>
                </a:solidFill>
              </a:rPr>
              <a:t> </a:t>
            </a:r>
            <a:r>
              <a:rPr lang="en-CA" sz="2800" b="1" dirty="0" smtClean="0">
                <a:solidFill>
                  <a:schemeClr val="tx2">
                    <a:lumMod val="10000"/>
                  </a:schemeClr>
                </a:solidFill>
              </a:rPr>
              <a:t>All Top 4 Topics</a:t>
            </a:r>
            <a:endParaRPr lang="en-CA" sz="2800" b="1" dirty="0">
              <a:solidFill>
                <a:schemeClr val="tx2">
                  <a:lumMod val="10000"/>
                </a:schemeClr>
              </a:solidFill>
            </a:endParaRPr>
          </a:p>
        </p:txBody>
      </p:sp>
    </p:spTree>
    <p:extLst>
      <p:ext uri="{BB962C8B-B14F-4D97-AF65-F5344CB8AC3E}">
        <p14:creationId xmlns:p14="http://schemas.microsoft.com/office/powerpoint/2010/main" val="1980923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98862E4-1625-496D-B38D-3F7C6950461F}" type="slidenum">
              <a:rPr lang="en-CA" smtClean="0">
                <a:solidFill>
                  <a:prstClr val="black">
                    <a:tint val="75000"/>
                  </a:prstClr>
                </a:solidFill>
              </a:rPr>
              <a:pPr/>
              <a:t>11</a:t>
            </a:fld>
            <a:endParaRPr lang="en-CA">
              <a:solidFill>
                <a:prstClr val="black">
                  <a:tint val="75000"/>
                </a:prstClr>
              </a:solidFill>
            </a:endParaRPr>
          </a:p>
        </p:txBody>
      </p:sp>
      <p:sp>
        <p:nvSpPr>
          <p:cNvPr id="5" name="Title 1"/>
          <p:cNvSpPr txBox="1">
            <a:spLocks/>
          </p:cNvSpPr>
          <p:nvPr/>
        </p:nvSpPr>
        <p:spPr bwMode="auto">
          <a:xfrm>
            <a:off x="405904" y="116632"/>
            <a:ext cx="806492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500" b="1">
                <a:solidFill>
                  <a:srgbClr val="3F9C35"/>
                </a:solidFill>
                <a:latin typeface="+mj-lt"/>
                <a:ea typeface="+mj-ea"/>
                <a:cs typeface="+mj-cs"/>
              </a:defRPr>
            </a:lvl1pPr>
            <a:lvl2pPr algn="l" rtl="0" eaLnBrk="0" fontAlgn="base" hangingPunct="0">
              <a:spcBef>
                <a:spcPct val="0"/>
              </a:spcBef>
              <a:spcAft>
                <a:spcPct val="0"/>
              </a:spcAft>
              <a:defRPr sz="2500" b="1">
                <a:solidFill>
                  <a:srgbClr val="3F9C35"/>
                </a:solidFill>
                <a:latin typeface="Arial" charset="0"/>
              </a:defRPr>
            </a:lvl2pPr>
            <a:lvl3pPr algn="l" rtl="0" eaLnBrk="0" fontAlgn="base" hangingPunct="0">
              <a:spcBef>
                <a:spcPct val="0"/>
              </a:spcBef>
              <a:spcAft>
                <a:spcPct val="0"/>
              </a:spcAft>
              <a:defRPr sz="2500" b="1">
                <a:solidFill>
                  <a:srgbClr val="3F9C35"/>
                </a:solidFill>
                <a:latin typeface="Arial" charset="0"/>
              </a:defRPr>
            </a:lvl3pPr>
            <a:lvl4pPr algn="l" rtl="0" eaLnBrk="0" fontAlgn="base" hangingPunct="0">
              <a:spcBef>
                <a:spcPct val="0"/>
              </a:spcBef>
              <a:spcAft>
                <a:spcPct val="0"/>
              </a:spcAft>
              <a:defRPr sz="2500" b="1">
                <a:solidFill>
                  <a:srgbClr val="3F9C35"/>
                </a:solidFill>
                <a:latin typeface="Arial" charset="0"/>
              </a:defRPr>
            </a:lvl4pPr>
            <a:lvl5pPr algn="l" rtl="0" eaLnBrk="0" fontAlgn="base" hangingPunct="0">
              <a:spcBef>
                <a:spcPct val="0"/>
              </a:spcBef>
              <a:spcAft>
                <a:spcPct val="0"/>
              </a:spcAft>
              <a:defRPr sz="2500" b="1">
                <a:solidFill>
                  <a:srgbClr val="3F9C35"/>
                </a:solidFill>
                <a:latin typeface="Arial" charset="0"/>
              </a:defRPr>
            </a:lvl5pPr>
            <a:lvl6pPr marL="457200" algn="l" rtl="0" fontAlgn="base">
              <a:spcBef>
                <a:spcPct val="0"/>
              </a:spcBef>
              <a:spcAft>
                <a:spcPct val="0"/>
              </a:spcAft>
              <a:defRPr sz="2500" b="1">
                <a:solidFill>
                  <a:srgbClr val="3F9C35"/>
                </a:solidFill>
                <a:latin typeface="Arial" charset="0"/>
              </a:defRPr>
            </a:lvl6pPr>
            <a:lvl7pPr marL="914400" algn="l" rtl="0" fontAlgn="base">
              <a:spcBef>
                <a:spcPct val="0"/>
              </a:spcBef>
              <a:spcAft>
                <a:spcPct val="0"/>
              </a:spcAft>
              <a:defRPr sz="2500" b="1">
                <a:solidFill>
                  <a:srgbClr val="3F9C35"/>
                </a:solidFill>
                <a:latin typeface="Arial" charset="0"/>
              </a:defRPr>
            </a:lvl7pPr>
            <a:lvl8pPr marL="1371600" algn="l" rtl="0" fontAlgn="base">
              <a:spcBef>
                <a:spcPct val="0"/>
              </a:spcBef>
              <a:spcAft>
                <a:spcPct val="0"/>
              </a:spcAft>
              <a:defRPr sz="2500" b="1">
                <a:solidFill>
                  <a:srgbClr val="3F9C35"/>
                </a:solidFill>
                <a:latin typeface="Arial" charset="0"/>
              </a:defRPr>
            </a:lvl8pPr>
            <a:lvl9pPr marL="1828800" algn="l" rtl="0" fontAlgn="base">
              <a:spcBef>
                <a:spcPct val="0"/>
              </a:spcBef>
              <a:spcAft>
                <a:spcPct val="0"/>
              </a:spcAft>
              <a:defRPr sz="2500" b="1">
                <a:solidFill>
                  <a:srgbClr val="3F9C35"/>
                </a:solidFill>
                <a:latin typeface="Arial" charset="0"/>
              </a:defRPr>
            </a:lvl9pPr>
          </a:lstStyle>
          <a:p>
            <a:r>
              <a:rPr lang="en-CA" sz="2400" kern="0" dirty="0" smtClean="0">
                <a:solidFill>
                  <a:srgbClr val="FF0000"/>
                </a:solidFill>
              </a:rPr>
              <a:t>ENABLERS:  </a:t>
            </a:r>
            <a:r>
              <a:rPr lang="en-CA" sz="2400" kern="0" dirty="0" smtClean="0">
                <a:solidFill>
                  <a:schemeClr val="accent4">
                    <a:lumMod val="10000"/>
                  </a:schemeClr>
                </a:solidFill>
              </a:rPr>
              <a:t>Legislation as it currently stands has been instituted in </a:t>
            </a:r>
            <a:r>
              <a:rPr lang="en-CA" sz="2400" kern="0" dirty="0" smtClean="0">
                <a:solidFill>
                  <a:schemeClr val="accent4">
                    <a:lumMod val="10000"/>
                  </a:schemeClr>
                </a:solidFill>
              </a:rPr>
              <a:t>my province </a:t>
            </a:r>
            <a:r>
              <a:rPr lang="en-CA" sz="2400" kern="0" dirty="0" smtClean="0">
                <a:solidFill>
                  <a:schemeClr val="accent4">
                    <a:lumMod val="10000"/>
                  </a:schemeClr>
                </a:solidFill>
              </a:rPr>
              <a:t>because</a:t>
            </a:r>
            <a:r>
              <a:rPr lang="en-CA" sz="2400" kern="0" dirty="0" smtClean="0">
                <a:solidFill>
                  <a:schemeClr val="accent4">
                    <a:lumMod val="10000"/>
                  </a:schemeClr>
                </a:solidFill>
              </a:rPr>
              <a:t>…</a:t>
            </a:r>
            <a:endParaRPr lang="en-CA" sz="2400" kern="0" dirty="0">
              <a:solidFill>
                <a:schemeClr val="accent4">
                  <a:lumMod val="10000"/>
                </a:schemeClr>
              </a:solidFill>
            </a:endParaRPr>
          </a:p>
        </p:txBody>
      </p:sp>
      <p:graphicFrame>
        <p:nvGraphicFramePr>
          <p:cNvPr id="6" name="Chart 5"/>
          <p:cNvGraphicFramePr/>
          <p:nvPr>
            <p:extLst>
              <p:ext uri="{D42A27DB-BD31-4B8C-83A1-F6EECF244321}">
                <p14:modId xmlns:p14="http://schemas.microsoft.com/office/powerpoint/2010/main" val="226526978"/>
              </p:ext>
            </p:extLst>
          </p:nvPr>
        </p:nvGraphicFramePr>
        <p:xfrm>
          <a:off x="1187624" y="764704"/>
          <a:ext cx="7488832" cy="6342012"/>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bwMode="auto">
          <a:xfrm>
            <a:off x="1754064" y="1006376"/>
            <a:ext cx="936104" cy="434377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TextBox 3"/>
          <p:cNvSpPr txBox="1"/>
          <p:nvPr/>
        </p:nvSpPr>
        <p:spPr>
          <a:xfrm>
            <a:off x="6088756" y="775543"/>
            <a:ext cx="2736304" cy="461665"/>
          </a:xfrm>
          <a:prstGeom prst="rect">
            <a:avLst/>
          </a:prstGeom>
          <a:noFill/>
        </p:spPr>
        <p:txBody>
          <a:bodyPr wrap="square" rtlCol="0">
            <a:spAutoFit/>
          </a:bodyPr>
          <a:lstStyle/>
          <a:p>
            <a:r>
              <a:rPr lang="en-US" sz="2400" b="1" dirty="0" smtClean="0">
                <a:solidFill>
                  <a:schemeClr val="accent4">
                    <a:lumMod val="10000"/>
                  </a:schemeClr>
                </a:solidFill>
              </a:rPr>
              <a:t>Individual </a:t>
            </a:r>
            <a:r>
              <a:rPr lang="en-US" sz="2400" b="1" dirty="0" smtClean="0">
                <a:solidFill>
                  <a:schemeClr val="accent4">
                    <a:lumMod val="10000"/>
                  </a:schemeClr>
                </a:solidFill>
              </a:rPr>
              <a:t>Topics</a:t>
            </a:r>
            <a:endParaRPr lang="en-US" sz="2400" b="1" dirty="0">
              <a:solidFill>
                <a:schemeClr val="accent4">
                  <a:lumMod val="10000"/>
                </a:schemeClr>
              </a:solidFill>
            </a:endParaRPr>
          </a:p>
        </p:txBody>
      </p:sp>
      <p:sp>
        <p:nvSpPr>
          <p:cNvPr id="7" name="Oval 6"/>
          <p:cNvSpPr/>
          <p:nvPr/>
        </p:nvSpPr>
        <p:spPr bwMode="auto">
          <a:xfrm>
            <a:off x="4355976" y="1226369"/>
            <a:ext cx="936104" cy="403244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6084168" y="1310060"/>
            <a:ext cx="936104" cy="403244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6353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33" y="188640"/>
            <a:ext cx="8385175" cy="533400"/>
          </a:xfrm>
        </p:spPr>
        <p:txBody>
          <a:bodyPr/>
          <a:lstStyle/>
          <a:p>
            <a:r>
              <a:rPr lang="en-CA" dirty="0" smtClean="0">
                <a:solidFill>
                  <a:schemeClr val="accent4">
                    <a:lumMod val="10000"/>
                  </a:schemeClr>
                </a:solidFill>
              </a:rPr>
              <a:t>RESULTS</a:t>
            </a:r>
            <a:endParaRPr lang="en-US" dirty="0">
              <a:solidFill>
                <a:schemeClr val="accent4">
                  <a:lumMod val="10000"/>
                </a:schemeClr>
              </a:solidFill>
            </a:endParaRPr>
          </a:p>
        </p:txBody>
      </p:sp>
      <p:sp>
        <p:nvSpPr>
          <p:cNvPr id="3" name="Content Placeholder 2"/>
          <p:cNvSpPr>
            <a:spLocks noGrp="1"/>
          </p:cNvSpPr>
          <p:nvPr>
            <p:ph idx="1"/>
          </p:nvPr>
        </p:nvSpPr>
        <p:spPr>
          <a:xfrm>
            <a:off x="251520" y="1052736"/>
            <a:ext cx="8727504" cy="4191000"/>
          </a:xfrm>
        </p:spPr>
        <p:txBody>
          <a:bodyPr/>
          <a:lstStyle/>
          <a:p>
            <a:pPr>
              <a:lnSpc>
                <a:spcPct val="100000"/>
              </a:lnSpc>
              <a:spcBef>
                <a:spcPts val="600"/>
              </a:spcBef>
              <a:buClr>
                <a:schemeClr val="accent4">
                  <a:lumMod val="10000"/>
                </a:schemeClr>
              </a:buClr>
            </a:pPr>
            <a:r>
              <a:rPr lang="en-US" sz="3200" dirty="0">
                <a:solidFill>
                  <a:schemeClr val="accent4">
                    <a:lumMod val="10000"/>
                  </a:schemeClr>
                </a:solidFill>
              </a:rPr>
              <a:t> Other </a:t>
            </a:r>
            <a:r>
              <a:rPr lang="en-US" sz="3200" dirty="0" smtClean="0">
                <a:solidFill>
                  <a:schemeClr val="accent4">
                    <a:lumMod val="10000"/>
                  </a:schemeClr>
                </a:solidFill>
              </a:rPr>
              <a:t>common research </a:t>
            </a:r>
            <a:r>
              <a:rPr lang="en-US" sz="3200" dirty="0">
                <a:solidFill>
                  <a:schemeClr val="accent4">
                    <a:lumMod val="10000"/>
                  </a:schemeClr>
                </a:solidFill>
              </a:rPr>
              <a:t>enablers </a:t>
            </a:r>
            <a:r>
              <a:rPr lang="en-US" sz="3200" dirty="0" smtClean="0">
                <a:solidFill>
                  <a:schemeClr val="accent4">
                    <a:lumMod val="10000"/>
                  </a:schemeClr>
                </a:solidFill>
              </a:rPr>
              <a:t> </a:t>
            </a:r>
          </a:p>
          <a:p>
            <a:pPr lvl="1">
              <a:spcBef>
                <a:spcPts val="600"/>
              </a:spcBef>
              <a:buClr>
                <a:schemeClr val="accent4">
                  <a:lumMod val="10000"/>
                </a:schemeClr>
              </a:buClr>
            </a:pPr>
            <a:r>
              <a:rPr lang="en-US" sz="3200" dirty="0">
                <a:solidFill>
                  <a:schemeClr val="accent4">
                    <a:lumMod val="10000"/>
                  </a:schemeClr>
                </a:solidFill>
              </a:rPr>
              <a:t>R</a:t>
            </a:r>
            <a:r>
              <a:rPr lang="en-US" sz="3200" dirty="0" smtClean="0">
                <a:solidFill>
                  <a:schemeClr val="accent4">
                    <a:lumMod val="10000"/>
                  </a:schemeClr>
                </a:solidFill>
              </a:rPr>
              <a:t>esearch of </a:t>
            </a:r>
            <a:r>
              <a:rPr lang="en-US" sz="3200" dirty="0">
                <a:solidFill>
                  <a:schemeClr val="accent4">
                    <a:lumMod val="10000"/>
                  </a:schemeClr>
                </a:solidFill>
              </a:rPr>
              <a:t>sufficient quality/quantity that was easy to </a:t>
            </a:r>
            <a:r>
              <a:rPr lang="en-US" sz="3200" dirty="0" smtClean="0">
                <a:solidFill>
                  <a:schemeClr val="accent4">
                    <a:lumMod val="10000"/>
                  </a:schemeClr>
                </a:solidFill>
              </a:rPr>
              <a:t>understand,</a:t>
            </a:r>
          </a:p>
          <a:p>
            <a:pPr lvl="1">
              <a:spcBef>
                <a:spcPts val="600"/>
              </a:spcBef>
              <a:buClr>
                <a:schemeClr val="accent4">
                  <a:lumMod val="10000"/>
                </a:schemeClr>
              </a:buClr>
            </a:pPr>
            <a:r>
              <a:rPr lang="en-US" sz="3200" dirty="0" smtClean="0">
                <a:solidFill>
                  <a:schemeClr val="accent4">
                    <a:lumMod val="10000"/>
                  </a:schemeClr>
                </a:solidFill>
              </a:rPr>
              <a:t>Research in </a:t>
            </a:r>
            <a:r>
              <a:rPr lang="en-US" sz="3200" dirty="0">
                <a:solidFill>
                  <a:schemeClr val="accent4">
                    <a:lumMod val="10000"/>
                  </a:schemeClr>
                </a:solidFill>
              </a:rPr>
              <a:t>a useful format and affiliation of researchers with reputable </a:t>
            </a:r>
            <a:r>
              <a:rPr lang="en-US" sz="3200" dirty="0" smtClean="0">
                <a:solidFill>
                  <a:schemeClr val="accent4">
                    <a:lumMod val="10000"/>
                  </a:schemeClr>
                </a:solidFill>
              </a:rPr>
              <a:t>organizations</a:t>
            </a:r>
            <a:endParaRPr lang="en-US" sz="3200" dirty="0">
              <a:solidFill>
                <a:schemeClr val="accent4">
                  <a:lumMod val="10000"/>
                </a:schemeClr>
              </a:solidFill>
            </a:endParaRPr>
          </a:p>
          <a:p>
            <a:pPr>
              <a:lnSpc>
                <a:spcPct val="100000"/>
              </a:lnSpc>
              <a:spcBef>
                <a:spcPts val="600"/>
              </a:spcBef>
              <a:buClr>
                <a:schemeClr val="accent4">
                  <a:lumMod val="10000"/>
                </a:schemeClr>
              </a:buClr>
            </a:pPr>
            <a:r>
              <a:rPr lang="en-US" sz="3200" dirty="0" smtClean="0">
                <a:solidFill>
                  <a:schemeClr val="accent4">
                    <a:lumMod val="10000"/>
                  </a:schemeClr>
                </a:solidFill>
              </a:rPr>
              <a:t>Less important</a:t>
            </a:r>
          </a:p>
          <a:p>
            <a:pPr lvl="1">
              <a:spcBef>
                <a:spcPts val="600"/>
              </a:spcBef>
              <a:buClr>
                <a:schemeClr val="accent4">
                  <a:lumMod val="10000"/>
                </a:schemeClr>
              </a:buClr>
            </a:pPr>
            <a:r>
              <a:rPr lang="en-US" sz="3200" dirty="0">
                <a:solidFill>
                  <a:schemeClr val="accent4">
                    <a:lumMod val="10000"/>
                  </a:schemeClr>
                </a:solidFill>
              </a:rPr>
              <a:t>R</a:t>
            </a:r>
            <a:r>
              <a:rPr lang="en-US" sz="3200" dirty="0" smtClean="0">
                <a:solidFill>
                  <a:schemeClr val="accent4">
                    <a:lumMod val="10000"/>
                  </a:schemeClr>
                </a:solidFill>
              </a:rPr>
              <a:t>esearchers </a:t>
            </a:r>
            <a:r>
              <a:rPr lang="en-US" sz="3200" dirty="0">
                <a:solidFill>
                  <a:schemeClr val="accent4">
                    <a:lumMod val="10000"/>
                  </a:schemeClr>
                </a:solidFill>
              </a:rPr>
              <a:t>had similar priorities as policy </a:t>
            </a:r>
            <a:r>
              <a:rPr lang="en-US" sz="3200" dirty="0" smtClean="0">
                <a:solidFill>
                  <a:schemeClr val="accent4">
                    <a:lumMod val="10000"/>
                  </a:schemeClr>
                </a:solidFill>
              </a:rPr>
              <a:t>makers</a:t>
            </a:r>
          </a:p>
          <a:p>
            <a:pPr lvl="1">
              <a:spcBef>
                <a:spcPts val="600"/>
              </a:spcBef>
              <a:buClr>
                <a:schemeClr val="accent4">
                  <a:lumMod val="10000"/>
                </a:schemeClr>
              </a:buClr>
            </a:pPr>
            <a:r>
              <a:rPr lang="en-US" sz="3200" dirty="0" smtClean="0">
                <a:solidFill>
                  <a:schemeClr val="accent4">
                    <a:lumMod val="10000"/>
                  </a:schemeClr>
                </a:solidFill>
              </a:rPr>
              <a:t>Researchers understood </a:t>
            </a:r>
            <a:r>
              <a:rPr lang="en-US" sz="3200" dirty="0">
                <a:solidFill>
                  <a:schemeClr val="accent4">
                    <a:lumMod val="10000"/>
                  </a:schemeClr>
                </a:solidFill>
              </a:rPr>
              <a:t>the policy </a:t>
            </a:r>
            <a:r>
              <a:rPr lang="en-US" sz="3200" dirty="0" smtClean="0">
                <a:solidFill>
                  <a:schemeClr val="accent4">
                    <a:lumMod val="10000"/>
                  </a:schemeClr>
                </a:solidFill>
              </a:rPr>
              <a:t>process</a:t>
            </a:r>
            <a:r>
              <a:rPr lang="en-US" dirty="0" smtClean="0"/>
              <a:t>  </a:t>
            </a:r>
            <a:endParaRPr lang="en-US" dirty="0"/>
          </a:p>
        </p:txBody>
      </p:sp>
      <p:sp>
        <p:nvSpPr>
          <p:cNvPr id="4" name="Slide Number Placeholder 3"/>
          <p:cNvSpPr>
            <a:spLocks noGrp="1"/>
          </p:cNvSpPr>
          <p:nvPr>
            <p:ph type="sldNum" sz="quarter" idx="4"/>
          </p:nvPr>
        </p:nvSpPr>
        <p:spPr/>
        <p:txBody>
          <a:bodyPr/>
          <a:lstStyle/>
          <a:p>
            <a:fld id="{B98862E4-1625-496D-B38D-3F7C6950461F}" type="slidenum">
              <a:rPr lang="en-CA" smtClean="0">
                <a:solidFill>
                  <a:prstClr val="black">
                    <a:tint val="75000"/>
                  </a:prstClr>
                </a:solidFill>
              </a:rPr>
              <a:pPr/>
              <a:t>12</a:t>
            </a:fld>
            <a:endParaRPr lang="en-CA">
              <a:solidFill>
                <a:prstClr val="black">
                  <a:tint val="75000"/>
                </a:prstClr>
              </a:solidFill>
            </a:endParaRPr>
          </a:p>
        </p:txBody>
      </p:sp>
      <p:cxnSp>
        <p:nvCxnSpPr>
          <p:cNvPr id="5" name="Straight Connector 4"/>
          <p:cNvCxnSpPr/>
          <p:nvPr/>
        </p:nvCxnSpPr>
        <p:spPr bwMode="auto">
          <a:xfrm>
            <a:off x="395536" y="836712"/>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55327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385175" cy="533400"/>
          </a:xfrm>
        </p:spPr>
        <p:txBody>
          <a:bodyPr/>
          <a:lstStyle/>
          <a:p>
            <a:r>
              <a:rPr lang="en-CA" dirty="0" smtClean="0">
                <a:solidFill>
                  <a:schemeClr val="tx2">
                    <a:lumMod val="10000"/>
                  </a:schemeClr>
                </a:solidFill>
              </a:rPr>
              <a:t>RESULTS</a:t>
            </a:r>
            <a:endParaRPr lang="en-CA" dirty="0">
              <a:solidFill>
                <a:schemeClr val="tx2">
                  <a:lumMod val="10000"/>
                </a:schemeClr>
              </a:solidFill>
            </a:endParaRPr>
          </a:p>
        </p:txBody>
      </p:sp>
      <p:sp>
        <p:nvSpPr>
          <p:cNvPr id="3" name="Content Placeholder 2"/>
          <p:cNvSpPr>
            <a:spLocks noGrp="1"/>
          </p:cNvSpPr>
          <p:nvPr>
            <p:ph idx="1"/>
          </p:nvPr>
        </p:nvSpPr>
        <p:spPr>
          <a:xfrm>
            <a:off x="208906" y="980728"/>
            <a:ext cx="8679060" cy="4191000"/>
          </a:xfrm>
        </p:spPr>
        <p:txBody>
          <a:bodyPr/>
          <a:lstStyle/>
          <a:p>
            <a:pPr>
              <a:lnSpc>
                <a:spcPct val="100000"/>
              </a:lnSpc>
              <a:spcBef>
                <a:spcPts val="600"/>
              </a:spcBef>
              <a:buClr>
                <a:schemeClr val="accent4">
                  <a:lumMod val="10000"/>
                </a:schemeClr>
              </a:buClr>
            </a:pPr>
            <a:r>
              <a:rPr lang="en-US" sz="3200" dirty="0" smtClean="0">
                <a:solidFill>
                  <a:schemeClr val="tx2">
                    <a:lumMod val="10000"/>
                  </a:schemeClr>
                </a:solidFill>
              </a:rPr>
              <a:t>Time </a:t>
            </a:r>
            <a:r>
              <a:rPr lang="en-US" sz="3200" dirty="0">
                <a:solidFill>
                  <a:schemeClr val="tx2">
                    <a:lumMod val="10000"/>
                  </a:schemeClr>
                </a:solidFill>
              </a:rPr>
              <a:t>since enactment </a:t>
            </a:r>
            <a:r>
              <a:rPr lang="en-US" sz="3200" dirty="0" smtClean="0">
                <a:solidFill>
                  <a:schemeClr val="tx2">
                    <a:lumMod val="10000"/>
                  </a:schemeClr>
                </a:solidFill>
              </a:rPr>
              <a:t>unrelated </a:t>
            </a:r>
            <a:r>
              <a:rPr lang="en-US" sz="3200" dirty="0">
                <a:solidFill>
                  <a:schemeClr val="tx2">
                    <a:lumMod val="10000"/>
                  </a:schemeClr>
                </a:solidFill>
              </a:rPr>
              <a:t>to </a:t>
            </a:r>
            <a:r>
              <a:rPr lang="en-US" sz="3200" dirty="0" smtClean="0">
                <a:solidFill>
                  <a:schemeClr val="tx2">
                    <a:lumMod val="10000"/>
                  </a:schemeClr>
                </a:solidFill>
              </a:rPr>
              <a:t>enablers</a:t>
            </a:r>
          </a:p>
          <a:p>
            <a:pPr>
              <a:lnSpc>
                <a:spcPct val="100000"/>
              </a:lnSpc>
              <a:spcBef>
                <a:spcPts val="600"/>
              </a:spcBef>
              <a:buClr>
                <a:schemeClr val="accent4">
                  <a:lumMod val="10000"/>
                </a:schemeClr>
              </a:buClr>
            </a:pPr>
            <a:r>
              <a:rPr lang="en-US" sz="3200" dirty="0" smtClean="0">
                <a:solidFill>
                  <a:schemeClr val="tx2">
                    <a:lumMod val="10000"/>
                  </a:schemeClr>
                </a:solidFill>
              </a:rPr>
              <a:t>Exceptions: Media </a:t>
            </a:r>
            <a:r>
              <a:rPr lang="en-US" sz="3200" dirty="0">
                <a:solidFill>
                  <a:schemeClr val="tx2">
                    <a:lumMod val="10000"/>
                  </a:schemeClr>
                </a:solidFill>
              </a:rPr>
              <a:t>attention and </a:t>
            </a:r>
            <a:r>
              <a:rPr lang="en-US" sz="3200" dirty="0" smtClean="0">
                <a:solidFill>
                  <a:schemeClr val="tx2">
                    <a:lumMod val="10000"/>
                  </a:schemeClr>
                </a:solidFill>
              </a:rPr>
              <a:t>policy already enacted elsewhere</a:t>
            </a:r>
            <a:endParaRPr lang="en-US" sz="3200" dirty="0" smtClean="0">
              <a:solidFill>
                <a:schemeClr val="tx2">
                  <a:lumMod val="10000"/>
                </a:schemeClr>
              </a:solidFill>
            </a:endParaRPr>
          </a:p>
          <a:p>
            <a:pPr>
              <a:spcBef>
                <a:spcPts val="600"/>
              </a:spcBef>
              <a:buClr>
                <a:schemeClr val="accent4">
                  <a:lumMod val="10000"/>
                </a:schemeClr>
              </a:buClr>
            </a:pPr>
            <a:r>
              <a:rPr lang="en-US" sz="3400" dirty="0" smtClean="0">
                <a:solidFill>
                  <a:schemeClr val="tx2">
                    <a:lumMod val="10000"/>
                  </a:schemeClr>
                </a:solidFill>
              </a:rPr>
              <a:t>Important &gt;80% for </a:t>
            </a:r>
            <a:r>
              <a:rPr lang="en-US" sz="3400" dirty="0">
                <a:solidFill>
                  <a:schemeClr val="tx2">
                    <a:lumMod val="10000"/>
                  </a:schemeClr>
                </a:solidFill>
              </a:rPr>
              <a:t>newer legislation </a:t>
            </a:r>
            <a:r>
              <a:rPr lang="en-US" sz="3400" dirty="0" smtClean="0">
                <a:solidFill>
                  <a:schemeClr val="tx2">
                    <a:lumMod val="10000"/>
                  </a:schemeClr>
                </a:solidFill>
              </a:rPr>
              <a:t>(within </a:t>
            </a:r>
            <a:r>
              <a:rPr lang="en-US" sz="3400" dirty="0">
                <a:solidFill>
                  <a:schemeClr val="tx2">
                    <a:lumMod val="10000"/>
                  </a:schemeClr>
                </a:solidFill>
              </a:rPr>
              <a:t>7 </a:t>
            </a:r>
            <a:r>
              <a:rPr lang="en-US" sz="3400" dirty="0" smtClean="0">
                <a:solidFill>
                  <a:schemeClr val="tx2">
                    <a:lumMod val="10000"/>
                  </a:schemeClr>
                </a:solidFill>
              </a:rPr>
              <a:t>years) </a:t>
            </a:r>
            <a:endParaRPr lang="en-US" sz="3400" dirty="0" smtClean="0">
              <a:solidFill>
                <a:schemeClr val="tx2">
                  <a:lumMod val="10000"/>
                </a:schemeClr>
              </a:solidFill>
            </a:endParaRPr>
          </a:p>
          <a:p>
            <a:pPr lvl="1">
              <a:spcBef>
                <a:spcPts val="600"/>
              </a:spcBef>
              <a:buClr>
                <a:schemeClr val="accent4">
                  <a:lumMod val="10000"/>
                </a:schemeClr>
              </a:buClr>
            </a:pPr>
            <a:r>
              <a:rPr lang="en-US" sz="3400" dirty="0">
                <a:solidFill>
                  <a:schemeClr val="tx2">
                    <a:lumMod val="10000"/>
                  </a:schemeClr>
                </a:solidFill>
              </a:rPr>
              <a:t>B</a:t>
            </a:r>
            <a:r>
              <a:rPr lang="en-US" sz="3400" dirty="0" smtClean="0">
                <a:solidFill>
                  <a:schemeClr val="tx2">
                    <a:lumMod val="10000"/>
                  </a:schemeClr>
                </a:solidFill>
              </a:rPr>
              <a:t>ooster </a:t>
            </a:r>
            <a:r>
              <a:rPr lang="en-US" sz="3400" dirty="0">
                <a:solidFill>
                  <a:schemeClr val="tx2">
                    <a:lumMod val="10000"/>
                  </a:schemeClr>
                </a:solidFill>
              </a:rPr>
              <a:t>seats (</a:t>
            </a:r>
            <a:r>
              <a:rPr lang="en-US" sz="3400" dirty="0" smtClean="0">
                <a:solidFill>
                  <a:schemeClr val="tx2">
                    <a:lumMod val="10000"/>
                  </a:schemeClr>
                </a:solidFill>
              </a:rPr>
              <a:t>Saskatchewan, Manitoba</a:t>
            </a:r>
            <a:r>
              <a:rPr lang="en-US" sz="3400" dirty="0" smtClean="0">
                <a:solidFill>
                  <a:schemeClr val="tx2">
                    <a:lumMod val="10000"/>
                  </a:schemeClr>
                </a:solidFill>
              </a:rPr>
              <a:t>)</a:t>
            </a:r>
          </a:p>
          <a:p>
            <a:pPr lvl="1">
              <a:spcBef>
                <a:spcPts val="600"/>
              </a:spcBef>
              <a:buClr>
                <a:schemeClr val="accent4">
                  <a:lumMod val="10000"/>
                </a:schemeClr>
              </a:buClr>
            </a:pPr>
            <a:r>
              <a:rPr lang="en-US" sz="3400" dirty="0">
                <a:solidFill>
                  <a:schemeClr val="tx2">
                    <a:lumMod val="10000"/>
                  </a:schemeClr>
                </a:solidFill>
              </a:rPr>
              <a:t>B</a:t>
            </a:r>
            <a:r>
              <a:rPr lang="en-US" sz="3400" dirty="0" smtClean="0">
                <a:solidFill>
                  <a:schemeClr val="tx2">
                    <a:lumMod val="10000"/>
                  </a:schemeClr>
                </a:solidFill>
              </a:rPr>
              <a:t>icycle </a:t>
            </a:r>
            <a:r>
              <a:rPr lang="en-US" sz="3400" dirty="0">
                <a:solidFill>
                  <a:schemeClr val="tx2">
                    <a:lumMod val="10000"/>
                  </a:schemeClr>
                </a:solidFill>
              </a:rPr>
              <a:t>helmets </a:t>
            </a:r>
            <a:r>
              <a:rPr lang="en-US" sz="3400" dirty="0" smtClean="0">
                <a:solidFill>
                  <a:schemeClr val="tx2">
                    <a:lumMod val="10000"/>
                  </a:schemeClr>
                </a:solidFill>
              </a:rPr>
              <a:t>(Manitoba)</a:t>
            </a:r>
          </a:p>
          <a:p>
            <a:pPr lvl="1">
              <a:spcBef>
                <a:spcPts val="600"/>
              </a:spcBef>
              <a:buClr>
                <a:schemeClr val="accent4">
                  <a:lumMod val="10000"/>
                </a:schemeClr>
              </a:buClr>
            </a:pPr>
            <a:r>
              <a:rPr lang="en-US" sz="3400" dirty="0">
                <a:solidFill>
                  <a:schemeClr val="tx2">
                    <a:lumMod val="10000"/>
                  </a:schemeClr>
                </a:solidFill>
              </a:rPr>
              <a:t>C</a:t>
            </a:r>
            <a:r>
              <a:rPr lang="en-US" sz="3400" dirty="0" smtClean="0">
                <a:solidFill>
                  <a:schemeClr val="tx2">
                    <a:lumMod val="10000"/>
                  </a:schemeClr>
                </a:solidFill>
              </a:rPr>
              <a:t>ell </a:t>
            </a:r>
            <a:r>
              <a:rPr lang="en-US" sz="3400" dirty="0">
                <a:solidFill>
                  <a:schemeClr val="tx2">
                    <a:lumMod val="10000"/>
                  </a:schemeClr>
                </a:solidFill>
              </a:rPr>
              <a:t>phone, distracted driving legislation </a:t>
            </a:r>
            <a:r>
              <a:rPr lang="en-US" sz="3400" dirty="0" smtClean="0">
                <a:solidFill>
                  <a:schemeClr val="tx2">
                    <a:lumMod val="10000"/>
                  </a:schemeClr>
                </a:solidFill>
              </a:rPr>
              <a:t>(</a:t>
            </a:r>
            <a:r>
              <a:rPr lang="en-US" sz="3400" dirty="0">
                <a:solidFill>
                  <a:schemeClr val="tx2">
                    <a:lumMod val="10000"/>
                  </a:schemeClr>
                </a:solidFill>
              </a:rPr>
              <a:t>A</a:t>
            </a:r>
            <a:r>
              <a:rPr lang="en-US" sz="3400" dirty="0" smtClean="0">
                <a:solidFill>
                  <a:schemeClr val="tx2">
                    <a:lumMod val="10000"/>
                  </a:schemeClr>
                </a:solidFill>
              </a:rPr>
              <a:t>ll </a:t>
            </a:r>
            <a:r>
              <a:rPr lang="en-US" sz="3400" dirty="0">
                <a:solidFill>
                  <a:schemeClr val="tx2">
                    <a:lumMod val="10000"/>
                  </a:schemeClr>
                </a:solidFill>
              </a:rPr>
              <a:t>provinces</a:t>
            </a:r>
            <a:r>
              <a:rPr lang="en-US" sz="3400" dirty="0" smtClean="0">
                <a:solidFill>
                  <a:schemeClr val="tx2">
                    <a:lumMod val="10000"/>
                  </a:schemeClr>
                </a:solidFill>
              </a:rPr>
              <a:t>)</a:t>
            </a:r>
            <a:endParaRPr lang="en-CA" sz="3400" dirty="0">
              <a:solidFill>
                <a:schemeClr val="tx2">
                  <a:lumMod val="10000"/>
                </a:schemeClr>
              </a:solidFill>
            </a:endParaRPr>
          </a:p>
        </p:txBody>
      </p:sp>
      <p:sp>
        <p:nvSpPr>
          <p:cNvPr id="4" name="Slide Number Placeholder 3"/>
          <p:cNvSpPr>
            <a:spLocks noGrp="1"/>
          </p:cNvSpPr>
          <p:nvPr>
            <p:ph type="sldNum" sz="quarter" idx="4"/>
          </p:nvPr>
        </p:nvSpPr>
        <p:spPr/>
        <p:txBody>
          <a:bodyPr/>
          <a:lstStyle/>
          <a:p>
            <a:fld id="{B98862E4-1625-496D-B38D-3F7C6950461F}" type="slidenum">
              <a:rPr lang="en-CA" smtClean="0">
                <a:solidFill>
                  <a:prstClr val="black">
                    <a:tint val="75000"/>
                  </a:prstClr>
                </a:solidFill>
              </a:rPr>
              <a:pPr/>
              <a:t>13</a:t>
            </a:fld>
            <a:endParaRPr lang="en-CA" dirty="0">
              <a:solidFill>
                <a:prstClr val="black">
                  <a:tint val="75000"/>
                </a:prstClr>
              </a:solidFill>
            </a:endParaRPr>
          </a:p>
        </p:txBody>
      </p:sp>
      <p:cxnSp>
        <p:nvCxnSpPr>
          <p:cNvPr id="5" name="Straight Connector 4"/>
          <p:cNvCxnSpPr/>
          <p:nvPr/>
        </p:nvCxnSpPr>
        <p:spPr bwMode="auto">
          <a:xfrm>
            <a:off x="395536" y="836712"/>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10625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112" y="303312"/>
            <a:ext cx="8808888" cy="533400"/>
          </a:xfrm>
        </p:spPr>
        <p:txBody>
          <a:bodyPr/>
          <a:lstStyle/>
          <a:p>
            <a:r>
              <a:rPr lang="en-US" sz="3200" dirty="0" smtClean="0">
                <a:solidFill>
                  <a:schemeClr val="accent4">
                    <a:lumMod val="10000"/>
                  </a:schemeClr>
                </a:solidFill>
              </a:rPr>
              <a:t>ADDITIONAL THEMES (Open </a:t>
            </a:r>
            <a:r>
              <a:rPr lang="en-US" sz="3200" dirty="0" smtClean="0">
                <a:solidFill>
                  <a:schemeClr val="accent4">
                    <a:lumMod val="10000"/>
                  </a:schemeClr>
                </a:solidFill>
              </a:rPr>
              <a:t>Ended) </a:t>
            </a:r>
            <a:endParaRPr lang="en-US" sz="3200" dirty="0">
              <a:solidFill>
                <a:schemeClr val="accent4">
                  <a:lumMod val="10000"/>
                </a:schemeClr>
              </a:solidFill>
            </a:endParaRPr>
          </a:p>
        </p:txBody>
      </p:sp>
      <p:sp>
        <p:nvSpPr>
          <p:cNvPr id="3" name="Content Placeholder 2"/>
          <p:cNvSpPr>
            <a:spLocks noGrp="1"/>
          </p:cNvSpPr>
          <p:nvPr>
            <p:ph idx="1"/>
          </p:nvPr>
        </p:nvSpPr>
        <p:spPr>
          <a:xfrm>
            <a:off x="199332" y="1052736"/>
            <a:ext cx="8429996" cy="4824536"/>
          </a:xfrm>
        </p:spPr>
        <p:txBody>
          <a:bodyPr/>
          <a:lstStyle/>
          <a:p>
            <a:pPr>
              <a:lnSpc>
                <a:spcPct val="100000"/>
              </a:lnSpc>
              <a:spcAft>
                <a:spcPts val="0"/>
              </a:spcAft>
              <a:buClr>
                <a:schemeClr val="accent4">
                  <a:lumMod val="10000"/>
                </a:schemeClr>
              </a:buClr>
              <a:defRPr/>
            </a:pPr>
            <a:r>
              <a:rPr lang="en-CA" altLang="en-US" sz="3600" dirty="0">
                <a:solidFill>
                  <a:schemeClr val="tx2">
                    <a:lumMod val="10000"/>
                  </a:schemeClr>
                </a:solidFill>
                <a:latin typeface="+mj-lt"/>
                <a:cs typeface="Times New Roman" pitchFamily="18" charset="0"/>
              </a:rPr>
              <a:t>P</a:t>
            </a:r>
            <a:r>
              <a:rPr lang="en-CA" altLang="en-US" sz="3600" dirty="0" smtClean="0">
                <a:solidFill>
                  <a:schemeClr val="tx2">
                    <a:lumMod val="10000"/>
                  </a:schemeClr>
                </a:solidFill>
                <a:latin typeface="+mj-lt"/>
                <a:cs typeface="Times New Roman" pitchFamily="18" charset="0"/>
              </a:rPr>
              <a:t>opulation burden and severity of injury</a:t>
            </a:r>
          </a:p>
          <a:p>
            <a:pPr>
              <a:lnSpc>
                <a:spcPct val="100000"/>
              </a:lnSpc>
              <a:spcAft>
                <a:spcPts val="0"/>
              </a:spcAft>
              <a:buClr>
                <a:schemeClr val="accent4">
                  <a:lumMod val="10000"/>
                </a:schemeClr>
              </a:buClr>
              <a:defRPr/>
            </a:pPr>
            <a:r>
              <a:rPr lang="en-CA" sz="3600" dirty="0" smtClean="0">
                <a:solidFill>
                  <a:schemeClr val="tx2">
                    <a:lumMod val="10000"/>
                  </a:schemeClr>
                </a:solidFill>
                <a:latin typeface="+mj-lt"/>
                <a:cs typeface="Times New Roman" pitchFamily="18" charset="0"/>
              </a:rPr>
              <a:t>Evidence of preventability, risk reduction</a:t>
            </a:r>
          </a:p>
          <a:p>
            <a:pPr>
              <a:lnSpc>
                <a:spcPct val="100000"/>
              </a:lnSpc>
              <a:spcAft>
                <a:spcPts val="0"/>
              </a:spcAft>
              <a:buClr>
                <a:schemeClr val="accent4">
                  <a:lumMod val="10000"/>
                </a:schemeClr>
              </a:buClr>
              <a:defRPr/>
            </a:pPr>
            <a:r>
              <a:rPr lang="en-CA" sz="3600" dirty="0" smtClean="0">
                <a:solidFill>
                  <a:schemeClr val="tx2">
                    <a:lumMod val="10000"/>
                  </a:schemeClr>
                </a:solidFill>
                <a:latin typeface="+mj-lt"/>
                <a:cs typeface="Times New Roman" pitchFamily="18" charset="0"/>
              </a:rPr>
              <a:t>Availability of surveillance data </a:t>
            </a:r>
          </a:p>
          <a:p>
            <a:pPr>
              <a:lnSpc>
                <a:spcPct val="100000"/>
              </a:lnSpc>
              <a:spcAft>
                <a:spcPts val="0"/>
              </a:spcAft>
              <a:buClr>
                <a:schemeClr val="accent4">
                  <a:lumMod val="10000"/>
                </a:schemeClr>
              </a:buClr>
              <a:defRPr/>
            </a:pPr>
            <a:r>
              <a:rPr lang="en-CA" sz="3600" dirty="0" smtClean="0">
                <a:solidFill>
                  <a:schemeClr val="tx2">
                    <a:lumMod val="10000"/>
                  </a:schemeClr>
                </a:solidFill>
                <a:latin typeface="+mj-lt"/>
                <a:cs typeface="Times New Roman" pitchFamily="18" charset="0"/>
              </a:rPr>
              <a:t>United opinion re:  topic</a:t>
            </a:r>
          </a:p>
          <a:p>
            <a:pPr>
              <a:lnSpc>
                <a:spcPct val="100000"/>
              </a:lnSpc>
              <a:spcAft>
                <a:spcPts val="0"/>
              </a:spcAft>
              <a:buClr>
                <a:schemeClr val="accent4">
                  <a:lumMod val="10000"/>
                </a:schemeClr>
              </a:buClr>
              <a:defRPr/>
            </a:pPr>
            <a:r>
              <a:rPr lang="en-CA" sz="3600" dirty="0" smtClean="0">
                <a:solidFill>
                  <a:schemeClr val="tx2">
                    <a:lumMod val="10000"/>
                  </a:schemeClr>
                </a:solidFill>
                <a:latin typeface="+mj-lt"/>
                <a:cs typeface="Times New Roman" pitchFamily="18" charset="0"/>
              </a:rPr>
              <a:t>Legislation already exists in other jurisdictions</a:t>
            </a:r>
          </a:p>
          <a:p>
            <a:pPr>
              <a:lnSpc>
                <a:spcPct val="100000"/>
              </a:lnSpc>
              <a:spcAft>
                <a:spcPts val="0"/>
              </a:spcAft>
              <a:buClr>
                <a:schemeClr val="accent4">
                  <a:lumMod val="10000"/>
                </a:schemeClr>
              </a:buClr>
              <a:defRPr/>
            </a:pPr>
            <a:r>
              <a:rPr lang="en-CA" sz="3600" dirty="0" smtClean="0">
                <a:solidFill>
                  <a:schemeClr val="tx2">
                    <a:lumMod val="10000"/>
                  </a:schemeClr>
                </a:solidFill>
                <a:latin typeface="+mj-lt"/>
                <a:cs typeface="Times New Roman" pitchFamily="18" charset="0"/>
              </a:rPr>
              <a:t>Timing</a:t>
            </a:r>
          </a:p>
          <a:p>
            <a:pPr>
              <a:lnSpc>
                <a:spcPct val="100000"/>
              </a:lnSpc>
              <a:spcAft>
                <a:spcPts val="0"/>
              </a:spcAft>
              <a:buClr>
                <a:schemeClr val="accent4">
                  <a:lumMod val="10000"/>
                </a:schemeClr>
              </a:buClr>
              <a:defRPr/>
            </a:pPr>
            <a:r>
              <a:rPr lang="en-CA" sz="3600" dirty="0" smtClean="0">
                <a:solidFill>
                  <a:schemeClr val="tx2">
                    <a:lumMod val="10000"/>
                  </a:schemeClr>
                </a:solidFill>
                <a:latin typeface="+mj-lt"/>
                <a:cs typeface="Times New Roman" pitchFamily="18" charset="0"/>
              </a:rPr>
              <a:t>Adequate enforcement</a:t>
            </a:r>
          </a:p>
          <a:p>
            <a:pPr>
              <a:lnSpc>
                <a:spcPct val="100000"/>
              </a:lnSpc>
              <a:spcAft>
                <a:spcPts val="0"/>
              </a:spcAft>
              <a:buClr>
                <a:schemeClr val="accent4">
                  <a:lumMod val="10000"/>
                </a:schemeClr>
              </a:buClr>
              <a:defRPr/>
            </a:pPr>
            <a:r>
              <a:rPr lang="en-CA" sz="3600" dirty="0" smtClean="0">
                <a:solidFill>
                  <a:schemeClr val="tx2">
                    <a:lumMod val="10000"/>
                  </a:schemeClr>
                </a:solidFill>
                <a:latin typeface="+mj-lt"/>
                <a:cs typeface="Times New Roman" pitchFamily="18" charset="0"/>
              </a:rPr>
              <a:t>Costs of equipment</a:t>
            </a:r>
          </a:p>
          <a:p>
            <a:pPr>
              <a:spcAft>
                <a:spcPts val="600"/>
              </a:spcAft>
              <a:buClr>
                <a:schemeClr val="accent4">
                  <a:lumMod val="10000"/>
                </a:schemeClr>
              </a:buClr>
              <a:defRPr/>
            </a:pPr>
            <a:endParaRPr lang="en-CA" sz="1400" dirty="0" smtClean="0">
              <a:solidFill>
                <a:schemeClr val="tx2">
                  <a:lumMod val="10000"/>
                </a:schemeClr>
              </a:solidFill>
              <a:latin typeface="+mj-lt"/>
              <a:cs typeface="Times New Roman" pitchFamily="18" charset="0"/>
            </a:endParaRPr>
          </a:p>
          <a:p>
            <a:pPr>
              <a:spcAft>
                <a:spcPts val="600"/>
              </a:spcAft>
              <a:buClr>
                <a:schemeClr val="accent4">
                  <a:lumMod val="10000"/>
                </a:schemeClr>
              </a:buClr>
              <a:defRPr/>
            </a:pPr>
            <a:endParaRPr lang="en-CA" sz="1400" dirty="0" smtClean="0">
              <a:solidFill>
                <a:schemeClr val="tx2">
                  <a:lumMod val="10000"/>
                </a:schemeClr>
              </a:solidFill>
              <a:latin typeface="+mj-lt"/>
              <a:cs typeface="Times New Roman" pitchFamily="18" charset="0"/>
            </a:endParaRPr>
          </a:p>
          <a:p>
            <a:pPr lvl="1">
              <a:spcAft>
                <a:spcPts val="600"/>
              </a:spcAft>
              <a:buClr>
                <a:schemeClr val="accent4">
                  <a:lumMod val="10000"/>
                </a:schemeClr>
              </a:buClr>
              <a:defRPr/>
            </a:pPr>
            <a:endParaRPr lang="en-US" sz="1200" dirty="0"/>
          </a:p>
        </p:txBody>
      </p:sp>
      <p:cxnSp>
        <p:nvCxnSpPr>
          <p:cNvPr id="5" name="Straight Connector 4"/>
          <p:cNvCxnSpPr/>
          <p:nvPr/>
        </p:nvCxnSpPr>
        <p:spPr bwMode="auto">
          <a:xfrm>
            <a:off x="323528" y="836712"/>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797152"/>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4" descr="Image result for dollar sig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6203" y="2276872"/>
            <a:ext cx="802593" cy="1280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p:txBody>
          <a:bodyPr/>
          <a:lstStyle/>
          <a:p>
            <a:fld id="{B98862E4-1625-496D-B38D-3F7C6950461F}" type="slidenum">
              <a:rPr lang="en-CA" smtClean="0">
                <a:solidFill>
                  <a:prstClr val="black">
                    <a:tint val="75000"/>
                  </a:prstClr>
                </a:solidFill>
              </a:rPr>
              <a:pPr/>
              <a:t>14</a:t>
            </a:fld>
            <a:endParaRPr lang="en-CA">
              <a:solidFill>
                <a:prstClr val="black">
                  <a:tint val="75000"/>
                </a:prstClr>
              </a:solidFill>
            </a:endParaRPr>
          </a:p>
        </p:txBody>
      </p:sp>
    </p:spTree>
    <p:extLst>
      <p:ext uri="{BB962C8B-B14F-4D97-AF65-F5344CB8AC3E}">
        <p14:creationId xmlns:p14="http://schemas.microsoft.com/office/powerpoint/2010/main" val="3278844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15" y="116632"/>
            <a:ext cx="8385175" cy="533400"/>
          </a:xfrm>
        </p:spPr>
        <p:txBody>
          <a:bodyPr/>
          <a:lstStyle/>
          <a:p>
            <a:r>
              <a:rPr lang="en-US" dirty="0" smtClean="0">
                <a:solidFill>
                  <a:schemeClr val="tx2">
                    <a:lumMod val="10000"/>
                  </a:schemeClr>
                </a:solidFill>
              </a:rPr>
              <a:t>DISCUSSION</a:t>
            </a:r>
            <a:endParaRPr lang="en-US" dirty="0">
              <a:solidFill>
                <a:schemeClr val="tx2">
                  <a:lumMod val="10000"/>
                </a:schemeClr>
              </a:solidFill>
            </a:endParaRPr>
          </a:p>
        </p:txBody>
      </p:sp>
      <p:cxnSp>
        <p:nvCxnSpPr>
          <p:cNvPr id="5" name="Straight Connector 4"/>
          <p:cNvCxnSpPr/>
          <p:nvPr/>
        </p:nvCxnSpPr>
        <p:spPr bwMode="auto">
          <a:xfrm>
            <a:off x="395536" y="764704"/>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
        <p:nvSpPr>
          <p:cNvPr id="4" name="Content Placeholder 3"/>
          <p:cNvSpPr>
            <a:spLocks noGrp="1"/>
          </p:cNvSpPr>
          <p:nvPr>
            <p:ph idx="1"/>
          </p:nvPr>
        </p:nvSpPr>
        <p:spPr>
          <a:xfrm>
            <a:off x="395536" y="980728"/>
            <a:ext cx="8151440" cy="4738464"/>
          </a:xfrm>
        </p:spPr>
        <p:txBody>
          <a:bodyPr/>
          <a:lstStyle/>
          <a:p>
            <a:pPr>
              <a:spcBef>
                <a:spcPts val="1200"/>
              </a:spcBef>
              <a:buClr>
                <a:schemeClr val="tx2">
                  <a:lumMod val="10000"/>
                </a:schemeClr>
              </a:buClr>
            </a:pPr>
            <a:r>
              <a:rPr lang="en-CA" sz="3200" dirty="0" smtClean="0">
                <a:solidFill>
                  <a:schemeClr val="tx2">
                    <a:lumMod val="10000"/>
                  </a:schemeClr>
                </a:solidFill>
              </a:rPr>
              <a:t>First study to describe barriers and enablers of policy specific to child and youth injury prevention topics in </a:t>
            </a:r>
            <a:r>
              <a:rPr lang="en-CA" sz="3200" dirty="0" smtClean="0">
                <a:solidFill>
                  <a:schemeClr val="tx2">
                    <a:lumMod val="10000"/>
                  </a:schemeClr>
                </a:solidFill>
              </a:rPr>
              <a:t>Canada</a:t>
            </a:r>
          </a:p>
          <a:p>
            <a:pPr>
              <a:lnSpc>
                <a:spcPct val="100000"/>
              </a:lnSpc>
              <a:spcBef>
                <a:spcPts val="1200"/>
              </a:spcBef>
              <a:buClr>
                <a:schemeClr val="tx2">
                  <a:lumMod val="10000"/>
                </a:schemeClr>
              </a:buClr>
            </a:pPr>
            <a:r>
              <a:rPr lang="en-CA" sz="3200" dirty="0" smtClean="0">
                <a:solidFill>
                  <a:srgbClr val="FF0000"/>
                </a:solidFill>
              </a:rPr>
              <a:t>#</a:t>
            </a:r>
            <a:r>
              <a:rPr lang="en-CA" sz="3200" dirty="0" smtClean="0">
                <a:solidFill>
                  <a:srgbClr val="FF0000"/>
                </a:solidFill>
              </a:rPr>
              <a:t>1 Enabler:  </a:t>
            </a:r>
            <a:r>
              <a:rPr lang="en-CA" sz="3200" dirty="0" smtClean="0">
                <a:solidFill>
                  <a:schemeClr val="tx2">
                    <a:lumMod val="10000"/>
                  </a:schemeClr>
                </a:solidFill>
              </a:rPr>
              <a:t> Research </a:t>
            </a:r>
          </a:p>
          <a:p>
            <a:pPr lvl="1">
              <a:spcBef>
                <a:spcPts val="1200"/>
              </a:spcBef>
              <a:buClr>
                <a:schemeClr val="tx2">
                  <a:lumMod val="10000"/>
                </a:schemeClr>
              </a:buClr>
            </a:pPr>
            <a:r>
              <a:rPr lang="en-CA" sz="3200" dirty="0" smtClean="0">
                <a:solidFill>
                  <a:schemeClr val="tx2">
                    <a:lumMod val="10000"/>
                  </a:schemeClr>
                </a:solidFill>
              </a:rPr>
              <a:t>Effectiveness</a:t>
            </a:r>
            <a:r>
              <a:rPr lang="en-CA" sz="3200" dirty="0" smtClean="0">
                <a:solidFill>
                  <a:schemeClr val="tx2">
                    <a:lumMod val="10000"/>
                  </a:schemeClr>
                </a:solidFill>
              </a:rPr>
              <a:t>, surveillance</a:t>
            </a:r>
          </a:p>
          <a:p>
            <a:pPr lvl="1">
              <a:spcBef>
                <a:spcPts val="1200"/>
              </a:spcBef>
              <a:buClr>
                <a:schemeClr val="tx2">
                  <a:lumMod val="10000"/>
                </a:schemeClr>
              </a:buClr>
            </a:pPr>
            <a:r>
              <a:rPr lang="en-CA" sz="3200" dirty="0">
                <a:solidFill>
                  <a:schemeClr val="tx2">
                    <a:lumMod val="10000"/>
                  </a:schemeClr>
                </a:solidFill>
              </a:rPr>
              <a:t>C</a:t>
            </a:r>
            <a:r>
              <a:rPr lang="en-CA" sz="3200" dirty="0" smtClean="0">
                <a:solidFill>
                  <a:schemeClr val="tx2">
                    <a:lumMod val="10000"/>
                  </a:schemeClr>
                </a:solidFill>
              </a:rPr>
              <a:t>ollaboration </a:t>
            </a:r>
            <a:r>
              <a:rPr lang="en-CA" sz="3200" dirty="0" smtClean="0">
                <a:solidFill>
                  <a:schemeClr val="tx2">
                    <a:lumMod val="10000"/>
                  </a:schemeClr>
                </a:solidFill>
              </a:rPr>
              <a:t>between researchers and policy </a:t>
            </a:r>
            <a:r>
              <a:rPr lang="en-CA" sz="3200" dirty="0" smtClean="0">
                <a:solidFill>
                  <a:schemeClr val="tx2">
                    <a:lumMod val="10000"/>
                  </a:schemeClr>
                </a:solidFill>
              </a:rPr>
              <a:t>makers</a:t>
            </a:r>
          </a:p>
          <a:p>
            <a:pPr>
              <a:lnSpc>
                <a:spcPct val="100000"/>
              </a:lnSpc>
              <a:spcBef>
                <a:spcPts val="1200"/>
              </a:spcBef>
              <a:buClr>
                <a:schemeClr val="tx2">
                  <a:lumMod val="10000"/>
                </a:schemeClr>
              </a:buClr>
            </a:pPr>
            <a:r>
              <a:rPr lang="en-CA" sz="3200" dirty="0" smtClean="0">
                <a:solidFill>
                  <a:schemeClr val="tx2">
                    <a:lumMod val="10000"/>
                  </a:schemeClr>
                </a:solidFill>
              </a:rPr>
              <a:t>Additional themes: United voice, costs</a:t>
            </a:r>
            <a:r>
              <a:rPr lang="en-CA" sz="3200" dirty="0" smtClean="0">
                <a:solidFill>
                  <a:schemeClr val="tx2">
                    <a:lumMod val="10000"/>
                  </a:schemeClr>
                </a:solidFill>
              </a:rPr>
              <a:t>, </a:t>
            </a:r>
            <a:r>
              <a:rPr lang="en-CA" sz="3200" dirty="0" smtClean="0">
                <a:solidFill>
                  <a:schemeClr val="tx2">
                    <a:lumMod val="10000"/>
                  </a:schemeClr>
                </a:solidFill>
              </a:rPr>
              <a:t>enforcement</a:t>
            </a:r>
            <a:endParaRPr lang="en-CA" sz="3200" dirty="0" smtClean="0">
              <a:solidFill>
                <a:schemeClr val="tx2">
                  <a:lumMod val="1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091" y="2636912"/>
            <a:ext cx="144016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p:txBody>
          <a:bodyPr/>
          <a:lstStyle/>
          <a:p>
            <a:fld id="{B98862E4-1625-496D-B38D-3F7C6950461F}" type="slidenum">
              <a:rPr lang="en-CA" smtClean="0">
                <a:solidFill>
                  <a:prstClr val="black">
                    <a:tint val="75000"/>
                  </a:prstClr>
                </a:solidFill>
              </a:rPr>
              <a:pPr/>
              <a:t>15</a:t>
            </a:fld>
            <a:endParaRPr lang="en-CA" dirty="0">
              <a:solidFill>
                <a:prstClr val="black">
                  <a:tint val="75000"/>
                </a:prstClr>
              </a:solidFill>
            </a:endParaRPr>
          </a:p>
        </p:txBody>
      </p:sp>
    </p:spTree>
    <p:extLst>
      <p:ext uri="{BB962C8B-B14F-4D97-AF65-F5344CB8AC3E}">
        <p14:creationId xmlns:p14="http://schemas.microsoft.com/office/powerpoint/2010/main" val="1855786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28800"/>
            <a:ext cx="8382000" cy="4191000"/>
          </a:xfrm>
        </p:spPr>
        <p:txBody>
          <a:bodyPr/>
          <a:lstStyle/>
          <a:p>
            <a:pPr>
              <a:buClr>
                <a:schemeClr val="accent4">
                  <a:lumMod val="10000"/>
                </a:schemeClr>
              </a:buClr>
            </a:pPr>
            <a:r>
              <a:rPr lang="en-CA" sz="3200" dirty="0" smtClean="0">
                <a:solidFill>
                  <a:schemeClr val="tx2">
                    <a:lumMod val="10000"/>
                  </a:schemeClr>
                </a:solidFill>
              </a:rPr>
              <a:t>Important to consider </a:t>
            </a:r>
            <a:r>
              <a:rPr lang="en-CA" sz="3200" dirty="0">
                <a:solidFill>
                  <a:schemeClr val="tx2">
                    <a:lumMod val="10000"/>
                  </a:schemeClr>
                </a:solidFill>
              </a:rPr>
              <a:t>injury topics separately as uniqueness of issues around specific topics may be instrumental in policy </a:t>
            </a:r>
            <a:r>
              <a:rPr lang="en-CA" sz="3200" dirty="0" smtClean="0">
                <a:solidFill>
                  <a:schemeClr val="tx2">
                    <a:lumMod val="10000"/>
                  </a:schemeClr>
                </a:solidFill>
              </a:rPr>
              <a:t>development</a:t>
            </a:r>
          </a:p>
          <a:p>
            <a:pPr>
              <a:buClr>
                <a:schemeClr val="accent4">
                  <a:lumMod val="10000"/>
                </a:schemeClr>
              </a:buClr>
            </a:pPr>
            <a:r>
              <a:rPr lang="en-CA" sz="3200" dirty="0" smtClean="0">
                <a:solidFill>
                  <a:schemeClr val="tx2">
                    <a:lumMod val="10000"/>
                  </a:schemeClr>
                </a:solidFill>
              </a:rPr>
              <a:t>Common injury priorities must be developed early on in the research process</a:t>
            </a:r>
            <a:endParaRPr lang="en-CA" sz="3200" dirty="0">
              <a:solidFill>
                <a:schemeClr val="tx2">
                  <a:lumMod val="10000"/>
                </a:schemeClr>
              </a:solidFill>
            </a:endParaRPr>
          </a:p>
          <a:p>
            <a:pPr>
              <a:buClr>
                <a:schemeClr val="accent4">
                  <a:lumMod val="10000"/>
                </a:schemeClr>
              </a:buClr>
            </a:pPr>
            <a:endParaRPr lang="en-US" dirty="0"/>
          </a:p>
        </p:txBody>
      </p:sp>
      <p:sp>
        <p:nvSpPr>
          <p:cNvPr id="4" name="Slide Number Placeholder 3"/>
          <p:cNvSpPr>
            <a:spLocks noGrp="1"/>
          </p:cNvSpPr>
          <p:nvPr>
            <p:ph type="sldNum" sz="quarter" idx="4"/>
          </p:nvPr>
        </p:nvSpPr>
        <p:spPr/>
        <p:txBody>
          <a:bodyPr/>
          <a:lstStyle/>
          <a:p>
            <a:fld id="{B98862E4-1625-496D-B38D-3F7C6950461F}" type="slidenum">
              <a:rPr lang="en-CA" smtClean="0">
                <a:solidFill>
                  <a:prstClr val="black">
                    <a:tint val="75000"/>
                  </a:prstClr>
                </a:solidFill>
              </a:rPr>
              <a:pPr/>
              <a:t>16</a:t>
            </a:fld>
            <a:endParaRPr lang="en-CA">
              <a:solidFill>
                <a:prstClr val="black">
                  <a:tint val="75000"/>
                </a:prst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0"/>
            <a:ext cx="144016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6297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momopogo.com/wp-content/uploads/2012/01/cihr_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913" r="14051"/>
          <a:stretch/>
        </p:blipFill>
        <p:spPr bwMode="auto">
          <a:xfrm>
            <a:off x="6372200" y="3848050"/>
            <a:ext cx="1739900" cy="131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188640"/>
            <a:ext cx="8385175" cy="533400"/>
          </a:xfrm>
        </p:spPr>
        <p:txBody>
          <a:bodyPr/>
          <a:lstStyle/>
          <a:p>
            <a:r>
              <a:rPr lang="en-CA" dirty="0" smtClean="0">
                <a:solidFill>
                  <a:schemeClr val="accent4">
                    <a:lumMod val="10000"/>
                  </a:schemeClr>
                </a:solidFill>
              </a:rPr>
              <a:t>ACKNOWLEDGEMENTS</a:t>
            </a:r>
            <a:endParaRPr lang="en-US" dirty="0">
              <a:solidFill>
                <a:schemeClr val="accent4">
                  <a:lumMod val="10000"/>
                </a:schemeClr>
              </a:solidFill>
            </a:endParaRPr>
          </a:p>
        </p:txBody>
      </p:sp>
      <p:sp>
        <p:nvSpPr>
          <p:cNvPr id="3" name="Content Placeholder 2"/>
          <p:cNvSpPr>
            <a:spLocks noGrp="1"/>
          </p:cNvSpPr>
          <p:nvPr>
            <p:ph idx="1"/>
          </p:nvPr>
        </p:nvSpPr>
        <p:spPr>
          <a:xfrm>
            <a:off x="327342" y="1124744"/>
            <a:ext cx="8463420" cy="4191000"/>
          </a:xfrm>
        </p:spPr>
        <p:txBody>
          <a:bodyPr/>
          <a:lstStyle/>
          <a:p>
            <a:pPr marL="400050" lvl="2" indent="0">
              <a:buClr>
                <a:schemeClr val="tx2">
                  <a:lumMod val="10000"/>
                </a:schemeClr>
              </a:buClr>
              <a:buNone/>
            </a:pPr>
            <a:r>
              <a:rPr lang="en-CA" sz="2400" dirty="0" smtClean="0">
                <a:solidFill>
                  <a:schemeClr val="tx2">
                    <a:lumMod val="10000"/>
                  </a:schemeClr>
                </a:solidFill>
              </a:rPr>
              <a:t>Funding</a:t>
            </a:r>
          </a:p>
          <a:p>
            <a:pPr marL="1200150" lvl="3" indent="-342900">
              <a:spcBef>
                <a:spcPts val="2400"/>
              </a:spcBef>
              <a:buClr>
                <a:schemeClr val="tx2">
                  <a:lumMod val="10000"/>
                </a:schemeClr>
              </a:buClr>
              <a:buFont typeface="Arial" panose="020B0604020202020204" pitchFamily="34" charset="0"/>
              <a:buChar char="•"/>
            </a:pPr>
            <a:r>
              <a:rPr lang="en-CA" sz="2000" dirty="0" smtClean="0">
                <a:solidFill>
                  <a:schemeClr val="tx2">
                    <a:lumMod val="10000"/>
                  </a:schemeClr>
                </a:solidFill>
              </a:rPr>
              <a:t>CIHR Strategic Teams in Applied Injury Research (STAIR)  </a:t>
            </a:r>
          </a:p>
          <a:p>
            <a:pPr marL="1200150" lvl="3" indent="-342900">
              <a:spcBef>
                <a:spcPts val="2400"/>
              </a:spcBef>
              <a:buClr>
                <a:schemeClr val="tx2">
                  <a:lumMod val="10000"/>
                </a:schemeClr>
              </a:buClr>
              <a:buFont typeface="Arial" panose="020B0604020202020204" pitchFamily="34" charset="0"/>
              <a:buChar char="•"/>
            </a:pPr>
            <a:r>
              <a:rPr lang="en-CA" sz="2000" dirty="0" smtClean="0">
                <a:solidFill>
                  <a:schemeClr val="tx2">
                    <a:lumMod val="10000"/>
                  </a:schemeClr>
                </a:solidFill>
              </a:rPr>
              <a:t>CIHR </a:t>
            </a:r>
            <a:r>
              <a:rPr lang="en-CA" sz="2000" dirty="0">
                <a:solidFill>
                  <a:schemeClr val="tx2">
                    <a:lumMod val="10000"/>
                  </a:schemeClr>
                </a:solidFill>
              </a:rPr>
              <a:t>Chair in Child and Youth Health Services and </a:t>
            </a:r>
            <a:r>
              <a:rPr lang="en-CA" sz="2000" dirty="0" smtClean="0">
                <a:solidFill>
                  <a:schemeClr val="tx2">
                    <a:lumMod val="10000"/>
                  </a:schemeClr>
                </a:solidFill>
              </a:rPr>
              <a:t>Policy Research (Dr. Alison Macpherson)</a:t>
            </a:r>
          </a:p>
          <a:p>
            <a:pPr marL="1097280" lvl="3">
              <a:buClr>
                <a:srgbClr val="00B050"/>
              </a:buClr>
              <a:buFont typeface="Arial" pitchFamily="34" charset="0"/>
              <a:buChar char="•"/>
            </a:pPr>
            <a:endParaRPr lang="en-US" sz="1800" dirty="0">
              <a:solidFill>
                <a:schemeClr val="bg1"/>
              </a:solidFill>
            </a:endParaRPr>
          </a:p>
        </p:txBody>
      </p:sp>
      <p:cxnSp>
        <p:nvCxnSpPr>
          <p:cNvPr id="4" name="Straight Connector 3"/>
          <p:cNvCxnSpPr/>
          <p:nvPr/>
        </p:nvCxnSpPr>
        <p:spPr bwMode="auto">
          <a:xfrm>
            <a:off x="406152" y="768748"/>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4352839"/>
            <a:ext cx="1990112" cy="68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3977117"/>
            <a:ext cx="2112168"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p:txBody>
          <a:bodyPr/>
          <a:lstStyle/>
          <a:p>
            <a:fld id="{B98862E4-1625-496D-B38D-3F7C6950461F}" type="slidenum">
              <a:rPr lang="en-CA" smtClean="0">
                <a:solidFill>
                  <a:prstClr val="black">
                    <a:tint val="75000"/>
                  </a:prstClr>
                </a:solidFill>
              </a:rPr>
              <a:pPr/>
              <a:t>17</a:t>
            </a:fld>
            <a:endParaRPr lang="en-CA">
              <a:solidFill>
                <a:prstClr val="black">
                  <a:tint val="75000"/>
                </a:prstClr>
              </a:solidFill>
            </a:endParaRPr>
          </a:p>
        </p:txBody>
      </p:sp>
    </p:spTree>
    <p:extLst>
      <p:ext uri="{BB962C8B-B14F-4D97-AF65-F5344CB8AC3E}">
        <p14:creationId xmlns:p14="http://schemas.microsoft.com/office/powerpoint/2010/main" val="1443279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22154"/>
            <a:ext cx="8695332" cy="4378424"/>
          </a:xfrm>
        </p:spPr>
        <p:txBody>
          <a:bodyPr/>
          <a:lstStyle/>
          <a:p>
            <a:pPr lvl="1">
              <a:buClr>
                <a:srgbClr val="00B0F0"/>
              </a:buClr>
              <a:tabLst>
                <a:tab pos="1600200" algn="l"/>
              </a:tabLst>
            </a:pPr>
            <a:endParaRPr lang="en-CA" sz="2600" baseline="30000" dirty="0" smtClean="0">
              <a:solidFill>
                <a:srgbClr val="002060"/>
              </a:solidFill>
              <a:latin typeface="+mj-lt"/>
            </a:endParaRPr>
          </a:p>
          <a:p>
            <a:pPr marL="381000" indent="-381000" eaLnBrk="1" hangingPunct="1">
              <a:lnSpc>
                <a:spcPct val="100000"/>
              </a:lnSpc>
              <a:spcBef>
                <a:spcPts val="0"/>
              </a:spcBef>
              <a:spcAft>
                <a:spcPts val="0"/>
              </a:spcAft>
              <a:buClr>
                <a:schemeClr val="accent4">
                  <a:lumMod val="10000"/>
                </a:schemeClr>
              </a:buClr>
              <a:defRPr/>
            </a:pPr>
            <a:r>
              <a:rPr lang="en-CA" altLang="en-US" sz="3200" dirty="0" smtClean="0">
                <a:solidFill>
                  <a:schemeClr val="tx2">
                    <a:lumMod val="10000"/>
                  </a:schemeClr>
                </a:solidFill>
                <a:latin typeface="+mj-lt"/>
                <a:cs typeface="Times New Roman" panose="02020603050405020304" pitchFamily="18" charset="0"/>
              </a:rPr>
              <a:t>Injury </a:t>
            </a:r>
            <a:r>
              <a:rPr lang="en-CA" altLang="en-US" sz="3200" dirty="0">
                <a:solidFill>
                  <a:schemeClr val="tx2">
                    <a:lumMod val="10000"/>
                  </a:schemeClr>
                </a:solidFill>
                <a:latin typeface="+mj-lt"/>
                <a:cs typeface="Times New Roman" panose="02020603050405020304" pitchFamily="18" charset="0"/>
              </a:rPr>
              <a:t>prevention policy </a:t>
            </a:r>
            <a:endParaRPr lang="en-CA" altLang="en-US" sz="3200" dirty="0" smtClean="0">
              <a:solidFill>
                <a:schemeClr val="tx2">
                  <a:lumMod val="10000"/>
                </a:schemeClr>
              </a:solidFill>
              <a:latin typeface="+mj-lt"/>
              <a:cs typeface="Times New Roman" panose="02020603050405020304" pitchFamily="18" charset="0"/>
            </a:endParaRPr>
          </a:p>
          <a:p>
            <a:pPr marL="781050" lvl="1" indent="-381000" eaLnBrk="1" hangingPunct="1">
              <a:spcBef>
                <a:spcPts val="0"/>
              </a:spcBef>
              <a:spcAft>
                <a:spcPts val="0"/>
              </a:spcAft>
              <a:buClr>
                <a:schemeClr val="accent4">
                  <a:lumMod val="10000"/>
                </a:schemeClr>
              </a:buClr>
              <a:defRPr/>
            </a:pPr>
            <a:r>
              <a:rPr lang="en-CA" altLang="en-US" sz="3200" dirty="0">
                <a:solidFill>
                  <a:schemeClr val="tx2">
                    <a:lumMod val="10000"/>
                  </a:schemeClr>
                </a:solidFill>
                <a:latin typeface="+mj-lt"/>
                <a:cs typeface="Times New Roman" panose="02020603050405020304" pitchFamily="18" charset="0"/>
              </a:rPr>
              <a:t>E</a:t>
            </a:r>
            <a:r>
              <a:rPr lang="en-CA" altLang="en-US" sz="3200" dirty="0" smtClean="0">
                <a:solidFill>
                  <a:schemeClr val="tx2">
                    <a:lumMod val="10000"/>
                  </a:schemeClr>
                </a:solidFill>
                <a:latin typeface="+mj-lt"/>
                <a:cs typeface="Times New Roman" panose="02020603050405020304" pitchFamily="18" charset="0"/>
              </a:rPr>
              <a:t>ffective however</a:t>
            </a:r>
            <a:r>
              <a:rPr lang="en-CA" altLang="en-US" sz="3200" dirty="0">
                <a:solidFill>
                  <a:schemeClr val="tx2">
                    <a:lumMod val="10000"/>
                  </a:schemeClr>
                </a:solidFill>
                <a:latin typeface="+mj-lt"/>
                <a:cs typeface="Times New Roman" panose="02020603050405020304" pitchFamily="18" charset="0"/>
              </a:rPr>
              <a:t>, legislation is not uniformly adopted </a:t>
            </a:r>
          </a:p>
          <a:p>
            <a:pPr marL="381000" indent="-381000" eaLnBrk="1" hangingPunct="1">
              <a:lnSpc>
                <a:spcPct val="100000"/>
              </a:lnSpc>
              <a:spcBef>
                <a:spcPts val="0"/>
              </a:spcBef>
              <a:spcAft>
                <a:spcPts val="0"/>
              </a:spcAft>
              <a:buClr>
                <a:schemeClr val="accent4">
                  <a:lumMod val="10000"/>
                </a:schemeClr>
              </a:buClr>
              <a:defRPr/>
            </a:pPr>
            <a:r>
              <a:rPr lang="en-CA" altLang="en-US" sz="3200" dirty="0">
                <a:solidFill>
                  <a:schemeClr val="tx2">
                    <a:lumMod val="10000"/>
                  </a:schemeClr>
                </a:solidFill>
                <a:latin typeface="+mj-lt"/>
                <a:cs typeface="Times New Roman" panose="02020603050405020304" pitchFamily="18" charset="0"/>
              </a:rPr>
              <a:t>Decisions </a:t>
            </a:r>
            <a:r>
              <a:rPr lang="en-CA" altLang="en-US" sz="3200" dirty="0" smtClean="0">
                <a:solidFill>
                  <a:schemeClr val="tx2">
                    <a:lumMod val="10000"/>
                  </a:schemeClr>
                </a:solidFill>
                <a:latin typeface="+mj-lt"/>
                <a:cs typeface="Times New Roman" panose="02020603050405020304" pitchFamily="18" charset="0"/>
              </a:rPr>
              <a:t>regarding enactment may </a:t>
            </a:r>
            <a:r>
              <a:rPr lang="en-CA" altLang="en-US" sz="3200" dirty="0">
                <a:solidFill>
                  <a:schemeClr val="tx2">
                    <a:lumMod val="10000"/>
                  </a:schemeClr>
                </a:solidFill>
                <a:latin typeface="+mj-lt"/>
                <a:cs typeface="Times New Roman" panose="02020603050405020304" pitchFamily="18" charset="0"/>
              </a:rPr>
              <a:t>vary</a:t>
            </a:r>
          </a:p>
          <a:p>
            <a:pPr marL="381000" indent="-381000" eaLnBrk="1" hangingPunct="1">
              <a:lnSpc>
                <a:spcPct val="100000"/>
              </a:lnSpc>
              <a:spcBef>
                <a:spcPts val="0"/>
              </a:spcBef>
              <a:spcAft>
                <a:spcPts val="0"/>
              </a:spcAft>
              <a:buClr>
                <a:schemeClr val="accent4">
                  <a:lumMod val="10000"/>
                </a:schemeClr>
              </a:buClr>
              <a:defRPr/>
            </a:pPr>
            <a:r>
              <a:rPr lang="en-CA" sz="3200" dirty="0">
                <a:solidFill>
                  <a:schemeClr val="accent4">
                    <a:lumMod val="10000"/>
                  </a:schemeClr>
                </a:solidFill>
              </a:rPr>
              <a:t>Previous research has looked at </a:t>
            </a:r>
            <a:r>
              <a:rPr lang="en-CA" sz="3200" dirty="0" smtClean="0">
                <a:solidFill>
                  <a:schemeClr val="accent4">
                    <a:lumMod val="10000"/>
                  </a:schemeClr>
                </a:solidFill>
              </a:rPr>
              <a:t>general public </a:t>
            </a:r>
            <a:r>
              <a:rPr lang="en-CA" sz="3200" dirty="0">
                <a:solidFill>
                  <a:schemeClr val="accent4">
                    <a:lumMod val="10000"/>
                  </a:schemeClr>
                </a:solidFill>
              </a:rPr>
              <a:t>policy </a:t>
            </a:r>
            <a:r>
              <a:rPr lang="en-CA" sz="3200" dirty="0" smtClean="0">
                <a:solidFill>
                  <a:schemeClr val="accent4">
                    <a:lumMod val="10000"/>
                  </a:schemeClr>
                </a:solidFill>
              </a:rPr>
              <a:t>or </a:t>
            </a:r>
            <a:r>
              <a:rPr lang="en-CA" sz="3200" dirty="0">
                <a:solidFill>
                  <a:schemeClr val="accent4">
                    <a:lumMod val="10000"/>
                  </a:schemeClr>
                </a:solidFill>
              </a:rPr>
              <a:t>health policy</a:t>
            </a:r>
            <a:r>
              <a:rPr lang="en-CA" sz="3200" baseline="30000" dirty="0">
                <a:solidFill>
                  <a:schemeClr val="accent4">
                    <a:lumMod val="10000"/>
                  </a:schemeClr>
                </a:solidFill>
              </a:rPr>
              <a:t>1,2</a:t>
            </a:r>
          </a:p>
          <a:p>
            <a:pPr marL="381000" indent="-381000" eaLnBrk="1" hangingPunct="1">
              <a:lnSpc>
                <a:spcPct val="100000"/>
              </a:lnSpc>
              <a:spcBef>
                <a:spcPts val="0"/>
              </a:spcBef>
              <a:spcAft>
                <a:spcPts val="0"/>
              </a:spcAft>
              <a:buClr>
                <a:schemeClr val="accent4">
                  <a:lumMod val="10000"/>
                </a:schemeClr>
              </a:buClr>
              <a:defRPr/>
            </a:pPr>
            <a:r>
              <a:rPr lang="en-CA" sz="3200" dirty="0" smtClean="0">
                <a:solidFill>
                  <a:schemeClr val="accent4">
                    <a:lumMod val="10000"/>
                  </a:schemeClr>
                </a:solidFill>
                <a:latin typeface="+mj-lt"/>
              </a:rPr>
              <a:t>Factors related to enactment of injury prevention legislation may be different than other child health legislation and public policy</a:t>
            </a:r>
          </a:p>
          <a:p>
            <a:pPr marL="914400" lvl="2" indent="0">
              <a:spcBef>
                <a:spcPts val="0"/>
              </a:spcBef>
              <a:spcAft>
                <a:spcPts val="0"/>
              </a:spcAft>
              <a:buClr>
                <a:srgbClr val="00B0F0"/>
              </a:buClr>
              <a:buNone/>
            </a:pPr>
            <a:endParaRPr lang="en-US" dirty="0" smtClean="0">
              <a:solidFill>
                <a:schemeClr val="tx2">
                  <a:lumMod val="10000"/>
                </a:schemeClr>
              </a:solidFill>
            </a:endParaRPr>
          </a:p>
          <a:p>
            <a:pPr lvl="2">
              <a:buClr>
                <a:srgbClr val="00B0F0"/>
              </a:buClr>
              <a:buFont typeface="Arial" pitchFamily="34" charset="0"/>
              <a:buChar char="•"/>
            </a:pPr>
            <a:endParaRPr lang="en-US" sz="2400" dirty="0" smtClean="0">
              <a:solidFill>
                <a:srgbClr val="FF0000"/>
              </a:solidFill>
            </a:endParaRPr>
          </a:p>
        </p:txBody>
      </p:sp>
      <p:sp>
        <p:nvSpPr>
          <p:cNvPr id="2" name="Title 1"/>
          <p:cNvSpPr>
            <a:spLocks noGrp="1"/>
          </p:cNvSpPr>
          <p:nvPr>
            <p:ph type="title"/>
          </p:nvPr>
        </p:nvSpPr>
        <p:spPr>
          <a:xfrm>
            <a:off x="457200" y="188640"/>
            <a:ext cx="8385175" cy="533400"/>
          </a:xfrm>
        </p:spPr>
        <p:txBody>
          <a:bodyPr/>
          <a:lstStyle/>
          <a:p>
            <a:r>
              <a:rPr lang="en-CA" dirty="0" smtClean="0">
                <a:solidFill>
                  <a:schemeClr val="accent4">
                    <a:lumMod val="10000"/>
                  </a:schemeClr>
                </a:solidFill>
              </a:rPr>
              <a:t>INTRODUCTION</a:t>
            </a:r>
            <a:endParaRPr lang="en-CA" dirty="0">
              <a:solidFill>
                <a:schemeClr val="accent4">
                  <a:lumMod val="10000"/>
                </a:schemeClr>
              </a:solidFill>
            </a:endParaRPr>
          </a:p>
        </p:txBody>
      </p:sp>
      <p:cxnSp>
        <p:nvCxnSpPr>
          <p:cNvPr id="6" name="Straight Connector 5"/>
          <p:cNvCxnSpPr/>
          <p:nvPr/>
        </p:nvCxnSpPr>
        <p:spPr bwMode="auto">
          <a:xfrm>
            <a:off x="457200" y="836712"/>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
        <p:nvSpPr>
          <p:cNvPr id="4" name="Slide Number Placeholder 3"/>
          <p:cNvSpPr>
            <a:spLocks noGrp="1"/>
          </p:cNvSpPr>
          <p:nvPr>
            <p:ph type="sldNum" sz="quarter" idx="4"/>
          </p:nvPr>
        </p:nvSpPr>
        <p:spPr/>
        <p:txBody>
          <a:bodyPr/>
          <a:lstStyle/>
          <a:p>
            <a:fld id="{B98862E4-1625-496D-B38D-3F7C6950461F}" type="slidenum">
              <a:rPr lang="en-CA" smtClean="0">
                <a:solidFill>
                  <a:prstClr val="black">
                    <a:tint val="75000"/>
                  </a:prstClr>
                </a:solidFill>
              </a:rPr>
              <a:pPr/>
              <a:t>2</a:t>
            </a:fld>
            <a:endParaRPr lang="en-CA" dirty="0">
              <a:solidFill>
                <a:prstClr val="black">
                  <a:tint val="75000"/>
                </a:prstClr>
              </a:solidFill>
            </a:endParaRPr>
          </a:p>
        </p:txBody>
      </p:sp>
      <p:sp>
        <p:nvSpPr>
          <p:cNvPr id="7" name="TextBox 6"/>
          <p:cNvSpPr txBox="1"/>
          <p:nvPr/>
        </p:nvSpPr>
        <p:spPr>
          <a:xfrm>
            <a:off x="-252536" y="5978312"/>
            <a:ext cx="6724983" cy="646331"/>
          </a:xfrm>
          <a:prstGeom prst="rect">
            <a:avLst/>
          </a:prstGeom>
          <a:noFill/>
        </p:spPr>
        <p:txBody>
          <a:bodyPr wrap="none" rtlCol="0">
            <a:spAutoFit/>
          </a:bodyPr>
          <a:lstStyle/>
          <a:p>
            <a:pPr lvl="2">
              <a:buClr>
                <a:srgbClr val="00B0F0"/>
              </a:buClr>
            </a:pPr>
            <a:r>
              <a:rPr lang="en-CA" baseline="30000" dirty="0" smtClean="0">
                <a:solidFill>
                  <a:schemeClr val="accent4">
                    <a:lumMod val="10000"/>
                  </a:schemeClr>
                </a:solidFill>
              </a:rPr>
              <a:t>1</a:t>
            </a:r>
            <a:r>
              <a:rPr lang="en-CA" dirty="0" smtClean="0">
                <a:solidFill>
                  <a:schemeClr val="accent4">
                    <a:lumMod val="10000"/>
                  </a:schemeClr>
                </a:solidFill>
              </a:rPr>
              <a:t>Innvaer </a:t>
            </a:r>
            <a:r>
              <a:rPr lang="en-CA" dirty="0">
                <a:solidFill>
                  <a:schemeClr val="accent4">
                    <a:lumMod val="10000"/>
                  </a:schemeClr>
                </a:solidFill>
              </a:rPr>
              <a:t>S, et al. , </a:t>
            </a:r>
            <a:r>
              <a:rPr lang="en-CA" i="1" dirty="0">
                <a:solidFill>
                  <a:schemeClr val="accent4">
                    <a:lumMod val="10000"/>
                  </a:schemeClr>
                </a:solidFill>
              </a:rPr>
              <a:t>Health </a:t>
            </a:r>
            <a:r>
              <a:rPr lang="en-CA" i="1" dirty="0" err="1">
                <a:solidFill>
                  <a:schemeClr val="accent4">
                    <a:lumMod val="10000"/>
                  </a:schemeClr>
                </a:solidFill>
              </a:rPr>
              <a:t>Serv</a:t>
            </a:r>
            <a:r>
              <a:rPr lang="en-CA" i="1" dirty="0">
                <a:solidFill>
                  <a:schemeClr val="accent4">
                    <a:lumMod val="10000"/>
                  </a:schemeClr>
                </a:solidFill>
              </a:rPr>
              <a:t> Res Policy</a:t>
            </a:r>
            <a:r>
              <a:rPr lang="en-CA" dirty="0">
                <a:solidFill>
                  <a:schemeClr val="accent4">
                    <a:lumMod val="10000"/>
                  </a:schemeClr>
                </a:solidFill>
              </a:rPr>
              <a:t> 2002</a:t>
            </a:r>
          </a:p>
          <a:p>
            <a:pPr lvl="2">
              <a:buClr>
                <a:srgbClr val="00B0F0"/>
              </a:buClr>
            </a:pPr>
            <a:r>
              <a:rPr lang="en-CA" baseline="30000" dirty="0" smtClean="0">
                <a:solidFill>
                  <a:schemeClr val="accent4">
                    <a:lumMod val="10000"/>
                  </a:schemeClr>
                </a:solidFill>
              </a:rPr>
              <a:t>2</a:t>
            </a:r>
            <a:r>
              <a:rPr lang="en-CA" dirty="0" smtClean="0">
                <a:solidFill>
                  <a:schemeClr val="accent4">
                    <a:lumMod val="10000"/>
                  </a:schemeClr>
                </a:solidFill>
              </a:rPr>
              <a:t>Oliver</a:t>
            </a:r>
            <a:r>
              <a:rPr lang="en-CA" dirty="0">
                <a:solidFill>
                  <a:schemeClr val="accent4">
                    <a:lumMod val="10000"/>
                  </a:schemeClr>
                </a:solidFill>
              </a:rPr>
              <a:t>, </a:t>
            </a:r>
            <a:r>
              <a:rPr lang="en-CA" dirty="0" smtClean="0">
                <a:solidFill>
                  <a:schemeClr val="accent4">
                    <a:lumMod val="10000"/>
                  </a:schemeClr>
                </a:solidFill>
              </a:rPr>
              <a:t>K, </a:t>
            </a:r>
            <a:r>
              <a:rPr lang="en-CA" dirty="0">
                <a:solidFill>
                  <a:schemeClr val="accent4">
                    <a:lumMod val="10000"/>
                  </a:schemeClr>
                </a:solidFill>
              </a:rPr>
              <a:t>et al.." </a:t>
            </a:r>
            <a:r>
              <a:rPr lang="en-CA" i="1" dirty="0">
                <a:solidFill>
                  <a:schemeClr val="accent4">
                    <a:lumMod val="10000"/>
                  </a:schemeClr>
                </a:solidFill>
              </a:rPr>
              <a:t>BMC Health Services Research</a:t>
            </a:r>
            <a:r>
              <a:rPr lang="en-CA" dirty="0">
                <a:solidFill>
                  <a:schemeClr val="accent4">
                    <a:lumMod val="10000"/>
                  </a:schemeClr>
                </a:solidFill>
              </a:rPr>
              <a:t> 2014</a:t>
            </a:r>
          </a:p>
        </p:txBody>
      </p:sp>
    </p:spTree>
    <p:extLst>
      <p:ext uri="{BB962C8B-B14F-4D97-AF65-F5344CB8AC3E}">
        <p14:creationId xmlns:p14="http://schemas.microsoft.com/office/powerpoint/2010/main" val="1467893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385175" cy="533400"/>
          </a:xfrm>
        </p:spPr>
        <p:txBody>
          <a:bodyPr/>
          <a:lstStyle/>
          <a:p>
            <a:r>
              <a:rPr lang="en-CA" dirty="0" smtClean="0">
                <a:solidFill>
                  <a:schemeClr val="accent4">
                    <a:lumMod val="10000"/>
                  </a:schemeClr>
                </a:solidFill>
              </a:rPr>
              <a:t>OBJECTIVE	</a:t>
            </a:r>
            <a:r>
              <a:rPr lang="en-CA" dirty="0" smtClean="0"/>
              <a:t>						</a:t>
            </a:r>
            <a:endParaRPr lang="en-CA" dirty="0"/>
          </a:p>
        </p:txBody>
      </p:sp>
      <p:sp>
        <p:nvSpPr>
          <p:cNvPr id="3" name="Content Placeholder 2"/>
          <p:cNvSpPr>
            <a:spLocks noGrp="1"/>
          </p:cNvSpPr>
          <p:nvPr>
            <p:ph idx="1"/>
          </p:nvPr>
        </p:nvSpPr>
        <p:spPr>
          <a:xfrm>
            <a:off x="755576" y="1340768"/>
            <a:ext cx="7945760" cy="4191000"/>
          </a:xfrm>
        </p:spPr>
        <p:txBody>
          <a:bodyPr/>
          <a:lstStyle/>
          <a:p>
            <a:pPr>
              <a:buClrTx/>
            </a:pPr>
            <a:r>
              <a:rPr lang="en-CA" sz="3600" dirty="0" smtClean="0">
                <a:solidFill>
                  <a:schemeClr val="tx2">
                    <a:lumMod val="10000"/>
                  </a:schemeClr>
                </a:solidFill>
              </a:rPr>
              <a:t>To </a:t>
            </a:r>
            <a:r>
              <a:rPr lang="en-CA" sz="3600" dirty="0">
                <a:solidFill>
                  <a:schemeClr val="tx2">
                    <a:lumMod val="10000"/>
                  </a:schemeClr>
                </a:solidFill>
              </a:rPr>
              <a:t>identify key barriers and enablers to enacting </a:t>
            </a:r>
            <a:r>
              <a:rPr lang="en-CA" sz="3600" dirty="0" smtClean="0">
                <a:solidFill>
                  <a:schemeClr val="tx2">
                    <a:lumMod val="10000"/>
                  </a:schemeClr>
                </a:solidFill>
              </a:rPr>
              <a:t>child/youth </a:t>
            </a:r>
            <a:r>
              <a:rPr lang="en-CA" sz="3600" dirty="0" smtClean="0">
                <a:solidFill>
                  <a:schemeClr val="tx2">
                    <a:lumMod val="10000"/>
                  </a:schemeClr>
                </a:solidFill>
              </a:rPr>
              <a:t>injury </a:t>
            </a:r>
            <a:r>
              <a:rPr lang="en-CA" sz="3600" dirty="0">
                <a:solidFill>
                  <a:schemeClr val="tx2">
                    <a:lumMod val="10000"/>
                  </a:schemeClr>
                </a:solidFill>
              </a:rPr>
              <a:t>prevention legislation </a:t>
            </a:r>
            <a:r>
              <a:rPr lang="en-CA" sz="3600" dirty="0" smtClean="0">
                <a:solidFill>
                  <a:schemeClr val="tx2">
                    <a:lumMod val="10000"/>
                  </a:schemeClr>
                </a:solidFill>
              </a:rPr>
              <a:t>related to road users in </a:t>
            </a:r>
            <a:r>
              <a:rPr lang="en-CA" sz="3600" dirty="0">
                <a:solidFill>
                  <a:schemeClr val="tx2">
                    <a:lumMod val="10000"/>
                  </a:schemeClr>
                </a:solidFill>
              </a:rPr>
              <a:t>Canada</a:t>
            </a:r>
          </a:p>
          <a:p>
            <a:pPr>
              <a:buClrTx/>
            </a:pPr>
            <a:endParaRPr lang="en-US" dirty="0" smtClean="0">
              <a:solidFill>
                <a:schemeClr val="tx2">
                  <a:lumMod val="10000"/>
                </a:schemeClr>
              </a:solidFill>
            </a:endParaRPr>
          </a:p>
          <a:p>
            <a:endParaRPr lang="en-CA" dirty="0" smtClean="0">
              <a:solidFill>
                <a:schemeClr val="accent3">
                  <a:lumMod val="50000"/>
                </a:schemeClr>
              </a:solidFill>
              <a:latin typeface="+mj-lt"/>
            </a:endParaRPr>
          </a:p>
        </p:txBody>
      </p:sp>
      <p:cxnSp>
        <p:nvCxnSpPr>
          <p:cNvPr id="4" name="Straight Connector 3"/>
          <p:cNvCxnSpPr/>
          <p:nvPr/>
        </p:nvCxnSpPr>
        <p:spPr bwMode="auto">
          <a:xfrm>
            <a:off x="323528" y="764704"/>
            <a:ext cx="8305800" cy="0"/>
          </a:xfrm>
          <a:prstGeom prst="line">
            <a:avLst/>
          </a:prstGeom>
          <a:ln w="38100">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
        <p:nvSpPr>
          <p:cNvPr id="5" name="Slide Number Placeholder 4"/>
          <p:cNvSpPr>
            <a:spLocks noGrp="1"/>
          </p:cNvSpPr>
          <p:nvPr>
            <p:ph type="sldNum" sz="quarter" idx="4"/>
          </p:nvPr>
        </p:nvSpPr>
        <p:spPr/>
        <p:txBody>
          <a:bodyPr/>
          <a:lstStyle/>
          <a:p>
            <a:fld id="{B98862E4-1625-496D-B38D-3F7C6950461F}" type="slidenum">
              <a:rPr lang="en-CA" smtClean="0">
                <a:solidFill>
                  <a:prstClr val="black">
                    <a:tint val="75000"/>
                  </a:prstClr>
                </a:solidFill>
              </a:rPr>
              <a:pPr/>
              <a:t>3</a:t>
            </a:fld>
            <a:endParaRPr lang="en-CA">
              <a:solidFill>
                <a:prstClr val="black">
                  <a:tint val="75000"/>
                </a:prstClr>
              </a:solidFill>
            </a:endParaRPr>
          </a:p>
        </p:txBody>
      </p:sp>
    </p:spTree>
    <p:extLst>
      <p:ext uri="{BB962C8B-B14F-4D97-AF65-F5344CB8AC3E}">
        <p14:creationId xmlns:p14="http://schemas.microsoft.com/office/powerpoint/2010/main" val="3136778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61" y="188640"/>
            <a:ext cx="8385175" cy="533400"/>
          </a:xfrm>
        </p:spPr>
        <p:txBody>
          <a:bodyPr/>
          <a:lstStyle/>
          <a:p>
            <a:r>
              <a:rPr lang="en-US" dirty="0" smtClean="0">
                <a:solidFill>
                  <a:schemeClr val="accent4">
                    <a:lumMod val="10000"/>
                  </a:schemeClr>
                </a:solidFill>
              </a:rPr>
              <a:t>METHODS</a:t>
            </a:r>
            <a:endParaRPr lang="en-US" dirty="0">
              <a:solidFill>
                <a:schemeClr val="accent4">
                  <a:lumMod val="10000"/>
                </a:schemeClr>
              </a:solidFill>
            </a:endParaRPr>
          </a:p>
        </p:txBody>
      </p:sp>
      <p:cxnSp>
        <p:nvCxnSpPr>
          <p:cNvPr id="5" name="Straight Connector 4"/>
          <p:cNvCxnSpPr/>
          <p:nvPr/>
        </p:nvCxnSpPr>
        <p:spPr bwMode="auto">
          <a:xfrm>
            <a:off x="251520" y="836712"/>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
        <p:nvSpPr>
          <p:cNvPr id="4" name="Content Placeholder 3"/>
          <p:cNvSpPr>
            <a:spLocks noGrp="1"/>
          </p:cNvSpPr>
          <p:nvPr>
            <p:ph idx="1"/>
          </p:nvPr>
        </p:nvSpPr>
        <p:spPr>
          <a:xfrm>
            <a:off x="395536" y="1052736"/>
            <a:ext cx="8511480" cy="4738464"/>
          </a:xfrm>
        </p:spPr>
        <p:txBody>
          <a:bodyPr/>
          <a:lstStyle/>
          <a:p>
            <a:pPr>
              <a:lnSpc>
                <a:spcPct val="100000"/>
              </a:lnSpc>
              <a:spcBef>
                <a:spcPts val="0"/>
              </a:spcBef>
              <a:buClr>
                <a:schemeClr val="tx2">
                  <a:lumMod val="10000"/>
                </a:schemeClr>
              </a:buClr>
            </a:pPr>
            <a:r>
              <a:rPr lang="en-CA" sz="3200" dirty="0" smtClean="0">
                <a:solidFill>
                  <a:schemeClr val="tx2">
                    <a:lumMod val="10000"/>
                  </a:schemeClr>
                </a:solidFill>
              </a:rPr>
              <a:t>Purposive </a:t>
            </a:r>
            <a:r>
              <a:rPr lang="en-CA" sz="3200" dirty="0">
                <a:solidFill>
                  <a:schemeClr val="tx2">
                    <a:lumMod val="10000"/>
                  </a:schemeClr>
                </a:solidFill>
              </a:rPr>
              <a:t>snowballing sampling </a:t>
            </a:r>
            <a:endParaRPr lang="en-CA" sz="3200" dirty="0" smtClean="0">
              <a:solidFill>
                <a:schemeClr val="tx2">
                  <a:lumMod val="10000"/>
                </a:schemeClr>
              </a:solidFill>
            </a:endParaRPr>
          </a:p>
          <a:p>
            <a:pPr lvl="1">
              <a:spcBef>
                <a:spcPts val="0"/>
              </a:spcBef>
              <a:buClr>
                <a:schemeClr val="tx2">
                  <a:lumMod val="10000"/>
                </a:schemeClr>
              </a:buClr>
            </a:pPr>
            <a:r>
              <a:rPr lang="en-CA" sz="3200" dirty="0">
                <a:solidFill>
                  <a:schemeClr val="tx2">
                    <a:lumMod val="10000"/>
                  </a:schemeClr>
                </a:solidFill>
              </a:rPr>
              <a:t>I</a:t>
            </a:r>
            <a:r>
              <a:rPr lang="en-CA" sz="3200" dirty="0" smtClean="0">
                <a:solidFill>
                  <a:schemeClr val="tx2">
                    <a:lumMod val="10000"/>
                  </a:schemeClr>
                </a:solidFill>
              </a:rPr>
              <a:t>ndividuals </a:t>
            </a:r>
            <a:r>
              <a:rPr lang="en-CA" sz="3200" dirty="0">
                <a:solidFill>
                  <a:schemeClr val="tx2">
                    <a:lumMod val="10000"/>
                  </a:schemeClr>
                </a:solidFill>
              </a:rPr>
              <a:t>involved in injury prevention policy </a:t>
            </a:r>
          </a:p>
          <a:p>
            <a:pPr lvl="1">
              <a:spcBef>
                <a:spcPts val="0"/>
              </a:spcBef>
              <a:buClr>
                <a:schemeClr val="tx2">
                  <a:lumMod val="10000"/>
                </a:schemeClr>
              </a:buClr>
            </a:pPr>
            <a:r>
              <a:rPr lang="en-CA" sz="3200" dirty="0" smtClean="0">
                <a:solidFill>
                  <a:schemeClr val="tx2">
                    <a:lumMod val="10000"/>
                  </a:schemeClr>
                </a:solidFill>
              </a:rPr>
              <a:t>Online </a:t>
            </a:r>
            <a:r>
              <a:rPr lang="en-CA" sz="3200" dirty="0">
                <a:solidFill>
                  <a:schemeClr val="tx2">
                    <a:lumMod val="10000"/>
                  </a:schemeClr>
                </a:solidFill>
              </a:rPr>
              <a:t>survey</a:t>
            </a:r>
          </a:p>
          <a:p>
            <a:pPr>
              <a:lnSpc>
                <a:spcPct val="100000"/>
              </a:lnSpc>
              <a:spcBef>
                <a:spcPts val="0"/>
              </a:spcBef>
              <a:buClr>
                <a:schemeClr val="tx2">
                  <a:lumMod val="10000"/>
                </a:schemeClr>
              </a:buClr>
            </a:pPr>
            <a:r>
              <a:rPr lang="en-CA" sz="3200" dirty="0" smtClean="0">
                <a:solidFill>
                  <a:schemeClr val="tx2">
                    <a:lumMod val="10000"/>
                  </a:schemeClr>
                </a:solidFill>
              </a:rPr>
              <a:t>Identify </a:t>
            </a:r>
            <a:r>
              <a:rPr lang="en-CA" sz="3200" dirty="0">
                <a:solidFill>
                  <a:schemeClr val="tx2">
                    <a:lumMod val="10000"/>
                  </a:schemeClr>
                </a:solidFill>
              </a:rPr>
              <a:t>relevant policies and whether legislation existed in their </a:t>
            </a:r>
            <a:r>
              <a:rPr lang="en-CA" sz="3200" dirty="0" smtClean="0">
                <a:solidFill>
                  <a:schemeClr val="tx2">
                    <a:lumMod val="10000"/>
                  </a:schemeClr>
                </a:solidFill>
              </a:rPr>
              <a:t>province</a:t>
            </a:r>
          </a:p>
          <a:p>
            <a:pPr marL="0" indent="0">
              <a:lnSpc>
                <a:spcPct val="100000"/>
              </a:lnSpc>
              <a:spcBef>
                <a:spcPts val="0"/>
              </a:spcBef>
              <a:buClr>
                <a:schemeClr val="tx2">
                  <a:lumMod val="10000"/>
                </a:schemeClr>
              </a:buClr>
              <a:buNone/>
            </a:pPr>
            <a:endParaRPr lang="en-CA" sz="3200" i="1" dirty="0">
              <a:solidFill>
                <a:schemeClr val="tx2">
                  <a:lumMod val="10000"/>
                </a:schemeClr>
              </a:solidFill>
            </a:endParaRPr>
          </a:p>
          <a:p>
            <a:pPr marL="0" indent="0">
              <a:lnSpc>
                <a:spcPct val="100000"/>
              </a:lnSpc>
              <a:spcBef>
                <a:spcPts val="0"/>
              </a:spcBef>
              <a:buClr>
                <a:schemeClr val="tx2">
                  <a:lumMod val="10000"/>
                </a:schemeClr>
              </a:buClr>
              <a:buNone/>
            </a:pPr>
            <a:r>
              <a:rPr lang="en-US" sz="3200" i="1" dirty="0" smtClean="0">
                <a:solidFill>
                  <a:schemeClr val="tx2">
                    <a:lumMod val="10000"/>
                  </a:schemeClr>
                </a:solidFill>
              </a:rPr>
              <a:t>“Which </a:t>
            </a:r>
            <a:r>
              <a:rPr lang="en-US" sz="3200" i="1" dirty="0">
                <a:solidFill>
                  <a:schemeClr val="tx2">
                    <a:lumMod val="10000"/>
                  </a:schemeClr>
                </a:solidFill>
              </a:rPr>
              <a:t>injury topics are relevant to you? Please indicate whether NO </a:t>
            </a:r>
            <a:r>
              <a:rPr lang="en-US" sz="3200" i="1" dirty="0" smtClean="0">
                <a:solidFill>
                  <a:schemeClr val="tx2">
                    <a:lumMod val="10000"/>
                  </a:schemeClr>
                </a:solidFill>
              </a:rPr>
              <a:t>policy/legislation </a:t>
            </a:r>
            <a:r>
              <a:rPr lang="en-US" sz="3200" i="1" dirty="0">
                <a:solidFill>
                  <a:schemeClr val="tx2">
                    <a:lumMod val="10000"/>
                  </a:schemeClr>
                </a:solidFill>
              </a:rPr>
              <a:t>in </a:t>
            </a:r>
            <a:r>
              <a:rPr lang="en-US" sz="3200" i="1" dirty="0" smtClean="0">
                <a:solidFill>
                  <a:schemeClr val="tx2">
                    <a:lumMod val="10000"/>
                  </a:schemeClr>
                </a:solidFill>
              </a:rPr>
              <a:t>your </a:t>
            </a:r>
            <a:r>
              <a:rPr lang="en-US" sz="3200" i="1" dirty="0">
                <a:solidFill>
                  <a:schemeClr val="tx2">
                    <a:lumMod val="10000"/>
                  </a:schemeClr>
                </a:solidFill>
              </a:rPr>
              <a:t>province or “YES” policy/legislation in </a:t>
            </a:r>
            <a:r>
              <a:rPr lang="en-US" sz="3200" i="1" dirty="0" smtClean="0">
                <a:solidFill>
                  <a:schemeClr val="tx2">
                    <a:lumMod val="10000"/>
                  </a:schemeClr>
                </a:solidFill>
              </a:rPr>
              <a:t>your province”</a:t>
            </a:r>
            <a:endParaRPr lang="en-US" sz="3200" i="1" dirty="0">
              <a:solidFill>
                <a:schemeClr val="tx2">
                  <a:lumMod val="10000"/>
                </a:schemeClr>
              </a:solidFill>
            </a:endParaRPr>
          </a:p>
          <a:p>
            <a:pPr>
              <a:lnSpc>
                <a:spcPct val="100000"/>
              </a:lnSpc>
              <a:spcBef>
                <a:spcPts val="0"/>
              </a:spcBef>
              <a:buClr>
                <a:schemeClr val="tx2">
                  <a:lumMod val="10000"/>
                </a:schemeClr>
              </a:buClr>
            </a:pPr>
            <a:endParaRPr lang="en-CA" sz="2400" dirty="0"/>
          </a:p>
        </p:txBody>
      </p:sp>
      <p:sp>
        <p:nvSpPr>
          <p:cNvPr id="3" name="Slide Number Placeholder 2"/>
          <p:cNvSpPr>
            <a:spLocks noGrp="1"/>
          </p:cNvSpPr>
          <p:nvPr>
            <p:ph type="sldNum" sz="quarter" idx="4"/>
          </p:nvPr>
        </p:nvSpPr>
        <p:spPr/>
        <p:txBody>
          <a:bodyPr/>
          <a:lstStyle/>
          <a:p>
            <a:fld id="{B98862E4-1625-496D-B38D-3F7C6950461F}" type="slidenum">
              <a:rPr lang="en-CA" smtClean="0">
                <a:solidFill>
                  <a:prstClr val="black">
                    <a:tint val="75000"/>
                  </a:prstClr>
                </a:solidFill>
              </a:rPr>
              <a:pPr/>
              <a:t>4</a:t>
            </a:fld>
            <a:endParaRPr lang="en-CA">
              <a:solidFill>
                <a:prstClr val="black">
                  <a:tint val="75000"/>
                </a:prstClr>
              </a:solidFill>
            </a:endParaRPr>
          </a:p>
        </p:txBody>
      </p:sp>
    </p:spTree>
    <p:extLst>
      <p:ext uri="{BB962C8B-B14F-4D97-AF65-F5344CB8AC3E}">
        <p14:creationId xmlns:p14="http://schemas.microsoft.com/office/powerpoint/2010/main" val="1934120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788" y="188640"/>
            <a:ext cx="8385175" cy="533400"/>
          </a:xfrm>
        </p:spPr>
        <p:txBody>
          <a:bodyPr/>
          <a:lstStyle/>
          <a:p>
            <a:r>
              <a:rPr lang="en-CA" dirty="0" smtClean="0">
                <a:solidFill>
                  <a:schemeClr val="tx2">
                    <a:lumMod val="10000"/>
                  </a:schemeClr>
                </a:solidFill>
              </a:rPr>
              <a:t>METHODS</a:t>
            </a:r>
            <a:endParaRPr lang="en-CA" dirty="0">
              <a:solidFill>
                <a:schemeClr val="tx2">
                  <a:lumMod val="10000"/>
                </a:schemeClr>
              </a:solidFill>
            </a:endParaRPr>
          </a:p>
        </p:txBody>
      </p:sp>
      <p:sp>
        <p:nvSpPr>
          <p:cNvPr id="3" name="Content Placeholder 2"/>
          <p:cNvSpPr>
            <a:spLocks noGrp="1"/>
          </p:cNvSpPr>
          <p:nvPr>
            <p:ph idx="1"/>
          </p:nvPr>
        </p:nvSpPr>
        <p:spPr>
          <a:xfrm>
            <a:off x="290409" y="980728"/>
            <a:ext cx="8382000" cy="4191000"/>
          </a:xfrm>
        </p:spPr>
        <p:txBody>
          <a:bodyPr/>
          <a:lstStyle/>
          <a:p>
            <a:pPr>
              <a:lnSpc>
                <a:spcPct val="100000"/>
              </a:lnSpc>
              <a:spcBef>
                <a:spcPts val="0"/>
              </a:spcBef>
              <a:buClr>
                <a:schemeClr val="tx2">
                  <a:lumMod val="10000"/>
                </a:schemeClr>
              </a:buClr>
            </a:pPr>
            <a:r>
              <a:rPr lang="en-CA" sz="3200" dirty="0">
                <a:solidFill>
                  <a:schemeClr val="tx2">
                    <a:lumMod val="10000"/>
                  </a:schemeClr>
                </a:solidFill>
              </a:rPr>
              <a:t>I</a:t>
            </a:r>
            <a:r>
              <a:rPr lang="en-CA" sz="3200" dirty="0" smtClean="0">
                <a:solidFill>
                  <a:schemeClr val="tx2">
                    <a:lumMod val="10000"/>
                  </a:schemeClr>
                </a:solidFill>
              </a:rPr>
              <a:t>mportance </a:t>
            </a:r>
            <a:r>
              <a:rPr lang="en-CA" sz="3200" dirty="0">
                <a:solidFill>
                  <a:schemeClr val="tx2">
                    <a:lumMod val="10000"/>
                  </a:schemeClr>
                </a:solidFill>
              </a:rPr>
              <a:t>of barriers or enablers</a:t>
            </a:r>
          </a:p>
          <a:p>
            <a:pPr lvl="1">
              <a:spcBef>
                <a:spcPts val="0"/>
              </a:spcBef>
              <a:buClr>
                <a:schemeClr val="tx2">
                  <a:lumMod val="10000"/>
                </a:schemeClr>
              </a:buClr>
            </a:pPr>
            <a:r>
              <a:rPr lang="en-CA" sz="3200" dirty="0" smtClean="0">
                <a:solidFill>
                  <a:schemeClr val="tx2">
                    <a:lumMod val="10000"/>
                  </a:schemeClr>
                </a:solidFill>
              </a:rPr>
              <a:t>5-point </a:t>
            </a:r>
            <a:r>
              <a:rPr lang="en-CA" sz="3200" dirty="0">
                <a:solidFill>
                  <a:schemeClr val="tx2">
                    <a:lumMod val="10000"/>
                  </a:schemeClr>
                </a:solidFill>
              </a:rPr>
              <a:t>Likert scale </a:t>
            </a:r>
            <a:endParaRPr lang="en-CA" sz="3200" dirty="0" smtClean="0">
              <a:solidFill>
                <a:schemeClr val="tx2">
                  <a:lumMod val="10000"/>
                </a:schemeClr>
              </a:solidFill>
            </a:endParaRPr>
          </a:p>
          <a:p>
            <a:pPr lvl="1">
              <a:spcBef>
                <a:spcPts val="0"/>
              </a:spcBef>
              <a:buClr>
                <a:schemeClr val="tx2">
                  <a:lumMod val="10000"/>
                </a:schemeClr>
              </a:buClr>
            </a:pPr>
            <a:r>
              <a:rPr lang="en-CA" sz="3200" dirty="0" smtClean="0">
                <a:solidFill>
                  <a:schemeClr val="tx2">
                    <a:lumMod val="10000"/>
                  </a:schemeClr>
                </a:solidFill>
              </a:rPr>
              <a:t>Frequency </a:t>
            </a:r>
            <a:r>
              <a:rPr lang="en-CA" sz="3200" dirty="0">
                <a:solidFill>
                  <a:schemeClr val="tx2">
                    <a:lumMod val="10000"/>
                  </a:schemeClr>
                </a:solidFill>
              </a:rPr>
              <a:t>(%) agreement </a:t>
            </a:r>
            <a:r>
              <a:rPr lang="en-CA" sz="3200" dirty="0" smtClean="0">
                <a:solidFill>
                  <a:schemeClr val="tx2">
                    <a:lumMod val="10000"/>
                  </a:schemeClr>
                </a:solidFill>
              </a:rPr>
              <a:t>(somewhat + strongly agree)</a:t>
            </a:r>
          </a:p>
          <a:p>
            <a:pPr lvl="1">
              <a:spcBef>
                <a:spcPts val="0"/>
              </a:spcBef>
              <a:buClr>
                <a:schemeClr val="tx2">
                  <a:lumMod val="10000"/>
                </a:schemeClr>
              </a:buClr>
            </a:pPr>
            <a:r>
              <a:rPr lang="en-CA" sz="3200" dirty="0">
                <a:solidFill>
                  <a:schemeClr val="tx2">
                    <a:lumMod val="10000"/>
                  </a:schemeClr>
                </a:solidFill>
              </a:rPr>
              <a:t>B</a:t>
            </a:r>
            <a:r>
              <a:rPr lang="en-CA" sz="3200" dirty="0" smtClean="0">
                <a:solidFill>
                  <a:schemeClr val="tx2">
                    <a:lumMod val="10000"/>
                  </a:schemeClr>
                </a:solidFill>
              </a:rPr>
              <a:t>y </a:t>
            </a:r>
            <a:r>
              <a:rPr lang="en-CA" sz="3200" dirty="0" smtClean="0">
                <a:solidFill>
                  <a:schemeClr val="tx2">
                    <a:lumMod val="10000"/>
                  </a:schemeClr>
                </a:solidFill>
              </a:rPr>
              <a:t>length of time since </a:t>
            </a:r>
            <a:r>
              <a:rPr lang="en-CA" sz="3200" dirty="0" smtClean="0">
                <a:solidFill>
                  <a:schemeClr val="tx2">
                    <a:lumMod val="10000"/>
                  </a:schemeClr>
                </a:solidFill>
              </a:rPr>
              <a:t>enactment</a:t>
            </a:r>
          </a:p>
          <a:p>
            <a:pPr lvl="1">
              <a:spcBef>
                <a:spcPts val="0"/>
              </a:spcBef>
              <a:buClr>
                <a:schemeClr val="tx2">
                  <a:lumMod val="10000"/>
                </a:schemeClr>
              </a:buClr>
            </a:pPr>
            <a:endParaRPr lang="en-CA" sz="3200" dirty="0" smtClean="0">
              <a:solidFill>
                <a:schemeClr val="tx2">
                  <a:lumMod val="10000"/>
                </a:schemeClr>
              </a:solidFill>
            </a:endParaRPr>
          </a:p>
          <a:p>
            <a:pPr marL="0" indent="0">
              <a:lnSpc>
                <a:spcPct val="100000"/>
              </a:lnSpc>
              <a:spcBef>
                <a:spcPts val="0"/>
              </a:spcBef>
              <a:buClrTx/>
              <a:buNone/>
            </a:pPr>
            <a:r>
              <a:rPr lang="en-CA" sz="3200" dirty="0" smtClean="0">
                <a:solidFill>
                  <a:schemeClr val="tx2">
                    <a:lumMod val="10000"/>
                  </a:schemeClr>
                </a:solidFill>
              </a:rPr>
              <a:t>Open-ended comments </a:t>
            </a:r>
          </a:p>
          <a:p>
            <a:pPr lvl="1">
              <a:spcBef>
                <a:spcPts val="0"/>
              </a:spcBef>
              <a:buClr>
                <a:schemeClr val="tx2">
                  <a:lumMod val="10000"/>
                </a:schemeClr>
              </a:buClr>
            </a:pPr>
            <a:r>
              <a:rPr lang="en-CA" sz="3200" dirty="0">
                <a:solidFill>
                  <a:schemeClr val="tx2">
                    <a:lumMod val="10000"/>
                  </a:schemeClr>
                </a:solidFill>
              </a:rPr>
              <a:t>B</a:t>
            </a:r>
            <a:r>
              <a:rPr lang="en-CA" sz="3200" dirty="0" smtClean="0">
                <a:solidFill>
                  <a:schemeClr val="tx2">
                    <a:lumMod val="10000"/>
                  </a:schemeClr>
                </a:solidFill>
              </a:rPr>
              <a:t>y </a:t>
            </a:r>
            <a:r>
              <a:rPr lang="en-CA" sz="3200" dirty="0" smtClean="0">
                <a:solidFill>
                  <a:schemeClr val="tx2">
                    <a:lumMod val="10000"/>
                  </a:schemeClr>
                </a:solidFill>
              </a:rPr>
              <a:t>theme </a:t>
            </a:r>
          </a:p>
          <a:p>
            <a:pPr lvl="1">
              <a:spcBef>
                <a:spcPts val="0"/>
              </a:spcBef>
              <a:buClr>
                <a:schemeClr val="tx2">
                  <a:lumMod val="10000"/>
                </a:schemeClr>
              </a:buClr>
            </a:pPr>
            <a:r>
              <a:rPr lang="en-CA" sz="3200" dirty="0">
                <a:solidFill>
                  <a:schemeClr val="tx2">
                    <a:lumMod val="10000"/>
                  </a:schemeClr>
                </a:solidFill>
              </a:rPr>
              <a:t>I</a:t>
            </a:r>
            <a:r>
              <a:rPr lang="en-CA" sz="3200" dirty="0" smtClean="0">
                <a:solidFill>
                  <a:schemeClr val="tx2">
                    <a:lumMod val="10000"/>
                  </a:schemeClr>
                </a:solidFill>
              </a:rPr>
              <a:t>dentified </a:t>
            </a:r>
            <a:r>
              <a:rPr lang="en-CA" sz="3200" dirty="0" smtClean="0">
                <a:solidFill>
                  <a:schemeClr val="tx2">
                    <a:lumMod val="10000"/>
                  </a:schemeClr>
                </a:solidFill>
              </a:rPr>
              <a:t>as a barrier or </a:t>
            </a:r>
            <a:r>
              <a:rPr lang="en-CA" sz="3200" dirty="0" smtClean="0">
                <a:solidFill>
                  <a:schemeClr val="tx2">
                    <a:lumMod val="10000"/>
                  </a:schemeClr>
                </a:solidFill>
              </a:rPr>
              <a:t>enabler</a:t>
            </a:r>
          </a:p>
          <a:p>
            <a:pPr lvl="1">
              <a:spcBef>
                <a:spcPts val="600"/>
              </a:spcBef>
              <a:buClr>
                <a:schemeClr val="tx2">
                  <a:lumMod val="10000"/>
                </a:schemeClr>
              </a:buClr>
            </a:pPr>
            <a:endParaRPr lang="en-CA" sz="2400" dirty="0">
              <a:solidFill>
                <a:schemeClr val="tx2">
                  <a:lumMod val="10000"/>
                </a:schemeClr>
              </a:solidFill>
            </a:endParaRPr>
          </a:p>
          <a:p>
            <a:pPr lvl="1">
              <a:spcBef>
                <a:spcPts val="600"/>
              </a:spcBef>
              <a:buClr>
                <a:schemeClr val="tx2">
                  <a:lumMod val="10000"/>
                </a:schemeClr>
              </a:buClr>
            </a:pPr>
            <a:endParaRPr lang="en-CA" sz="2400" dirty="0" smtClean="0">
              <a:solidFill>
                <a:schemeClr val="tx2">
                  <a:lumMod val="10000"/>
                </a:schemeClr>
              </a:solidFill>
            </a:endParaRPr>
          </a:p>
          <a:p>
            <a:pPr marL="0" indent="0">
              <a:buClrTx/>
              <a:buNone/>
            </a:pPr>
            <a:endParaRPr lang="en-US" sz="2800" dirty="0" smtClean="0">
              <a:solidFill>
                <a:schemeClr val="tx2">
                  <a:lumMod val="10000"/>
                </a:schemeClr>
              </a:solidFill>
            </a:endParaRPr>
          </a:p>
          <a:p>
            <a:pPr marL="0" indent="0">
              <a:buClrTx/>
              <a:buNone/>
            </a:pPr>
            <a:endParaRPr lang="en-CA" sz="2800" dirty="0">
              <a:solidFill>
                <a:schemeClr val="tx2">
                  <a:lumMod val="10000"/>
                </a:schemeClr>
              </a:solidFill>
            </a:endParaRPr>
          </a:p>
        </p:txBody>
      </p:sp>
      <p:sp>
        <p:nvSpPr>
          <p:cNvPr id="4" name="Slide Number Placeholder 3"/>
          <p:cNvSpPr>
            <a:spLocks noGrp="1"/>
          </p:cNvSpPr>
          <p:nvPr>
            <p:ph type="sldNum" sz="quarter" idx="4"/>
          </p:nvPr>
        </p:nvSpPr>
        <p:spPr/>
        <p:txBody>
          <a:bodyPr/>
          <a:lstStyle/>
          <a:p>
            <a:fld id="{B98862E4-1625-496D-B38D-3F7C6950461F}" type="slidenum">
              <a:rPr lang="en-CA" smtClean="0">
                <a:solidFill>
                  <a:prstClr val="black">
                    <a:tint val="75000"/>
                  </a:prstClr>
                </a:solidFill>
              </a:rPr>
              <a:pPr/>
              <a:t>5</a:t>
            </a:fld>
            <a:endParaRPr lang="en-CA">
              <a:solidFill>
                <a:prstClr val="black">
                  <a:tint val="75000"/>
                </a:prstClr>
              </a:solidFill>
            </a:endParaRPr>
          </a:p>
        </p:txBody>
      </p:sp>
      <p:cxnSp>
        <p:nvCxnSpPr>
          <p:cNvPr id="5" name="Straight Connector 4"/>
          <p:cNvCxnSpPr/>
          <p:nvPr/>
        </p:nvCxnSpPr>
        <p:spPr bwMode="auto">
          <a:xfrm>
            <a:off x="395536" y="836712"/>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1907704" y="5805264"/>
            <a:ext cx="530915" cy="369332"/>
          </a:xfrm>
          <a:prstGeom prst="rect">
            <a:avLst/>
          </a:prstGeom>
          <a:noFill/>
        </p:spPr>
        <p:txBody>
          <a:bodyPr wrap="none" rtlCol="0">
            <a:spAutoFit/>
          </a:bodyPr>
          <a:lstStyle/>
          <a:p>
            <a:r>
              <a:rPr lang="en-CA" dirty="0" smtClean="0">
                <a:solidFill>
                  <a:srgbClr val="FF0000"/>
                </a:solidFill>
              </a:rPr>
              <a:t>OR</a:t>
            </a:r>
            <a:endParaRPr lang="en-CA" dirty="0">
              <a:solidFill>
                <a:srgbClr val="FF0000"/>
              </a:solidFill>
            </a:endParaRPr>
          </a:p>
        </p:txBody>
      </p:sp>
      <p:sp>
        <p:nvSpPr>
          <p:cNvPr id="9" name="Rectangle 8"/>
          <p:cNvSpPr/>
          <p:nvPr/>
        </p:nvSpPr>
        <p:spPr>
          <a:xfrm>
            <a:off x="261482" y="5517232"/>
            <a:ext cx="8439854" cy="1200329"/>
          </a:xfrm>
          <a:prstGeom prst="rect">
            <a:avLst/>
          </a:prstGeom>
          <a:ln>
            <a:solidFill>
              <a:schemeClr val="accent4">
                <a:lumMod val="10000"/>
              </a:schemeClr>
            </a:solidFill>
          </a:ln>
        </p:spPr>
        <p:txBody>
          <a:bodyPr wrap="square">
            <a:spAutoFit/>
          </a:bodyPr>
          <a:lstStyle/>
          <a:p>
            <a:pPr>
              <a:spcBef>
                <a:spcPts val="2400"/>
              </a:spcBef>
            </a:pPr>
            <a:r>
              <a:rPr lang="en-US" i="1" dirty="0" smtClean="0">
                <a:solidFill>
                  <a:schemeClr val="tx2">
                    <a:lumMod val="10000"/>
                  </a:schemeClr>
                </a:solidFill>
              </a:rPr>
              <a:t>“Legislation </a:t>
            </a:r>
            <a:r>
              <a:rPr lang="en-US" i="1" dirty="0">
                <a:solidFill>
                  <a:schemeClr val="tx2">
                    <a:lumMod val="10000"/>
                  </a:schemeClr>
                </a:solidFill>
              </a:rPr>
              <a:t>for _________ </a:t>
            </a:r>
            <a:r>
              <a:rPr lang="en-US" i="1" dirty="0" smtClean="0">
                <a:solidFill>
                  <a:schemeClr val="tx2">
                    <a:lumMod val="10000"/>
                  </a:schemeClr>
                </a:solidFill>
              </a:rPr>
              <a:t>has </a:t>
            </a:r>
            <a:r>
              <a:rPr lang="en-US" i="1" dirty="0">
                <a:solidFill>
                  <a:schemeClr val="tx2">
                    <a:lumMod val="10000"/>
                  </a:schemeClr>
                </a:solidFill>
              </a:rPr>
              <a:t>not been instituted in my province because:”</a:t>
            </a:r>
          </a:p>
          <a:p>
            <a:pPr>
              <a:buClrTx/>
            </a:pPr>
            <a:endParaRPr lang="en-US" i="1" dirty="0">
              <a:solidFill>
                <a:schemeClr val="tx2">
                  <a:lumMod val="10000"/>
                </a:schemeClr>
              </a:solidFill>
            </a:endParaRPr>
          </a:p>
          <a:p>
            <a:r>
              <a:rPr lang="en-US" i="1" dirty="0">
                <a:solidFill>
                  <a:schemeClr val="tx2">
                    <a:lumMod val="10000"/>
                  </a:schemeClr>
                </a:solidFill>
              </a:rPr>
              <a:t>“Legislation for ____ as it currently stands has been instituted in my province </a:t>
            </a:r>
            <a:r>
              <a:rPr lang="en-US" i="1" dirty="0" smtClean="0">
                <a:solidFill>
                  <a:schemeClr val="tx2">
                    <a:lumMod val="10000"/>
                  </a:schemeClr>
                </a:solidFill>
              </a:rPr>
              <a:t>because:”</a:t>
            </a:r>
            <a:endParaRPr lang="en-CA" dirty="0"/>
          </a:p>
        </p:txBody>
      </p:sp>
    </p:spTree>
    <p:extLst>
      <p:ext uri="{BB962C8B-B14F-4D97-AF65-F5344CB8AC3E}">
        <p14:creationId xmlns:p14="http://schemas.microsoft.com/office/powerpoint/2010/main" val="696040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53" y="116632"/>
            <a:ext cx="8385175" cy="533400"/>
          </a:xfrm>
        </p:spPr>
        <p:txBody>
          <a:bodyPr/>
          <a:lstStyle/>
          <a:p>
            <a:r>
              <a:rPr lang="en-US" sz="2800" dirty="0" smtClean="0">
                <a:solidFill>
                  <a:schemeClr val="accent4">
                    <a:lumMod val="10000"/>
                  </a:schemeClr>
                </a:solidFill>
              </a:rPr>
              <a:t>RESULTS</a:t>
            </a:r>
            <a:endParaRPr lang="en-US" sz="2800" dirty="0">
              <a:solidFill>
                <a:schemeClr val="accent4">
                  <a:lumMod val="10000"/>
                </a:schemeClr>
              </a:solidFill>
            </a:endParaRPr>
          </a:p>
        </p:txBody>
      </p:sp>
      <p:cxnSp>
        <p:nvCxnSpPr>
          <p:cNvPr id="10" name="Straight Connector 9"/>
          <p:cNvCxnSpPr/>
          <p:nvPr/>
        </p:nvCxnSpPr>
        <p:spPr bwMode="auto">
          <a:xfrm>
            <a:off x="323528" y="620688"/>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755576" y="764704"/>
            <a:ext cx="8388424" cy="461665"/>
          </a:xfrm>
          <a:prstGeom prst="rect">
            <a:avLst/>
          </a:prstGeom>
        </p:spPr>
        <p:txBody>
          <a:bodyPr wrap="square">
            <a:spAutoFit/>
          </a:bodyPr>
          <a:lstStyle/>
          <a:p>
            <a:r>
              <a:rPr lang="en-CA" dirty="0"/>
              <a:t> </a:t>
            </a:r>
            <a:r>
              <a:rPr lang="en-CA" sz="2400" b="1" dirty="0">
                <a:solidFill>
                  <a:schemeClr val="accent4">
                    <a:lumMod val="10000"/>
                  </a:schemeClr>
                </a:solidFill>
              </a:rPr>
              <a:t>Top </a:t>
            </a:r>
            <a:r>
              <a:rPr lang="en-CA" sz="2400" b="1" dirty="0" smtClean="0">
                <a:solidFill>
                  <a:schemeClr val="accent4">
                    <a:lumMod val="10000"/>
                  </a:schemeClr>
                </a:solidFill>
              </a:rPr>
              <a:t>4  </a:t>
            </a:r>
            <a:r>
              <a:rPr lang="en-CA" sz="2400" b="1" dirty="0">
                <a:solidFill>
                  <a:schemeClr val="accent4">
                    <a:lumMod val="10000"/>
                  </a:schemeClr>
                </a:solidFill>
              </a:rPr>
              <a:t>Topics and Existing Provincial Legislation</a:t>
            </a:r>
          </a:p>
        </p:txBody>
      </p:sp>
      <p:sp>
        <p:nvSpPr>
          <p:cNvPr id="4" name="Content Placeholder 3"/>
          <p:cNvSpPr>
            <a:spLocks noGrp="1"/>
          </p:cNvSpPr>
          <p:nvPr>
            <p:ph idx="1"/>
          </p:nvPr>
        </p:nvSpPr>
        <p:spPr>
          <a:xfrm>
            <a:off x="597024" y="6499436"/>
            <a:ext cx="8382000" cy="475828"/>
          </a:xfrm>
        </p:spPr>
        <p:txBody>
          <a:bodyPr/>
          <a:lstStyle/>
          <a:p>
            <a:pPr eaLnBrk="1" hangingPunct="1">
              <a:buClr>
                <a:schemeClr val="tx2">
                  <a:lumMod val="10000"/>
                </a:schemeClr>
              </a:buClr>
              <a:buFont typeface="Arial" charset="0"/>
              <a:buChar char="•"/>
            </a:pPr>
            <a:r>
              <a:rPr lang="en-CA" altLang="en-US" sz="1800" dirty="0" smtClean="0">
                <a:solidFill>
                  <a:schemeClr val="tx2">
                    <a:lumMod val="10000"/>
                  </a:schemeClr>
                </a:solidFill>
                <a:latin typeface="+mj-lt"/>
                <a:cs typeface="Times New Roman" pitchFamily="18" charset="0"/>
              </a:rPr>
              <a:t>57 </a:t>
            </a:r>
            <a:r>
              <a:rPr lang="en-CA" altLang="en-US" sz="1800" dirty="0">
                <a:solidFill>
                  <a:schemeClr val="tx2">
                    <a:lumMod val="10000"/>
                  </a:schemeClr>
                </a:solidFill>
                <a:latin typeface="+mj-lt"/>
                <a:cs typeface="Times New Roman" pitchFamily="18" charset="0"/>
              </a:rPr>
              <a:t>respondents with representation from all 10 provinces</a:t>
            </a:r>
          </a:p>
          <a:p>
            <a:pPr eaLnBrk="1" hangingPunct="1">
              <a:buClr>
                <a:schemeClr val="tx2">
                  <a:lumMod val="10000"/>
                </a:schemeClr>
              </a:buClr>
              <a:buFont typeface="Arial" charset="0"/>
              <a:buChar char="•"/>
            </a:pPr>
            <a:endParaRPr lang="en-US" altLang="en-US" sz="1800" dirty="0" smtClean="0">
              <a:solidFill>
                <a:schemeClr val="tx2">
                  <a:lumMod val="10000"/>
                </a:schemeClr>
              </a:solidFill>
              <a:latin typeface="+mj-lt"/>
              <a:cs typeface="Times New Roman" pitchFamily="18" charset="0"/>
            </a:endParaRPr>
          </a:p>
          <a:p>
            <a:pPr eaLnBrk="1" hangingPunct="1">
              <a:buClr>
                <a:schemeClr val="tx2">
                  <a:lumMod val="10000"/>
                </a:schemeClr>
              </a:buClr>
              <a:buFont typeface="Arial" charset="0"/>
              <a:buChar char="•"/>
            </a:pPr>
            <a:endParaRPr lang="en-US" altLang="en-US" sz="2400" dirty="0">
              <a:solidFill>
                <a:schemeClr val="tx2">
                  <a:lumMod val="10000"/>
                </a:schemeClr>
              </a:solidFill>
              <a:latin typeface="+mj-lt"/>
              <a:cs typeface="Times New Roman" pitchFamily="18" charset="0"/>
            </a:endParaRPr>
          </a:p>
          <a:p>
            <a:pPr eaLnBrk="1" hangingPunct="1">
              <a:buClr>
                <a:schemeClr val="tx2">
                  <a:lumMod val="10000"/>
                </a:schemeClr>
              </a:buClr>
              <a:buFont typeface="Arial" charset="0"/>
              <a:buChar char="•"/>
            </a:pPr>
            <a:endParaRPr lang="en-US" altLang="en-US" sz="2400" dirty="0" smtClean="0">
              <a:solidFill>
                <a:schemeClr val="tx2">
                  <a:lumMod val="10000"/>
                </a:schemeClr>
              </a:solidFill>
              <a:latin typeface="+mj-lt"/>
              <a:cs typeface="Times New Roman" pitchFamily="18" charset="0"/>
            </a:endParaRPr>
          </a:p>
          <a:p>
            <a:pPr eaLnBrk="1" hangingPunct="1">
              <a:buClr>
                <a:schemeClr val="tx2">
                  <a:lumMod val="10000"/>
                </a:schemeClr>
              </a:buClr>
              <a:buFont typeface="Arial" charset="0"/>
              <a:buChar char="•"/>
            </a:pPr>
            <a:endParaRPr lang="en-US" altLang="en-US" sz="2400" dirty="0">
              <a:solidFill>
                <a:schemeClr val="tx2">
                  <a:lumMod val="10000"/>
                </a:schemeClr>
              </a:solidFill>
              <a:latin typeface="+mj-lt"/>
              <a:cs typeface="Times New Roman" pitchFamily="18" charset="0"/>
            </a:endParaRPr>
          </a:p>
          <a:p>
            <a:pPr eaLnBrk="1" hangingPunct="1">
              <a:buClr>
                <a:schemeClr val="tx2">
                  <a:lumMod val="10000"/>
                </a:schemeClr>
              </a:buClr>
              <a:buFont typeface="Arial" charset="0"/>
              <a:buChar char="•"/>
            </a:pPr>
            <a:endParaRPr lang="en-US" altLang="en-US" sz="2400" dirty="0" smtClean="0">
              <a:solidFill>
                <a:schemeClr val="tx2">
                  <a:lumMod val="10000"/>
                </a:schemeClr>
              </a:solidFill>
              <a:latin typeface="+mj-lt"/>
              <a:cs typeface="Times New Roman" pitchFamily="18" charset="0"/>
            </a:endParaRPr>
          </a:p>
          <a:p>
            <a:pPr eaLnBrk="1" hangingPunct="1">
              <a:buClr>
                <a:schemeClr val="tx2">
                  <a:lumMod val="10000"/>
                </a:schemeClr>
              </a:buClr>
              <a:buFont typeface="Arial" charset="0"/>
              <a:buChar char="•"/>
            </a:pPr>
            <a:endParaRPr lang="en-US" altLang="en-US" sz="2400" dirty="0">
              <a:solidFill>
                <a:schemeClr val="tx2">
                  <a:lumMod val="10000"/>
                </a:schemeClr>
              </a:solidFill>
              <a:latin typeface="+mj-lt"/>
              <a:cs typeface="Times New Roman" pitchFamily="18" charset="0"/>
            </a:endParaRPr>
          </a:p>
          <a:p>
            <a:pPr eaLnBrk="1" hangingPunct="1">
              <a:buClr>
                <a:schemeClr val="tx2">
                  <a:lumMod val="10000"/>
                </a:schemeClr>
              </a:buClr>
              <a:buFont typeface="Arial" charset="0"/>
              <a:buChar char="•"/>
            </a:pPr>
            <a:endParaRPr lang="en-US" altLang="en-US" sz="2400" dirty="0" smtClean="0">
              <a:solidFill>
                <a:schemeClr val="tx2">
                  <a:lumMod val="10000"/>
                </a:schemeClr>
              </a:solidFill>
              <a:latin typeface="+mj-lt"/>
              <a:cs typeface="Times New Roman" pitchFamily="18" charset="0"/>
            </a:endParaRPr>
          </a:p>
          <a:p>
            <a:pPr eaLnBrk="1" hangingPunct="1">
              <a:buClr>
                <a:schemeClr val="tx2">
                  <a:lumMod val="10000"/>
                </a:schemeClr>
              </a:buClr>
              <a:buFont typeface="Arial" charset="0"/>
              <a:buChar char="•"/>
            </a:pPr>
            <a:endParaRPr lang="en-US" altLang="en-US" sz="2400" dirty="0">
              <a:solidFill>
                <a:schemeClr val="tx2">
                  <a:lumMod val="10000"/>
                </a:schemeClr>
              </a:solidFill>
              <a:latin typeface="+mj-lt"/>
              <a:cs typeface="Times New Roman" pitchFamily="18" charset="0"/>
            </a:endParaRPr>
          </a:p>
        </p:txBody>
      </p:sp>
      <p:sp>
        <p:nvSpPr>
          <p:cNvPr id="3" name="Slide Number Placeholder 2"/>
          <p:cNvSpPr>
            <a:spLocks noGrp="1"/>
          </p:cNvSpPr>
          <p:nvPr>
            <p:ph type="sldNum" sz="quarter" idx="4"/>
          </p:nvPr>
        </p:nvSpPr>
        <p:spPr/>
        <p:txBody>
          <a:bodyPr/>
          <a:lstStyle/>
          <a:p>
            <a:fld id="{B98862E4-1625-496D-B38D-3F7C6950461F}" type="slidenum">
              <a:rPr lang="en-CA" smtClean="0">
                <a:solidFill>
                  <a:prstClr val="black">
                    <a:tint val="75000"/>
                  </a:prstClr>
                </a:solidFill>
              </a:rPr>
              <a:pPr/>
              <a:t>6</a:t>
            </a:fld>
            <a:endParaRPr lang="en-CA">
              <a:solidFill>
                <a:prstClr val="black">
                  <a:tint val="75000"/>
                </a:prstClr>
              </a:solidFill>
            </a:endParaRPr>
          </a:p>
        </p:txBody>
      </p:sp>
      <p:graphicFrame>
        <p:nvGraphicFramePr>
          <p:cNvPr id="8" name="Chart 7"/>
          <p:cNvGraphicFramePr/>
          <p:nvPr>
            <p:extLst>
              <p:ext uri="{D42A27DB-BD31-4B8C-83A1-F6EECF244321}">
                <p14:modId xmlns:p14="http://schemas.microsoft.com/office/powerpoint/2010/main" val="3692015746"/>
              </p:ext>
            </p:extLst>
          </p:nvPr>
        </p:nvGraphicFramePr>
        <p:xfrm>
          <a:off x="683568" y="1409453"/>
          <a:ext cx="7344816" cy="548421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404" y="404664"/>
            <a:ext cx="8820472" cy="533400"/>
          </a:xfrm>
        </p:spPr>
        <p:txBody>
          <a:bodyPr/>
          <a:lstStyle/>
          <a:p>
            <a:pPr eaLnBrk="1" hangingPunct="1"/>
            <a:r>
              <a:rPr lang="en-CA" altLang="en-US" sz="3200" dirty="0">
                <a:solidFill>
                  <a:schemeClr val="accent4">
                    <a:lumMod val="10000"/>
                  </a:schemeClr>
                </a:solidFill>
                <a:cs typeface="Times New Roman" pitchFamily="18" charset="0"/>
              </a:rPr>
              <a:t>P</a:t>
            </a:r>
            <a:r>
              <a:rPr lang="en-CA" altLang="en-US" sz="3200" dirty="0" smtClean="0">
                <a:solidFill>
                  <a:schemeClr val="accent4">
                    <a:lumMod val="10000"/>
                  </a:schemeClr>
                </a:solidFill>
                <a:cs typeface="Times New Roman" pitchFamily="18" charset="0"/>
              </a:rPr>
              <a:t>rovincial </a:t>
            </a:r>
            <a:r>
              <a:rPr lang="en-CA" altLang="en-US" sz="3200" dirty="0" smtClean="0">
                <a:solidFill>
                  <a:schemeClr val="accent4">
                    <a:lumMod val="10000"/>
                  </a:schemeClr>
                </a:solidFill>
                <a:cs typeface="Times New Roman" pitchFamily="18" charset="0"/>
              </a:rPr>
              <a:t>Legislation Implementation Dates            (as </a:t>
            </a:r>
            <a:r>
              <a:rPr lang="en-CA" altLang="en-US" sz="3200" dirty="0" smtClean="0">
                <a:solidFill>
                  <a:schemeClr val="accent4">
                    <a:lumMod val="10000"/>
                  </a:schemeClr>
                </a:solidFill>
                <a:cs typeface="Times New Roman" pitchFamily="18" charset="0"/>
              </a:rPr>
              <a:t>of January 2015)</a:t>
            </a:r>
            <a:r>
              <a:rPr lang="en-CA" altLang="en-US" sz="2000" dirty="0">
                <a:solidFill>
                  <a:srgbClr val="3366FF"/>
                </a:solidFill>
                <a:cs typeface="Times New Roman" pitchFamily="18" charset="0"/>
              </a:rPr>
              <a:t/>
            </a:r>
            <a:br>
              <a:rPr lang="en-CA" altLang="en-US" sz="2000" dirty="0">
                <a:solidFill>
                  <a:srgbClr val="3366FF"/>
                </a:solidFill>
                <a:cs typeface="Times New Roman" pitchFamily="18" charset="0"/>
              </a:rPr>
            </a:br>
            <a:endParaRPr lang="en-CA" sz="2000" dirty="0">
              <a:solidFill>
                <a:srgbClr val="3366FF"/>
              </a:solidFill>
            </a:endParaRPr>
          </a:p>
        </p:txBody>
      </p:sp>
      <p:sp>
        <p:nvSpPr>
          <p:cNvPr id="4" name="Slide Number Placeholder 3"/>
          <p:cNvSpPr>
            <a:spLocks noGrp="1"/>
          </p:cNvSpPr>
          <p:nvPr>
            <p:ph type="sldNum" sz="quarter" idx="4"/>
          </p:nvPr>
        </p:nvSpPr>
        <p:spPr/>
        <p:txBody>
          <a:bodyPr/>
          <a:lstStyle/>
          <a:p>
            <a:fld id="{B98862E4-1625-496D-B38D-3F7C6950461F}" type="slidenum">
              <a:rPr lang="en-CA" smtClean="0">
                <a:solidFill>
                  <a:prstClr val="black">
                    <a:tint val="75000"/>
                  </a:prstClr>
                </a:solidFill>
              </a:rPr>
              <a:pPr/>
              <a:t>7</a:t>
            </a:fld>
            <a:endParaRPr lang="en-CA">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044319238"/>
              </p:ext>
            </p:extLst>
          </p:nvPr>
        </p:nvGraphicFramePr>
        <p:xfrm>
          <a:off x="395536" y="1124744"/>
          <a:ext cx="7059280" cy="5097428"/>
        </p:xfrm>
        <a:graphic>
          <a:graphicData uri="http://schemas.openxmlformats.org/drawingml/2006/table">
            <a:tbl>
              <a:tblPr firstRow="1" bandRow="1"/>
              <a:tblGrid>
                <a:gridCol w="1843692"/>
                <a:gridCol w="1540684"/>
                <a:gridCol w="1113631"/>
                <a:gridCol w="1131451"/>
                <a:gridCol w="1429822"/>
              </a:tblGrid>
              <a:tr h="1244756">
                <a:tc>
                  <a:txBody>
                    <a:bodyPr/>
                    <a:lstStyle/>
                    <a:p>
                      <a:pPr marL="0" marR="0" fontAlgn="b">
                        <a:lnSpc>
                          <a:spcPct val="115000"/>
                        </a:lnSpc>
                        <a:spcBef>
                          <a:spcPts val="0"/>
                        </a:spcBef>
                        <a:spcAft>
                          <a:spcPts val="0"/>
                        </a:spcAft>
                      </a:pPr>
                      <a:r>
                        <a:rPr lang="en-CA" sz="1600" b="1" kern="1200" dirty="0">
                          <a:solidFill>
                            <a:srgbClr val="000000"/>
                          </a:solidFill>
                          <a:effectLst/>
                          <a:latin typeface="+mj-lt"/>
                          <a:ea typeface="Times New Roman"/>
                          <a:cs typeface="Times New Roman"/>
                        </a:rPr>
                        <a:t> </a:t>
                      </a:r>
                      <a:endParaRPr lang="en-US" sz="1600" dirty="0">
                        <a:effectLst/>
                        <a:latin typeface="+mj-lt"/>
                        <a:ea typeface="Calibri"/>
                        <a:cs typeface="Times New Roman"/>
                      </a:endParaRPr>
                    </a:p>
                  </a:txBody>
                  <a:tcPr marL="51878" marR="51878" marT="0" marB="0">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CA" sz="1600" b="1" kern="1200" dirty="0">
                          <a:solidFill>
                            <a:srgbClr val="000000"/>
                          </a:solidFill>
                          <a:effectLst/>
                          <a:latin typeface="+mj-lt"/>
                          <a:ea typeface="Times New Roman"/>
                          <a:cs typeface="Times New Roman"/>
                        </a:rPr>
                        <a:t>Bicycle Helmets </a:t>
                      </a:r>
                      <a:endParaRPr lang="en-US" sz="1600" dirty="0">
                        <a:effectLst/>
                        <a:latin typeface="+mj-lt"/>
                        <a:ea typeface="Calibri"/>
                        <a:cs typeface="Times New Roman"/>
                      </a:endParaRPr>
                    </a:p>
                  </a:txBody>
                  <a:tcPr marL="51878" marR="51878" marT="0" marB="0">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CA" sz="1600" b="1" kern="1200" dirty="0">
                          <a:solidFill>
                            <a:srgbClr val="000000"/>
                          </a:solidFill>
                          <a:effectLst/>
                          <a:latin typeface="+mj-lt"/>
                          <a:ea typeface="Times New Roman"/>
                          <a:cs typeface="Times New Roman"/>
                        </a:rPr>
                        <a:t>Cell Phone, Distracted Driving</a:t>
                      </a:r>
                      <a:endParaRPr lang="en-US" sz="1600" dirty="0">
                        <a:effectLst/>
                        <a:latin typeface="+mj-lt"/>
                        <a:ea typeface="Calibri"/>
                        <a:cs typeface="Times New Roman"/>
                      </a:endParaRPr>
                    </a:p>
                  </a:txBody>
                  <a:tcPr marL="51878" marR="51878" marT="0" marB="0">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CA" sz="1600" b="1" kern="1200" dirty="0">
                          <a:solidFill>
                            <a:srgbClr val="000000"/>
                          </a:solidFill>
                          <a:effectLst/>
                          <a:latin typeface="+mj-lt"/>
                          <a:ea typeface="Times New Roman"/>
                          <a:cs typeface="Times New Roman"/>
                        </a:rPr>
                        <a:t>Booster Seats</a:t>
                      </a:r>
                      <a:endParaRPr lang="en-US" sz="1600" dirty="0">
                        <a:effectLst/>
                        <a:latin typeface="+mj-lt"/>
                        <a:ea typeface="Calibri"/>
                        <a:cs typeface="Times New Roman"/>
                      </a:endParaRPr>
                    </a:p>
                  </a:txBody>
                  <a:tcPr marL="51878" marR="51878" marT="0" marB="0">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CA" sz="1600" b="1" kern="1200" dirty="0">
                          <a:solidFill>
                            <a:srgbClr val="000000"/>
                          </a:solidFill>
                          <a:effectLst/>
                          <a:latin typeface="+mj-lt"/>
                          <a:ea typeface="Times New Roman"/>
                          <a:cs typeface="Times New Roman"/>
                        </a:rPr>
                        <a:t>Graduated Driver’s License </a:t>
                      </a:r>
                      <a:endParaRPr lang="en-US" sz="1600" dirty="0">
                        <a:effectLst/>
                        <a:latin typeface="+mj-lt"/>
                        <a:ea typeface="Calibri"/>
                        <a:cs typeface="Times New Roman"/>
                      </a:endParaRPr>
                    </a:p>
                  </a:txBody>
                  <a:tcPr marL="51878" marR="51878" marT="0" marB="0">
                    <a:lnL>
                      <a:noFill/>
                    </a:lnL>
                    <a:lnR>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tcPr>
                </a:tc>
              </a:tr>
              <a:tr h="365760">
                <a:tc>
                  <a:txBody>
                    <a:bodyPr/>
                    <a:lstStyle/>
                    <a:p>
                      <a:pPr marL="0" marR="0" fontAlgn="b">
                        <a:lnSpc>
                          <a:spcPct val="115000"/>
                        </a:lnSpc>
                        <a:spcBef>
                          <a:spcPts val="0"/>
                        </a:spcBef>
                        <a:spcAft>
                          <a:spcPts val="0"/>
                        </a:spcAft>
                        <a:tabLst>
                          <a:tab pos="438150" algn="l"/>
                        </a:tabLst>
                      </a:pPr>
                      <a:r>
                        <a:rPr lang="en-CA" sz="1600" b="1" kern="1200" dirty="0">
                          <a:solidFill>
                            <a:srgbClr val="000000"/>
                          </a:solidFill>
                          <a:effectLst/>
                          <a:latin typeface="+mj-lt"/>
                          <a:ea typeface="Times New Roman"/>
                          <a:cs typeface="Times New Roman"/>
                        </a:rPr>
                        <a:t>British </a:t>
                      </a:r>
                      <a:r>
                        <a:rPr lang="en-CA" sz="1600" b="1" kern="1200" dirty="0" smtClean="0">
                          <a:solidFill>
                            <a:srgbClr val="000000"/>
                          </a:solidFill>
                          <a:effectLst/>
                          <a:latin typeface="+mj-lt"/>
                          <a:ea typeface="Times New Roman"/>
                          <a:cs typeface="Times New Roman"/>
                        </a:rPr>
                        <a:t>Columbia</a:t>
                      </a:r>
                      <a:endParaRPr lang="en-US" sz="1600" dirty="0">
                        <a:effectLst/>
                        <a:latin typeface="+mj-lt"/>
                        <a:ea typeface="Calibri"/>
                        <a:cs typeface="Times New Roman"/>
                      </a:endParaRPr>
                    </a:p>
                  </a:txBody>
                  <a:tcPr marL="51878" marR="51878" marT="0" marB="0">
                    <a:lnL>
                      <a:noFill/>
                    </a:lnL>
                    <a:lnR>
                      <a:noFill/>
                    </a:lnR>
                    <a:lnT w="28575" cap="flat" cmpd="sng" algn="ctr">
                      <a:solidFill>
                        <a:srgbClr val="FF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All ages, 1996</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w="28575" cap="flat" cmpd="sng" algn="ctr">
                      <a:solidFill>
                        <a:srgbClr val="FF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2010</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w="28575" cap="flat" cmpd="sng" algn="ctr">
                      <a:solidFill>
                        <a:srgbClr val="FF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2008</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w="28575" cap="flat" cmpd="sng" algn="ctr">
                      <a:solidFill>
                        <a:srgbClr val="FF0000"/>
                      </a:solidFill>
                      <a:prstDash val="solid"/>
                      <a:round/>
                      <a:headEnd type="none" w="med" len="med"/>
                      <a:tailEnd type="none" w="med" len="med"/>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1998</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w="28575" cap="flat" cmpd="sng" algn="ctr">
                      <a:solidFill>
                        <a:srgbClr val="FF0000"/>
                      </a:solidFill>
                      <a:prstDash val="solid"/>
                      <a:round/>
                      <a:headEnd type="none" w="med" len="med"/>
                      <a:tailEnd type="none" w="med" len="med"/>
                    </a:lnT>
                    <a:lnB>
                      <a:noFill/>
                    </a:lnB>
                  </a:tcPr>
                </a:tc>
              </a:tr>
              <a:tr h="365760">
                <a:tc>
                  <a:txBody>
                    <a:bodyPr/>
                    <a:lstStyle/>
                    <a:p>
                      <a:pPr marL="0" marR="0" fontAlgn="b">
                        <a:lnSpc>
                          <a:spcPct val="115000"/>
                        </a:lnSpc>
                        <a:spcBef>
                          <a:spcPts val="0"/>
                        </a:spcBef>
                        <a:spcAft>
                          <a:spcPts val="0"/>
                        </a:spcAft>
                        <a:tabLst>
                          <a:tab pos="-228600" algn="l"/>
                          <a:tab pos="438150" algn="l"/>
                        </a:tabLst>
                      </a:pPr>
                      <a:r>
                        <a:rPr lang="en-CA" sz="1600" b="1" kern="1200" dirty="0">
                          <a:solidFill>
                            <a:srgbClr val="000000"/>
                          </a:solidFill>
                          <a:effectLst/>
                          <a:latin typeface="+mj-lt"/>
                          <a:ea typeface="Times New Roman"/>
                          <a:cs typeface="Times New Roman"/>
                        </a:rPr>
                        <a:t>Alberta</a:t>
                      </a:r>
                      <a:endParaRPr lang="en-US" sz="1600" dirty="0">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&lt; 18, 2002</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2011</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b="1" kern="1200" dirty="0">
                          <a:solidFill>
                            <a:srgbClr val="FF0000"/>
                          </a:solidFill>
                          <a:effectLst/>
                          <a:latin typeface="+mj-lt"/>
                          <a:ea typeface="Times New Roman"/>
                          <a:cs typeface="Times New Roman"/>
                        </a:rPr>
                        <a:t>X</a:t>
                      </a:r>
                      <a:endParaRPr lang="en-US" sz="1600" dirty="0">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2003</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r>
              <a:tr h="365760">
                <a:tc>
                  <a:txBody>
                    <a:bodyPr/>
                    <a:lstStyle/>
                    <a:p>
                      <a:pPr marL="0" marR="0" fontAlgn="b">
                        <a:lnSpc>
                          <a:spcPct val="115000"/>
                        </a:lnSpc>
                        <a:spcBef>
                          <a:spcPts val="0"/>
                        </a:spcBef>
                        <a:spcAft>
                          <a:spcPts val="0"/>
                        </a:spcAft>
                        <a:tabLst>
                          <a:tab pos="438150" algn="l"/>
                        </a:tabLst>
                      </a:pPr>
                      <a:r>
                        <a:rPr lang="en-CA" sz="1600" b="1" kern="1200" dirty="0">
                          <a:solidFill>
                            <a:srgbClr val="000000"/>
                          </a:solidFill>
                          <a:effectLst/>
                          <a:latin typeface="+mj-lt"/>
                          <a:ea typeface="Times New Roman"/>
                          <a:cs typeface="Times New Roman"/>
                        </a:rPr>
                        <a:t>Saskatchewan</a:t>
                      </a:r>
                      <a:endParaRPr lang="en-US" sz="1600" dirty="0">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b="1" kern="1200" dirty="0">
                          <a:solidFill>
                            <a:srgbClr val="FF0000"/>
                          </a:solidFill>
                          <a:effectLst/>
                          <a:latin typeface="+mj-lt"/>
                          <a:ea typeface="Times New Roman"/>
                          <a:cs typeface="Times New Roman"/>
                        </a:rPr>
                        <a:t>X</a:t>
                      </a:r>
                      <a:endParaRPr lang="en-US" sz="1600" dirty="0">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2010</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2014</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2005</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r>
              <a:tr h="365760">
                <a:tc>
                  <a:txBody>
                    <a:bodyPr/>
                    <a:lstStyle/>
                    <a:p>
                      <a:pPr marL="0" marR="0" fontAlgn="b">
                        <a:lnSpc>
                          <a:spcPct val="115000"/>
                        </a:lnSpc>
                        <a:spcBef>
                          <a:spcPts val="0"/>
                        </a:spcBef>
                        <a:spcAft>
                          <a:spcPts val="0"/>
                        </a:spcAft>
                        <a:tabLst>
                          <a:tab pos="438150" algn="l"/>
                        </a:tabLst>
                      </a:pPr>
                      <a:r>
                        <a:rPr lang="en-CA" sz="1600" b="1" kern="1200" dirty="0">
                          <a:solidFill>
                            <a:srgbClr val="000000"/>
                          </a:solidFill>
                          <a:effectLst/>
                          <a:latin typeface="+mj-lt"/>
                          <a:ea typeface="Times New Roman"/>
                          <a:cs typeface="Times New Roman"/>
                        </a:rPr>
                        <a:t>Manitoba</a:t>
                      </a:r>
                      <a:endParaRPr lang="en-US" sz="1600" dirty="0">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&lt; 18, 2013 </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2010</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2012</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2003</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r>
              <a:tr h="365760">
                <a:tc>
                  <a:txBody>
                    <a:bodyPr/>
                    <a:lstStyle/>
                    <a:p>
                      <a:pPr marL="0" marR="0" fontAlgn="b">
                        <a:lnSpc>
                          <a:spcPct val="115000"/>
                        </a:lnSpc>
                        <a:spcBef>
                          <a:spcPts val="0"/>
                        </a:spcBef>
                        <a:spcAft>
                          <a:spcPts val="0"/>
                        </a:spcAft>
                        <a:tabLst>
                          <a:tab pos="438150" algn="l"/>
                        </a:tabLst>
                      </a:pPr>
                      <a:r>
                        <a:rPr lang="en-CA" sz="1600" b="1" kern="1200" dirty="0">
                          <a:solidFill>
                            <a:srgbClr val="000000"/>
                          </a:solidFill>
                          <a:effectLst/>
                          <a:latin typeface="+mj-lt"/>
                          <a:ea typeface="Times New Roman"/>
                          <a:cs typeface="Times New Roman"/>
                        </a:rPr>
                        <a:t>Ontario</a:t>
                      </a:r>
                      <a:endParaRPr lang="en-US" sz="1600" dirty="0">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&lt; 18, 1995</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2009</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2005</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1994</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r>
              <a:tr h="365760">
                <a:tc>
                  <a:txBody>
                    <a:bodyPr/>
                    <a:lstStyle/>
                    <a:p>
                      <a:pPr marL="0" marR="0" fontAlgn="b">
                        <a:lnSpc>
                          <a:spcPct val="115000"/>
                        </a:lnSpc>
                        <a:spcBef>
                          <a:spcPts val="0"/>
                        </a:spcBef>
                        <a:spcAft>
                          <a:spcPts val="0"/>
                        </a:spcAft>
                        <a:tabLst>
                          <a:tab pos="438150" algn="l"/>
                        </a:tabLst>
                      </a:pPr>
                      <a:r>
                        <a:rPr lang="en-CA" sz="1600" b="1" kern="1200">
                          <a:solidFill>
                            <a:srgbClr val="000000"/>
                          </a:solidFill>
                          <a:effectLst/>
                          <a:latin typeface="+mj-lt"/>
                          <a:ea typeface="Times New Roman"/>
                          <a:cs typeface="Times New Roman"/>
                        </a:rPr>
                        <a:t>Quebec</a:t>
                      </a:r>
                      <a:endParaRPr lang="en-US" sz="1600">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b="1" kern="1200" dirty="0">
                          <a:solidFill>
                            <a:srgbClr val="FF0000"/>
                          </a:solidFill>
                          <a:effectLst/>
                          <a:latin typeface="+mj-lt"/>
                          <a:ea typeface="Times New Roman"/>
                          <a:cs typeface="Times New Roman"/>
                        </a:rPr>
                        <a:t>X</a:t>
                      </a:r>
                      <a:endParaRPr lang="en-US" sz="1600" dirty="0">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2008</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2002</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1997</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r>
              <a:tr h="365760">
                <a:tc>
                  <a:txBody>
                    <a:bodyPr/>
                    <a:lstStyle/>
                    <a:p>
                      <a:pPr marL="0" marR="0" fontAlgn="b">
                        <a:lnSpc>
                          <a:spcPct val="115000"/>
                        </a:lnSpc>
                        <a:spcBef>
                          <a:spcPts val="0"/>
                        </a:spcBef>
                        <a:spcAft>
                          <a:spcPts val="0"/>
                        </a:spcAft>
                        <a:tabLst>
                          <a:tab pos="438150" algn="l"/>
                        </a:tabLst>
                      </a:pPr>
                      <a:r>
                        <a:rPr lang="en-CA" sz="1600" b="1" kern="1200">
                          <a:solidFill>
                            <a:srgbClr val="000000"/>
                          </a:solidFill>
                          <a:effectLst/>
                          <a:latin typeface="+mj-lt"/>
                          <a:ea typeface="Times New Roman"/>
                          <a:cs typeface="Times New Roman"/>
                        </a:rPr>
                        <a:t>New Brunswick</a:t>
                      </a:r>
                      <a:endParaRPr lang="en-US" sz="1600">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All ages, 1995</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2011</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2008</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1996</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r>
              <a:tr h="365760">
                <a:tc>
                  <a:txBody>
                    <a:bodyPr/>
                    <a:lstStyle/>
                    <a:p>
                      <a:pPr marL="0" marR="0" fontAlgn="b">
                        <a:lnSpc>
                          <a:spcPct val="115000"/>
                        </a:lnSpc>
                        <a:spcBef>
                          <a:spcPts val="0"/>
                        </a:spcBef>
                        <a:spcAft>
                          <a:spcPts val="0"/>
                        </a:spcAft>
                        <a:tabLst>
                          <a:tab pos="438150" algn="l"/>
                        </a:tabLst>
                      </a:pPr>
                      <a:r>
                        <a:rPr lang="en-CA" sz="1600" b="1" kern="1200">
                          <a:solidFill>
                            <a:srgbClr val="000000"/>
                          </a:solidFill>
                          <a:effectLst/>
                          <a:latin typeface="+mj-lt"/>
                          <a:ea typeface="Times New Roman"/>
                          <a:cs typeface="Times New Roman"/>
                        </a:rPr>
                        <a:t>Nova Scotia</a:t>
                      </a:r>
                      <a:endParaRPr lang="en-US" sz="1600">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All ages, 1997</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2008</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2007</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1994</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r>
              <a:tr h="365760">
                <a:tc>
                  <a:txBody>
                    <a:bodyPr/>
                    <a:lstStyle/>
                    <a:p>
                      <a:pPr marL="0" marR="0" fontAlgn="b">
                        <a:lnSpc>
                          <a:spcPct val="115000"/>
                        </a:lnSpc>
                        <a:spcBef>
                          <a:spcPts val="0"/>
                        </a:spcBef>
                        <a:spcAft>
                          <a:spcPts val="0"/>
                        </a:spcAft>
                        <a:tabLst>
                          <a:tab pos="438150" algn="l"/>
                        </a:tabLst>
                      </a:pPr>
                      <a:r>
                        <a:rPr lang="en-CA" sz="1600" b="1" kern="1200">
                          <a:solidFill>
                            <a:srgbClr val="000000"/>
                          </a:solidFill>
                          <a:effectLst/>
                          <a:latin typeface="+mj-lt"/>
                          <a:ea typeface="Times New Roman"/>
                          <a:cs typeface="Times New Roman"/>
                        </a:rPr>
                        <a:t>Prince Edward Island</a:t>
                      </a:r>
                      <a:endParaRPr lang="en-US" sz="1600">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All ages, 2003</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2010</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2008</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2000</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a:noFill/>
                    </a:lnB>
                  </a:tcPr>
                </a:tc>
              </a:tr>
              <a:tr h="365760">
                <a:tc>
                  <a:txBody>
                    <a:bodyPr/>
                    <a:lstStyle/>
                    <a:p>
                      <a:pPr marL="0" marR="0" fontAlgn="b">
                        <a:lnSpc>
                          <a:spcPct val="115000"/>
                        </a:lnSpc>
                        <a:spcBef>
                          <a:spcPts val="0"/>
                        </a:spcBef>
                        <a:spcAft>
                          <a:spcPts val="0"/>
                        </a:spcAft>
                      </a:pPr>
                      <a:r>
                        <a:rPr lang="en-CA" sz="1600" b="1" kern="1200">
                          <a:solidFill>
                            <a:srgbClr val="000000"/>
                          </a:solidFill>
                          <a:effectLst/>
                          <a:latin typeface="+mj-lt"/>
                          <a:ea typeface="Times New Roman"/>
                          <a:cs typeface="Times New Roman"/>
                        </a:rPr>
                        <a:t>Newfoundland</a:t>
                      </a:r>
                      <a:endParaRPr lang="en-US" sz="1600">
                        <a:effectLst/>
                        <a:latin typeface="+mj-lt"/>
                        <a:ea typeface="Calibri"/>
                        <a:cs typeface="Times New Roman"/>
                      </a:endParaRPr>
                    </a:p>
                  </a:txBody>
                  <a:tcPr marL="51878" marR="5187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CA" sz="1600" b="1" kern="1200" dirty="0">
                          <a:solidFill>
                            <a:srgbClr val="FF0000"/>
                          </a:solidFill>
                          <a:effectLst/>
                          <a:latin typeface="+mj-lt"/>
                          <a:ea typeface="Times New Roman"/>
                          <a:cs typeface="Times New Roman"/>
                        </a:rPr>
                        <a:t>X</a:t>
                      </a:r>
                      <a:endParaRPr lang="en-US" sz="1600" dirty="0">
                        <a:effectLst/>
                        <a:latin typeface="+mj-lt"/>
                        <a:ea typeface="Calibri"/>
                        <a:cs typeface="Times New Roman"/>
                      </a:endParaRPr>
                    </a:p>
                  </a:txBody>
                  <a:tcPr marL="51878" marR="5187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2010</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2008</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CA" sz="1600" kern="1200" dirty="0">
                          <a:solidFill>
                            <a:schemeClr val="bg1">
                              <a:lumMod val="50000"/>
                            </a:schemeClr>
                          </a:solidFill>
                          <a:effectLst/>
                          <a:latin typeface="+mj-lt"/>
                          <a:ea typeface="Times New Roman"/>
                          <a:cs typeface="Times New Roman"/>
                        </a:rPr>
                        <a:t>1999</a:t>
                      </a:r>
                      <a:endParaRPr lang="en-US" sz="1600" dirty="0">
                        <a:solidFill>
                          <a:schemeClr val="bg1">
                            <a:lumMod val="50000"/>
                          </a:schemeClr>
                        </a:solidFill>
                        <a:effectLst/>
                        <a:latin typeface="+mj-lt"/>
                        <a:ea typeface="Calibri"/>
                        <a:cs typeface="Times New Roman"/>
                      </a:endParaRPr>
                    </a:p>
                  </a:txBody>
                  <a:tcPr marL="51878" marR="51878"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539551" y="6372304"/>
            <a:ext cx="177805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X </a:t>
            </a:r>
            <a:r>
              <a:rPr kumimoji="0" lang="en-US" altLang="en-US" sz="16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rPr>
              <a:t>– No legislation</a:t>
            </a:r>
            <a:endParaRPr kumimoji="0" lang="en-US" altLang="en-US" sz="1600" b="0" i="0" u="none" strike="noStrike" cap="none" normalizeH="0" baseline="0" dirty="0" smtClean="0">
              <a:ln>
                <a:noFill/>
              </a:ln>
              <a:solidFill>
                <a:schemeClr val="bg1">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86833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61" y="116632"/>
            <a:ext cx="8385175" cy="533400"/>
          </a:xfrm>
        </p:spPr>
        <p:txBody>
          <a:bodyPr/>
          <a:lstStyle/>
          <a:p>
            <a:r>
              <a:rPr lang="en-CA" dirty="0" smtClean="0">
                <a:solidFill>
                  <a:schemeClr val="tx2">
                    <a:lumMod val="10000"/>
                  </a:schemeClr>
                </a:solidFill>
              </a:rPr>
              <a:t>RESULTS</a:t>
            </a:r>
            <a:endParaRPr lang="en-CA" dirty="0">
              <a:solidFill>
                <a:schemeClr val="tx2">
                  <a:lumMod val="10000"/>
                </a:schemeClr>
              </a:solidFill>
            </a:endParaRPr>
          </a:p>
        </p:txBody>
      </p:sp>
      <p:sp>
        <p:nvSpPr>
          <p:cNvPr id="3" name="Content Placeholder 2"/>
          <p:cNvSpPr>
            <a:spLocks noGrp="1"/>
          </p:cNvSpPr>
          <p:nvPr>
            <p:ph idx="1"/>
          </p:nvPr>
        </p:nvSpPr>
        <p:spPr>
          <a:xfrm>
            <a:off x="323528" y="908720"/>
            <a:ext cx="8382000" cy="4191000"/>
          </a:xfrm>
        </p:spPr>
        <p:txBody>
          <a:bodyPr/>
          <a:lstStyle/>
          <a:p>
            <a:pPr>
              <a:lnSpc>
                <a:spcPct val="100000"/>
              </a:lnSpc>
              <a:spcBef>
                <a:spcPts val="0"/>
              </a:spcBef>
              <a:spcAft>
                <a:spcPts val="600"/>
              </a:spcAft>
              <a:buClr>
                <a:schemeClr val="accent4">
                  <a:lumMod val="10000"/>
                </a:schemeClr>
              </a:buClr>
            </a:pPr>
            <a:r>
              <a:rPr lang="en-US" sz="3200" dirty="0" smtClean="0">
                <a:solidFill>
                  <a:schemeClr val="accent4">
                    <a:lumMod val="10000"/>
                  </a:schemeClr>
                </a:solidFill>
              </a:rPr>
              <a:t>Legislation </a:t>
            </a:r>
            <a:r>
              <a:rPr lang="en-US" sz="3200" dirty="0">
                <a:solidFill>
                  <a:schemeClr val="accent4">
                    <a:lumMod val="10000"/>
                  </a:schemeClr>
                </a:solidFill>
              </a:rPr>
              <a:t>is important </a:t>
            </a:r>
            <a:endParaRPr lang="en-US" sz="3200" dirty="0" smtClean="0">
              <a:solidFill>
                <a:schemeClr val="accent4">
                  <a:lumMod val="10000"/>
                </a:schemeClr>
              </a:solidFill>
            </a:endParaRPr>
          </a:p>
          <a:p>
            <a:pPr lvl="1">
              <a:spcBef>
                <a:spcPts val="0"/>
              </a:spcBef>
              <a:spcAft>
                <a:spcPts val="600"/>
              </a:spcAft>
              <a:buClr>
                <a:schemeClr val="accent4">
                  <a:lumMod val="10000"/>
                </a:schemeClr>
              </a:buClr>
            </a:pPr>
            <a:r>
              <a:rPr lang="en-US" sz="3000" dirty="0" smtClean="0">
                <a:solidFill>
                  <a:schemeClr val="accent4">
                    <a:lumMod val="10000"/>
                  </a:schemeClr>
                </a:solidFill>
              </a:rPr>
              <a:t>87%: </a:t>
            </a:r>
            <a:r>
              <a:rPr lang="en-US" sz="3000" dirty="0" smtClean="0">
                <a:solidFill>
                  <a:schemeClr val="accent4">
                    <a:lumMod val="10000"/>
                  </a:schemeClr>
                </a:solidFill>
              </a:rPr>
              <a:t>because </a:t>
            </a:r>
            <a:r>
              <a:rPr lang="en-US" sz="3000" dirty="0">
                <a:solidFill>
                  <a:schemeClr val="accent4">
                    <a:lumMod val="10000"/>
                  </a:schemeClr>
                </a:solidFill>
              </a:rPr>
              <a:t>of costs for those </a:t>
            </a:r>
            <a:r>
              <a:rPr lang="en-US" sz="3000" dirty="0" smtClean="0">
                <a:solidFill>
                  <a:schemeClr val="accent4">
                    <a:lumMod val="10000"/>
                  </a:schemeClr>
                </a:solidFill>
              </a:rPr>
              <a:t>injured </a:t>
            </a:r>
          </a:p>
          <a:p>
            <a:pPr lvl="1">
              <a:spcBef>
                <a:spcPts val="0"/>
              </a:spcBef>
              <a:spcAft>
                <a:spcPts val="600"/>
              </a:spcAft>
              <a:buClr>
                <a:schemeClr val="accent4">
                  <a:lumMod val="10000"/>
                </a:schemeClr>
              </a:buClr>
            </a:pPr>
            <a:r>
              <a:rPr lang="en-US" sz="3000" dirty="0" smtClean="0">
                <a:solidFill>
                  <a:schemeClr val="accent4">
                    <a:lumMod val="10000"/>
                  </a:schemeClr>
                </a:solidFill>
              </a:rPr>
              <a:t>&gt;</a:t>
            </a:r>
            <a:r>
              <a:rPr lang="en-US" sz="3000" dirty="0" smtClean="0">
                <a:solidFill>
                  <a:schemeClr val="accent4">
                    <a:lumMod val="10000"/>
                  </a:schemeClr>
                </a:solidFill>
              </a:rPr>
              <a:t>89%: because </a:t>
            </a:r>
            <a:r>
              <a:rPr lang="en-US" sz="3000" dirty="0">
                <a:solidFill>
                  <a:schemeClr val="accent4">
                    <a:lumMod val="10000"/>
                  </a:schemeClr>
                </a:solidFill>
              </a:rPr>
              <a:t>of the number of injuries for each </a:t>
            </a:r>
            <a:r>
              <a:rPr lang="en-US" sz="3000" dirty="0" smtClean="0">
                <a:solidFill>
                  <a:schemeClr val="accent4">
                    <a:lumMod val="10000"/>
                  </a:schemeClr>
                </a:solidFill>
              </a:rPr>
              <a:t>topic</a:t>
            </a:r>
          </a:p>
          <a:p>
            <a:pPr lvl="1">
              <a:spcBef>
                <a:spcPts val="0"/>
              </a:spcBef>
              <a:spcAft>
                <a:spcPts val="600"/>
              </a:spcAft>
              <a:buClr>
                <a:schemeClr val="accent4">
                  <a:lumMod val="10000"/>
                </a:schemeClr>
              </a:buClr>
            </a:pPr>
            <a:r>
              <a:rPr lang="en-US" sz="3200" dirty="0" smtClean="0">
                <a:solidFill>
                  <a:schemeClr val="accent4">
                    <a:lumMod val="10000"/>
                  </a:schemeClr>
                </a:solidFill>
              </a:rPr>
              <a:t>&gt;80%: benefits outweigh </a:t>
            </a:r>
            <a:r>
              <a:rPr lang="en-US" sz="3200" dirty="0">
                <a:solidFill>
                  <a:schemeClr val="accent4">
                    <a:lumMod val="10000"/>
                  </a:schemeClr>
                </a:solidFill>
              </a:rPr>
              <a:t>the </a:t>
            </a:r>
            <a:r>
              <a:rPr lang="en-US" sz="3200" dirty="0" smtClean="0">
                <a:solidFill>
                  <a:schemeClr val="accent4">
                    <a:lumMod val="10000"/>
                  </a:schemeClr>
                </a:solidFill>
              </a:rPr>
              <a:t>costs</a:t>
            </a:r>
          </a:p>
          <a:p>
            <a:pPr>
              <a:lnSpc>
                <a:spcPct val="100000"/>
              </a:lnSpc>
              <a:spcBef>
                <a:spcPts val="0"/>
              </a:spcBef>
              <a:spcAft>
                <a:spcPts val="600"/>
              </a:spcAft>
              <a:buClr>
                <a:schemeClr val="accent4">
                  <a:lumMod val="10000"/>
                </a:schemeClr>
              </a:buClr>
            </a:pPr>
            <a:r>
              <a:rPr lang="en-US" sz="3200" dirty="0" smtClean="0">
                <a:solidFill>
                  <a:schemeClr val="accent4">
                    <a:lumMod val="10000"/>
                  </a:schemeClr>
                </a:solidFill>
              </a:rPr>
              <a:t>Personal </a:t>
            </a:r>
            <a:r>
              <a:rPr lang="en-US" sz="3200" dirty="0">
                <a:solidFill>
                  <a:schemeClr val="accent4">
                    <a:lumMod val="10000"/>
                  </a:schemeClr>
                </a:solidFill>
              </a:rPr>
              <a:t>experience </a:t>
            </a:r>
            <a:endParaRPr lang="en-US" sz="3200" dirty="0" smtClean="0">
              <a:solidFill>
                <a:schemeClr val="accent4">
                  <a:lumMod val="10000"/>
                </a:schemeClr>
              </a:solidFill>
            </a:endParaRPr>
          </a:p>
          <a:p>
            <a:pPr lvl="1">
              <a:spcBef>
                <a:spcPts val="0"/>
              </a:spcBef>
              <a:spcAft>
                <a:spcPts val="600"/>
              </a:spcAft>
              <a:buClr>
                <a:schemeClr val="accent4">
                  <a:lumMod val="10000"/>
                </a:schemeClr>
              </a:buClr>
            </a:pPr>
            <a:r>
              <a:rPr lang="en-US" sz="3200" dirty="0" smtClean="0">
                <a:solidFill>
                  <a:schemeClr val="accent4">
                    <a:lumMod val="10000"/>
                  </a:schemeClr>
                </a:solidFill>
              </a:rPr>
              <a:t>92% GDL </a:t>
            </a:r>
          </a:p>
          <a:p>
            <a:pPr lvl="1">
              <a:spcBef>
                <a:spcPts val="0"/>
              </a:spcBef>
              <a:spcAft>
                <a:spcPts val="600"/>
              </a:spcAft>
              <a:buClr>
                <a:schemeClr val="accent4">
                  <a:lumMod val="10000"/>
                </a:schemeClr>
              </a:buClr>
            </a:pPr>
            <a:r>
              <a:rPr lang="en-US" sz="3200" dirty="0" smtClean="0">
                <a:solidFill>
                  <a:schemeClr val="accent4">
                    <a:lumMod val="10000"/>
                  </a:schemeClr>
                </a:solidFill>
              </a:rPr>
              <a:t>64</a:t>
            </a:r>
            <a:r>
              <a:rPr lang="en-US" sz="3200" dirty="0">
                <a:solidFill>
                  <a:schemeClr val="accent4">
                    <a:lumMod val="10000"/>
                  </a:schemeClr>
                </a:solidFill>
              </a:rPr>
              <a:t>% </a:t>
            </a:r>
            <a:r>
              <a:rPr lang="en-US" sz="3200" dirty="0" smtClean="0">
                <a:solidFill>
                  <a:schemeClr val="accent4">
                    <a:lumMod val="10000"/>
                  </a:schemeClr>
                </a:solidFill>
              </a:rPr>
              <a:t>cell phones, distracted </a:t>
            </a:r>
            <a:r>
              <a:rPr lang="en-US" sz="3200" dirty="0">
                <a:solidFill>
                  <a:schemeClr val="accent4">
                    <a:lumMod val="10000"/>
                  </a:schemeClr>
                </a:solidFill>
              </a:rPr>
              <a:t>d</a:t>
            </a:r>
            <a:r>
              <a:rPr lang="en-CA" sz="3200" dirty="0" smtClean="0">
                <a:solidFill>
                  <a:schemeClr val="accent4">
                    <a:lumMod val="10000"/>
                  </a:schemeClr>
                </a:solidFill>
              </a:rPr>
              <a:t>riving</a:t>
            </a:r>
          </a:p>
          <a:p>
            <a:pPr lvl="1">
              <a:spcBef>
                <a:spcPts val="0"/>
              </a:spcBef>
              <a:spcAft>
                <a:spcPts val="600"/>
              </a:spcAft>
              <a:buClr>
                <a:schemeClr val="accent4">
                  <a:lumMod val="10000"/>
                </a:schemeClr>
              </a:buClr>
            </a:pPr>
            <a:r>
              <a:rPr lang="en-US" sz="3200" dirty="0" smtClean="0">
                <a:solidFill>
                  <a:schemeClr val="accent4">
                    <a:lumMod val="10000"/>
                  </a:schemeClr>
                </a:solidFill>
              </a:rPr>
              <a:t>53% </a:t>
            </a:r>
            <a:r>
              <a:rPr lang="en-US" sz="3200" dirty="0">
                <a:solidFill>
                  <a:schemeClr val="accent4">
                    <a:lumMod val="10000"/>
                  </a:schemeClr>
                </a:solidFill>
              </a:rPr>
              <a:t>bicycle </a:t>
            </a:r>
            <a:r>
              <a:rPr lang="en-US" sz="3200" dirty="0" smtClean="0">
                <a:solidFill>
                  <a:schemeClr val="accent4">
                    <a:lumMod val="10000"/>
                  </a:schemeClr>
                </a:solidFill>
              </a:rPr>
              <a:t>helmets</a:t>
            </a:r>
          </a:p>
          <a:p>
            <a:pPr lvl="1">
              <a:spcBef>
                <a:spcPts val="0"/>
              </a:spcBef>
              <a:spcAft>
                <a:spcPts val="600"/>
              </a:spcAft>
              <a:buClr>
                <a:schemeClr val="accent4">
                  <a:lumMod val="10000"/>
                </a:schemeClr>
              </a:buClr>
            </a:pPr>
            <a:r>
              <a:rPr lang="en-US" sz="3200" dirty="0" smtClean="0">
                <a:solidFill>
                  <a:schemeClr val="accent4">
                    <a:lumMod val="10000"/>
                  </a:schemeClr>
                </a:solidFill>
              </a:rPr>
              <a:t>37</a:t>
            </a:r>
            <a:r>
              <a:rPr lang="en-US" sz="3200" dirty="0">
                <a:solidFill>
                  <a:schemeClr val="accent4">
                    <a:lumMod val="10000"/>
                  </a:schemeClr>
                </a:solidFill>
              </a:rPr>
              <a:t>% with booster </a:t>
            </a:r>
            <a:r>
              <a:rPr lang="en-US" sz="3200" dirty="0" smtClean="0">
                <a:solidFill>
                  <a:schemeClr val="accent4">
                    <a:lumMod val="10000"/>
                  </a:schemeClr>
                </a:solidFill>
              </a:rPr>
              <a:t>seats</a:t>
            </a:r>
            <a:endParaRPr lang="en-CA" sz="3200" dirty="0">
              <a:solidFill>
                <a:schemeClr val="accent4">
                  <a:lumMod val="10000"/>
                </a:schemeClr>
              </a:solidFill>
            </a:endParaRPr>
          </a:p>
        </p:txBody>
      </p:sp>
      <p:sp>
        <p:nvSpPr>
          <p:cNvPr id="4" name="Slide Number Placeholder 3"/>
          <p:cNvSpPr>
            <a:spLocks noGrp="1"/>
          </p:cNvSpPr>
          <p:nvPr>
            <p:ph type="sldNum" sz="quarter" idx="4"/>
          </p:nvPr>
        </p:nvSpPr>
        <p:spPr/>
        <p:txBody>
          <a:bodyPr/>
          <a:lstStyle/>
          <a:p>
            <a:fld id="{B98862E4-1625-496D-B38D-3F7C6950461F}" type="slidenum">
              <a:rPr lang="en-CA" smtClean="0">
                <a:solidFill>
                  <a:prstClr val="black">
                    <a:tint val="75000"/>
                  </a:prstClr>
                </a:solidFill>
              </a:rPr>
              <a:pPr/>
              <a:t>8</a:t>
            </a:fld>
            <a:endParaRPr lang="en-CA">
              <a:solidFill>
                <a:prstClr val="black">
                  <a:tint val="75000"/>
                </a:prstClr>
              </a:solidFill>
            </a:endParaRPr>
          </a:p>
        </p:txBody>
      </p:sp>
      <p:cxnSp>
        <p:nvCxnSpPr>
          <p:cNvPr id="5" name="Straight Connector 4"/>
          <p:cNvCxnSpPr/>
          <p:nvPr/>
        </p:nvCxnSpPr>
        <p:spPr bwMode="auto">
          <a:xfrm>
            <a:off x="251520" y="764704"/>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48387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22" y="116632"/>
            <a:ext cx="8385175" cy="533400"/>
          </a:xfrm>
        </p:spPr>
        <p:txBody>
          <a:bodyPr/>
          <a:lstStyle/>
          <a:p>
            <a:r>
              <a:rPr lang="en-CA" dirty="0" smtClean="0">
                <a:solidFill>
                  <a:schemeClr val="accent4">
                    <a:lumMod val="10000"/>
                  </a:schemeClr>
                </a:solidFill>
              </a:rPr>
              <a:t>RESULTS (n = 14)</a:t>
            </a:r>
            <a:endParaRPr lang="en-CA" dirty="0">
              <a:solidFill>
                <a:schemeClr val="accent4">
                  <a:lumMod val="10000"/>
                </a:schemeClr>
              </a:solidFill>
            </a:endParaRPr>
          </a:p>
        </p:txBody>
      </p:sp>
      <p:sp>
        <p:nvSpPr>
          <p:cNvPr id="4" name="Slide Number Placeholder 3"/>
          <p:cNvSpPr>
            <a:spLocks noGrp="1"/>
          </p:cNvSpPr>
          <p:nvPr>
            <p:ph type="sldNum" sz="quarter" idx="4"/>
          </p:nvPr>
        </p:nvSpPr>
        <p:spPr/>
        <p:txBody>
          <a:bodyPr/>
          <a:lstStyle/>
          <a:p>
            <a:fld id="{B98862E4-1625-496D-B38D-3F7C6950461F}" type="slidenum">
              <a:rPr lang="en-CA" smtClean="0">
                <a:solidFill>
                  <a:prstClr val="black">
                    <a:tint val="75000"/>
                  </a:prstClr>
                </a:solidFill>
              </a:rPr>
              <a:pPr/>
              <a:t>9</a:t>
            </a:fld>
            <a:endParaRPr lang="en-CA" dirty="0">
              <a:solidFill>
                <a:prstClr val="black">
                  <a:tint val="75000"/>
                </a:prstClr>
              </a:solidFill>
            </a:endParaRPr>
          </a:p>
        </p:txBody>
      </p:sp>
      <p:cxnSp>
        <p:nvCxnSpPr>
          <p:cNvPr id="5" name="Straight Connector 4"/>
          <p:cNvCxnSpPr/>
          <p:nvPr/>
        </p:nvCxnSpPr>
        <p:spPr bwMode="auto">
          <a:xfrm>
            <a:off x="323528" y="836712"/>
            <a:ext cx="8305800" cy="0"/>
          </a:xfrm>
          <a:prstGeom prst="line">
            <a:avLst/>
          </a:prstGeom>
          <a:ln w="34925">
            <a:solidFill>
              <a:srgbClr val="FF0000"/>
            </a:solidFill>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
        <p:nvSpPr>
          <p:cNvPr id="6" name="TextBox 5"/>
          <p:cNvSpPr txBox="1"/>
          <p:nvPr/>
        </p:nvSpPr>
        <p:spPr>
          <a:xfrm>
            <a:off x="827584" y="901000"/>
            <a:ext cx="7801744" cy="861774"/>
          </a:xfrm>
          <a:prstGeom prst="rect">
            <a:avLst/>
          </a:prstGeom>
          <a:noFill/>
        </p:spPr>
        <p:txBody>
          <a:bodyPr wrap="square" rtlCol="0">
            <a:spAutoFit/>
          </a:bodyPr>
          <a:lstStyle/>
          <a:p>
            <a:endParaRPr lang="en-CA" dirty="0" smtClean="0"/>
          </a:p>
          <a:p>
            <a:r>
              <a:rPr lang="en-CA" sz="3200" b="1" dirty="0" smtClean="0">
                <a:solidFill>
                  <a:srgbClr val="FF0000"/>
                </a:solidFill>
              </a:rPr>
              <a:t>Barriers to Bicycle Helmet Legislation</a:t>
            </a:r>
            <a:endParaRPr lang="en-CA" sz="3200" b="1" dirty="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120" y="4933767"/>
            <a:ext cx="2713484" cy="174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bwMode="auto">
          <a:xfrm flipH="1">
            <a:off x="2517652" y="2039248"/>
            <a:ext cx="1152128" cy="1059408"/>
          </a:xfrm>
          <a:prstGeom prst="straightConnector1">
            <a:avLst/>
          </a:prstGeom>
          <a:solidFill>
            <a:schemeClr val="accent1"/>
          </a:solidFill>
          <a:ln w="22225" cap="flat" cmpd="sng" algn="ctr">
            <a:solidFill>
              <a:srgbClr val="FF0000"/>
            </a:solidFill>
            <a:prstDash val="solid"/>
            <a:round/>
            <a:headEnd type="none" w="med" len="med"/>
            <a:tailEnd type="arrow"/>
          </a:ln>
          <a:effectLst/>
        </p:spPr>
      </p:cxnSp>
      <p:cxnSp>
        <p:nvCxnSpPr>
          <p:cNvPr id="10" name="Straight Arrow Connector 9"/>
          <p:cNvCxnSpPr/>
          <p:nvPr/>
        </p:nvCxnSpPr>
        <p:spPr bwMode="auto">
          <a:xfrm>
            <a:off x="5019269" y="2064028"/>
            <a:ext cx="1090671" cy="1059408"/>
          </a:xfrm>
          <a:prstGeom prst="straightConnector1">
            <a:avLst/>
          </a:prstGeom>
          <a:solidFill>
            <a:schemeClr val="accent1"/>
          </a:solidFill>
          <a:ln w="22225" cap="flat" cmpd="sng" algn="ctr">
            <a:solidFill>
              <a:srgbClr val="FF0000"/>
            </a:solidFill>
            <a:prstDash val="solid"/>
            <a:round/>
            <a:headEnd type="none" w="med" len="med"/>
            <a:tailEnd type="arrow"/>
          </a:ln>
          <a:effectLst/>
        </p:spPr>
      </p:cxnSp>
      <p:sp>
        <p:nvSpPr>
          <p:cNvPr id="11" name="TextBox 10"/>
          <p:cNvSpPr txBox="1"/>
          <p:nvPr/>
        </p:nvSpPr>
        <p:spPr>
          <a:xfrm>
            <a:off x="467544" y="3344205"/>
            <a:ext cx="3490268" cy="1569660"/>
          </a:xfrm>
          <a:prstGeom prst="rect">
            <a:avLst/>
          </a:prstGeom>
          <a:noFill/>
        </p:spPr>
        <p:txBody>
          <a:bodyPr wrap="square" rtlCol="0">
            <a:spAutoFit/>
          </a:bodyPr>
          <a:lstStyle/>
          <a:p>
            <a:r>
              <a:rPr lang="en-CA" sz="3200" b="1" dirty="0" smtClean="0">
                <a:solidFill>
                  <a:schemeClr val="bg2">
                    <a:lumMod val="50000"/>
                  </a:schemeClr>
                </a:solidFill>
              </a:rPr>
              <a:t>Competing </a:t>
            </a:r>
            <a:r>
              <a:rPr lang="en-CA" sz="3200" b="1" dirty="0">
                <a:solidFill>
                  <a:schemeClr val="bg2">
                    <a:lumMod val="50000"/>
                  </a:schemeClr>
                </a:solidFill>
              </a:rPr>
              <a:t>policy </a:t>
            </a:r>
            <a:r>
              <a:rPr lang="en-CA" sz="3200" b="1" dirty="0" smtClean="0">
                <a:solidFill>
                  <a:schemeClr val="bg2">
                    <a:lumMod val="50000"/>
                  </a:schemeClr>
                </a:solidFill>
              </a:rPr>
              <a:t>priorities (n = 8) </a:t>
            </a:r>
            <a:endParaRPr lang="en-CA" sz="3200" b="1" dirty="0">
              <a:solidFill>
                <a:schemeClr val="bg2">
                  <a:lumMod val="50000"/>
                </a:schemeClr>
              </a:solidFill>
            </a:endParaRPr>
          </a:p>
        </p:txBody>
      </p:sp>
      <p:sp>
        <p:nvSpPr>
          <p:cNvPr id="12" name="TextBox 11"/>
          <p:cNvSpPr txBox="1"/>
          <p:nvPr/>
        </p:nvSpPr>
        <p:spPr>
          <a:xfrm>
            <a:off x="4476429" y="3212976"/>
            <a:ext cx="4560068" cy="1569660"/>
          </a:xfrm>
          <a:prstGeom prst="rect">
            <a:avLst/>
          </a:prstGeom>
          <a:noFill/>
        </p:spPr>
        <p:txBody>
          <a:bodyPr wrap="square" rtlCol="0">
            <a:spAutoFit/>
          </a:bodyPr>
          <a:lstStyle/>
          <a:p>
            <a:r>
              <a:rPr lang="en-CA" sz="3200" b="1" dirty="0" smtClean="0">
                <a:solidFill>
                  <a:schemeClr val="bg2">
                    <a:lumMod val="50000"/>
                  </a:schemeClr>
                </a:solidFill>
              </a:rPr>
              <a:t>Not </a:t>
            </a:r>
            <a:r>
              <a:rPr lang="en-CA" sz="3200" b="1" dirty="0">
                <a:solidFill>
                  <a:schemeClr val="bg2">
                    <a:lumMod val="50000"/>
                  </a:schemeClr>
                </a:solidFill>
              </a:rPr>
              <a:t>enough managerial or political support </a:t>
            </a:r>
            <a:r>
              <a:rPr lang="en-CA" sz="3200" b="1" dirty="0" smtClean="0">
                <a:solidFill>
                  <a:schemeClr val="bg2">
                    <a:lumMod val="50000"/>
                  </a:schemeClr>
                </a:solidFill>
              </a:rPr>
              <a:t>(n = 8)</a:t>
            </a:r>
            <a:endParaRPr lang="en-CA" sz="3200" b="1" dirty="0">
              <a:solidFill>
                <a:schemeClr val="bg2">
                  <a:lumMod val="50000"/>
                </a:schemeClr>
              </a:solidFill>
            </a:endParaRPr>
          </a:p>
        </p:txBody>
      </p:sp>
    </p:spTree>
    <p:extLst>
      <p:ext uri="{BB962C8B-B14F-4D97-AF65-F5344CB8AC3E}">
        <p14:creationId xmlns:p14="http://schemas.microsoft.com/office/powerpoint/2010/main" val="174983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strat">
  <a:themeElements>
    <a:clrScheme name="newstrat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fontScheme name="newstrat">
      <a:majorFont>
        <a:latin typeface="Arial"/>
        <a:ea typeface=""/>
        <a:cs typeface=""/>
      </a:majorFont>
      <a:minorFont>
        <a:latin typeface="Arial"/>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newstrat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newstrat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newstrat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newstrat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newstrat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newstrat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newstrat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newstrat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18046</TotalTime>
  <Words>1222</Words>
  <Application>Microsoft Office PowerPoint</Application>
  <PresentationFormat>On-screen Show (4:3)</PresentationFormat>
  <Paragraphs>257</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newstrat</vt:lpstr>
      <vt:lpstr>Barriers and Enablers to Enacting Child Injury Prevention Legislation related to Road Users in Canada CARSP Conference 2016, Halifax NS     </vt:lpstr>
      <vt:lpstr>INTRODUCTION</vt:lpstr>
      <vt:lpstr>OBJECTIVE       </vt:lpstr>
      <vt:lpstr>METHODS</vt:lpstr>
      <vt:lpstr>METHODS</vt:lpstr>
      <vt:lpstr>RESULTS</vt:lpstr>
      <vt:lpstr>Provincial Legislation Implementation Dates            (as of January 2015) </vt:lpstr>
      <vt:lpstr>RESULTS</vt:lpstr>
      <vt:lpstr>RESULTS (n = 14)</vt:lpstr>
      <vt:lpstr>ENABLERS: Legislation as it currently stands  has been instituted in my province because…</vt:lpstr>
      <vt:lpstr>PowerPoint Presentation</vt:lpstr>
      <vt:lpstr>RESULTS</vt:lpstr>
      <vt:lpstr>RESULTS</vt:lpstr>
      <vt:lpstr>ADDITIONAL THEMES (Open Ended) </vt:lpstr>
      <vt:lpstr>DISCUSSION</vt:lpstr>
      <vt:lpstr>PowerPoint Presentation</vt:lpstr>
      <vt:lpstr>ACKNOWLEDGEMENTS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Shapero</dc:creator>
  <cp:lastModifiedBy>ctsadmin</cp:lastModifiedBy>
  <cp:revision>1616</cp:revision>
  <cp:lastPrinted>2014-03-23T19:10:21Z</cp:lastPrinted>
  <dcterms:created xsi:type="dcterms:W3CDTF">2012-10-17T14:44:32Z</dcterms:created>
  <dcterms:modified xsi:type="dcterms:W3CDTF">2016-05-24T19:18:11Z</dcterms:modified>
</cp:coreProperties>
</file>