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9.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5"/>
  </p:notesMasterIdLst>
  <p:sldIdLst>
    <p:sldId id="256" r:id="rId2"/>
    <p:sldId id="258" r:id="rId3"/>
    <p:sldId id="261" r:id="rId4"/>
    <p:sldId id="263" r:id="rId5"/>
    <p:sldId id="264" r:id="rId6"/>
    <p:sldId id="265" r:id="rId7"/>
    <p:sldId id="267" r:id="rId8"/>
    <p:sldId id="268" r:id="rId9"/>
    <p:sldId id="270" r:id="rId10"/>
    <p:sldId id="271" r:id="rId11"/>
    <p:sldId id="272" r:id="rId12"/>
    <p:sldId id="273" r:id="rId13"/>
    <p:sldId id="275" r:id="rId14"/>
    <p:sldId id="276" r:id="rId15"/>
    <p:sldId id="277" r:id="rId16"/>
    <p:sldId id="279" r:id="rId17"/>
    <p:sldId id="280" r:id="rId18"/>
    <p:sldId id="281" r:id="rId19"/>
    <p:sldId id="282" r:id="rId20"/>
    <p:sldId id="283" r:id="rId21"/>
    <p:sldId id="284" r:id="rId22"/>
    <p:sldId id="285" r:id="rId23"/>
    <p:sldId id="286" r:id="rId24"/>
    <p:sldId id="287" r:id="rId25"/>
    <p:sldId id="289" r:id="rId26"/>
    <p:sldId id="290" r:id="rId27"/>
    <p:sldId id="291" r:id="rId28"/>
    <p:sldId id="292" r:id="rId29"/>
    <p:sldId id="298" r:id="rId30"/>
    <p:sldId id="299" r:id="rId31"/>
    <p:sldId id="297" r:id="rId32"/>
    <p:sldId id="300" r:id="rId33"/>
    <p:sldId id="301"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4" autoAdjust="0"/>
    <p:restoredTop sz="83638" autoAdjust="0"/>
  </p:normalViewPr>
  <p:slideViewPr>
    <p:cSldViewPr snapToGrid="0">
      <p:cViewPr varScale="1">
        <p:scale>
          <a:sx n="93" d="100"/>
          <a:sy n="93" d="100"/>
        </p:scale>
        <p:origin x="-930" y="-102"/>
      </p:cViewPr>
      <p:guideLst>
        <p:guide orient="horz" pos="2160"/>
        <p:guide pos="3840"/>
      </p:guideLst>
    </p:cSldViewPr>
  </p:slideViewPr>
  <p:notesTextViewPr>
    <p:cViewPr>
      <p:scale>
        <a:sx n="1" d="1"/>
        <a:sy n="1" d="1"/>
      </p:scale>
      <p:origin x="0" y="354"/>
    </p:cViewPr>
  </p:notesTextViewPr>
  <p:notesViewPr>
    <p:cSldViewPr snapToGrid="0">
      <p:cViewPr varScale="1">
        <p:scale>
          <a:sx n="85" d="100"/>
          <a:sy n="85" d="100"/>
        </p:scale>
        <p:origin x="-298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10.xml"/></Relationships>
</file>

<file path=ppt/charts/_rels/chart2.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E:\Valence%20and%20Driving\New%20Data\NEW%20Master%20Data%20List.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38'!$P$40</c:f>
              <c:strCache>
                <c:ptCount val="1"/>
                <c:pt idx="0">
                  <c:v>Peripheral Hazard</c:v>
                </c:pt>
              </c:strCache>
            </c:strRef>
          </c:tx>
          <c:spPr>
            <a:solidFill>
              <a:srgbClr val="FFC000"/>
            </a:solidFill>
            <a:ln>
              <a:solidFill>
                <a:sysClr val="windowText" lastClr="000000"/>
              </a:solidFill>
            </a:ln>
          </c:spPr>
          <c:invertIfNegative val="0"/>
          <c:dPt>
            <c:idx val="0"/>
            <c:invertIfNegative val="0"/>
            <c:bubble3D val="0"/>
            <c:extLst xmlns:c16r2="http://schemas.microsoft.com/office/drawing/2015/06/chart">
              <c:ext xmlns:c16="http://schemas.microsoft.com/office/drawing/2014/chart" uri="{C3380CC4-5D6E-409C-BE32-E72D297353CC}">
                <c16:uniqueId val="{00000000-803B-4F24-BCD4-9C81EE4F30E4}"/>
              </c:ext>
            </c:extLst>
          </c:dPt>
          <c:dPt>
            <c:idx val="1"/>
            <c:invertIfNegative val="0"/>
            <c:bubble3D val="0"/>
            <c:extLst xmlns:c16r2="http://schemas.microsoft.com/office/drawing/2015/06/chart">
              <c:ext xmlns:c16="http://schemas.microsoft.com/office/drawing/2014/chart" uri="{C3380CC4-5D6E-409C-BE32-E72D297353CC}">
                <c16:uniqueId val="{00000001-803B-4F24-BCD4-9C81EE4F30E4}"/>
              </c:ext>
            </c:extLst>
          </c:dPt>
          <c:dPt>
            <c:idx val="2"/>
            <c:invertIfNegative val="0"/>
            <c:bubble3D val="0"/>
            <c:extLst xmlns:c16r2="http://schemas.microsoft.com/office/drawing/2015/06/chart">
              <c:ext xmlns:c16="http://schemas.microsoft.com/office/drawing/2014/chart" uri="{C3380CC4-5D6E-409C-BE32-E72D297353CC}">
                <c16:uniqueId val="{00000002-803B-4F24-BCD4-9C81EE4F30E4}"/>
              </c:ext>
            </c:extLst>
          </c:dPt>
          <c:cat>
            <c:strRef>
              <c:f>'Post Valence and Arousal n = 38'!$Q$39:$S$39</c:f>
              <c:strCache>
                <c:ptCount val="3"/>
                <c:pt idx="0">
                  <c:v>Positive </c:v>
                </c:pt>
                <c:pt idx="1">
                  <c:v>Control</c:v>
                </c:pt>
                <c:pt idx="2">
                  <c:v>Negative</c:v>
                </c:pt>
              </c:strCache>
            </c:strRef>
          </c:cat>
          <c:val>
            <c:numRef>
              <c:f>'Post Valence and Arousal n = 38'!$Q$40:$S$40</c:f>
              <c:numCache>
                <c:formatCode>General</c:formatCode>
                <c:ptCount val="3"/>
                <c:pt idx="0">
                  <c:v>1000</c:v>
                </c:pt>
                <c:pt idx="1">
                  <c:v>1100</c:v>
                </c:pt>
                <c:pt idx="2">
                  <c:v>1100</c:v>
                </c:pt>
              </c:numCache>
            </c:numRef>
          </c:val>
          <c:extLst xmlns:c16r2="http://schemas.microsoft.com/office/drawing/2015/06/chart">
            <c:ext xmlns:c16="http://schemas.microsoft.com/office/drawing/2014/chart" uri="{C3380CC4-5D6E-409C-BE32-E72D297353CC}">
              <c16:uniqueId val="{00000003-803B-4F24-BCD4-9C81EE4F30E4}"/>
            </c:ext>
          </c:extLst>
        </c:ser>
        <c:ser>
          <c:idx val="1"/>
          <c:order val="1"/>
          <c:tx>
            <c:strRef>
              <c:f>'Post Valence and Arousal n = 38'!$P$41</c:f>
              <c:strCache>
                <c:ptCount val="1"/>
                <c:pt idx="0">
                  <c:v>Central Hazard</c:v>
                </c:pt>
              </c:strCache>
            </c:strRef>
          </c:tx>
          <c:spPr>
            <a:solidFill>
              <a:sysClr val="windowText" lastClr="000000"/>
            </a:solidFill>
            <a:ln>
              <a:solidFill>
                <a:sysClr val="windowText" lastClr="000000"/>
              </a:solidFill>
            </a:ln>
          </c:spPr>
          <c:invertIfNegative val="0"/>
          <c:cat>
            <c:strRef>
              <c:f>'Post Valence and Arousal n = 38'!$Q$39:$S$39</c:f>
              <c:strCache>
                <c:ptCount val="3"/>
                <c:pt idx="0">
                  <c:v>Positive </c:v>
                </c:pt>
                <c:pt idx="1">
                  <c:v>Control</c:v>
                </c:pt>
                <c:pt idx="2">
                  <c:v>Negative</c:v>
                </c:pt>
              </c:strCache>
            </c:strRef>
          </c:cat>
          <c:val>
            <c:numRef>
              <c:f>'Post Valence and Arousal n = 38'!$Q$41:$S$41</c:f>
              <c:numCache>
                <c:formatCode>General</c:formatCode>
                <c:ptCount val="3"/>
                <c:pt idx="0">
                  <c:v>1100</c:v>
                </c:pt>
                <c:pt idx="1">
                  <c:v>1100</c:v>
                </c:pt>
                <c:pt idx="2">
                  <c:v>1000</c:v>
                </c:pt>
              </c:numCache>
            </c:numRef>
          </c:val>
          <c:extLst xmlns:c16r2="http://schemas.microsoft.com/office/drawing/2015/06/chart">
            <c:ext xmlns:c16="http://schemas.microsoft.com/office/drawing/2014/chart" uri="{C3380CC4-5D6E-409C-BE32-E72D297353CC}">
              <c16:uniqueId val="{00000004-803B-4F24-BCD4-9C81EE4F30E4}"/>
            </c:ext>
          </c:extLst>
        </c:ser>
        <c:dLbls>
          <c:showLegendKey val="0"/>
          <c:showVal val="0"/>
          <c:showCatName val="0"/>
          <c:showSerName val="0"/>
          <c:showPercent val="0"/>
          <c:showBubbleSize val="0"/>
        </c:dLbls>
        <c:gapWidth val="150"/>
        <c:axId val="43574400"/>
        <c:axId val="43575936"/>
      </c:barChart>
      <c:catAx>
        <c:axId val="43574400"/>
        <c:scaling>
          <c:orientation val="minMax"/>
        </c:scaling>
        <c:delete val="0"/>
        <c:axPos val="b"/>
        <c:numFmt formatCode="General" sourceLinked="0"/>
        <c:majorTickMark val="out"/>
        <c:minorTickMark val="none"/>
        <c:tickLblPos val="nextTo"/>
        <c:txPr>
          <a:bodyPr/>
          <a:lstStyle/>
          <a:p>
            <a:pPr>
              <a:defRPr sz="2600">
                <a:latin typeface="Franklin Gothic Book" panose="020B0503020102020204" pitchFamily="34" charset="0"/>
              </a:defRPr>
            </a:pPr>
            <a:endParaRPr lang="en-US"/>
          </a:p>
        </c:txPr>
        <c:crossAx val="43575936"/>
        <c:crosses val="autoZero"/>
        <c:auto val="1"/>
        <c:lblAlgn val="ctr"/>
        <c:lblOffset val="100"/>
        <c:noMultiLvlLbl val="0"/>
      </c:catAx>
      <c:valAx>
        <c:axId val="43575936"/>
        <c:scaling>
          <c:orientation val="minMax"/>
          <c:max val="1200"/>
          <c:min val="800"/>
        </c:scaling>
        <c:delete val="0"/>
        <c:axPos val="l"/>
        <c:title>
          <c:tx>
            <c:rich>
              <a:bodyPr rot="-5400000" vert="horz"/>
              <a:lstStyle/>
              <a:p>
                <a:pPr>
                  <a:defRPr sz="2600"/>
                </a:pPr>
                <a:r>
                  <a:rPr lang="en-US" sz="2600" b="0" dirty="0">
                    <a:latin typeface="Franklin Gothic Book" panose="020B0503020102020204" pitchFamily="34" charset="0"/>
                  </a:rPr>
                  <a:t>Response</a:t>
                </a:r>
                <a:r>
                  <a:rPr lang="en-US" sz="2600" b="0" baseline="0" dirty="0">
                    <a:latin typeface="Franklin Gothic Book" panose="020B0503020102020204" pitchFamily="34" charset="0"/>
                  </a:rPr>
                  <a:t> </a:t>
                </a:r>
                <a:r>
                  <a:rPr lang="en-US" sz="2600" b="0" baseline="0" dirty="0" smtClean="0">
                    <a:latin typeface="Franklin Gothic Book" panose="020B0503020102020204" pitchFamily="34" charset="0"/>
                  </a:rPr>
                  <a:t>Times (</a:t>
                </a:r>
                <a:r>
                  <a:rPr lang="en-US" sz="2600" b="0" baseline="0" dirty="0" err="1" smtClean="0">
                    <a:latin typeface="Franklin Gothic Book" panose="020B0503020102020204" pitchFamily="34" charset="0"/>
                  </a:rPr>
                  <a:t>ms</a:t>
                </a:r>
                <a:r>
                  <a:rPr lang="en-US" sz="2600" b="0" baseline="0" dirty="0" smtClean="0">
                    <a:latin typeface="Franklin Gothic Book" panose="020B0503020102020204" pitchFamily="34" charset="0"/>
                  </a:rPr>
                  <a:t>)</a:t>
                </a:r>
                <a:endParaRPr lang="en-US" sz="2600" b="0" dirty="0">
                  <a:latin typeface="Franklin Gothic Book" panose="020B0503020102020204" pitchFamily="34" charset="0"/>
                </a:endParaRPr>
              </a:p>
            </c:rich>
          </c:tx>
          <c:layout/>
          <c:overlay val="0"/>
        </c:title>
        <c:numFmt formatCode="General" sourceLinked="1"/>
        <c:majorTickMark val="out"/>
        <c:minorTickMark val="none"/>
        <c:tickLblPos val="nextTo"/>
        <c:txPr>
          <a:bodyPr/>
          <a:lstStyle/>
          <a:p>
            <a:pPr>
              <a:defRPr sz="2000">
                <a:solidFill>
                  <a:schemeClr val="tx1"/>
                </a:solidFill>
                <a:latin typeface="Franklin Gothic Book" panose="020B0503020102020204" pitchFamily="34" charset="0"/>
              </a:defRPr>
            </a:pPr>
            <a:endParaRPr lang="en-US"/>
          </a:p>
        </c:txPr>
        <c:crossAx val="43574400"/>
        <c:crosses val="autoZero"/>
        <c:crossBetween val="between"/>
        <c:majorUnit val="100"/>
      </c:valAx>
    </c:plotArea>
    <c:legend>
      <c:legendPos val="b"/>
      <c:layout/>
      <c:overlay val="0"/>
      <c:txPr>
        <a:bodyPr/>
        <a:lstStyle/>
        <a:p>
          <a:pPr>
            <a:defRPr sz="2600">
              <a:latin typeface="Franklin Gothic Book" panose="020B0503020102020204" pitchFamily="34" charset="0"/>
            </a:defRPr>
          </a:pPr>
          <a:endParaRPr lang="en-US"/>
        </a:p>
      </c:txPr>
    </c:legend>
    <c:plotVisOnly val="1"/>
    <c:dispBlanksAs val="gap"/>
    <c:showDLblsOverMax val="0"/>
  </c:chart>
  <c:spPr>
    <a:noFill/>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38'!$J$47</c:f>
              <c:strCache>
                <c:ptCount val="1"/>
                <c:pt idx="0">
                  <c:v>Actual</c:v>
                </c:pt>
              </c:strCache>
            </c:strRef>
          </c:tx>
          <c:invertIfNegative val="0"/>
          <c:dPt>
            <c:idx val="0"/>
            <c:invertIfNegative val="0"/>
            <c:bubble3D val="0"/>
            <c:spPr>
              <a:solidFill>
                <a:srgbClr val="FFC000"/>
              </a:solidFill>
              <a:ln>
                <a:solidFill>
                  <a:schemeClr val="tx1"/>
                </a:solidFill>
              </a:ln>
            </c:spPr>
          </c:dPt>
          <c:dPt>
            <c:idx val="1"/>
            <c:invertIfNegative val="0"/>
            <c:bubble3D val="0"/>
            <c:spPr>
              <a:solidFill>
                <a:srgbClr val="0070C0"/>
              </a:solidFill>
              <a:ln>
                <a:solidFill>
                  <a:schemeClr val="tx1"/>
                </a:solidFill>
              </a:ln>
            </c:spPr>
          </c:dPt>
          <c:dPt>
            <c:idx val="2"/>
            <c:invertIfNegative val="0"/>
            <c:bubble3D val="0"/>
            <c:spPr>
              <a:solidFill>
                <a:schemeClr val="tx1"/>
              </a:solidFill>
              <a:ln>
                <a:solidFill>
                  <a:schemeClr val="tx1"/>
                </a:solidFill>
              </a:ln>
            </c:spPr>
          </c:dPt>
          <c:errBars>
            <c:errBarType val="plus"/>
            <c:errValType val="cust"/>
            <c:noEndCap val="0"/>
            <c:plus>
              <c:numRef>
                <c:f>Sheet2!$A$96:$C$96</c:f>
                <c:numCache>
                  <c:formatCode>General</c:formatCode>
                  <c:ptCount val="3"/>
                  <c:pt idx="0">
                    <c:v>2.1529297044490767</c:v>
                  </c:pt>
                  <c:pt idx="1">
                    <c:v>1.8571146225093598</c:v>
                  </c:pt>
                  <c:pt idx="2">
                    <c:v>2.1355799447448813</c:v>
                  </c:pt>
                </c:numCache>
              </c:numRef>
            </c:plus>
            <c:minus>
              <c:numRef>
                <c:f>Sheet2!$A$96:$C$96</c:f>
                <c:numCache>
                  <c:formatCode>General</c:formatCode>
                  <c:ptCount val="3"/>
                  <c:pt idx="0">
                    <c:v>2.1529297044490767</c:v>
                  </c:pt>
                  <c:pt idx="1">
                    <c:v>1.8571146225093598</c:v>
                  </c:pt>
                  <c:pt idx="2">
                    <c:v>2.1355799447448813</c:v>
                  </c:pt>
                </c:numCache>
              </c:numRef>
            </c:minus>
            <c:spPr>
              <a:ln>
                <a:solidFill>
                  <a:srgbClr val="FF0000"/>
                </a:solidFill>
              </a:ln>
            </c:spPr>
          </c:errBars>
          <c:cat>
            <c:strRef>
              <c:f>'Post Valence and Arousal n = 38'!$I$48:$I$50</c:f>
              <c:strCache>
                <c:ptCount val="3"/>
                <c:pt idx="0">
                  <c:v>Major-Music</c:v>
                </c:pt>
                <c:pt idx="1">
                  <c:v>No-Music</c:v>
                </c:pt>
                <c:pt idx="2">
                  <c:v>Minor-Music</c:v>
                </c:pt>
              </c:strCache>
            </c:strRef>
          </c:cat>
          <c:val>
            <c:numRef>
              <c:f>'Post Valence and Arousal n = 38'!$J$48:$J$50</c:f>
              <c:numCache>
                <c:formatCode>General</c:formatCode>
                <c:ptCount val="3"/>
                <c:pt idx="0">
                  <c:v>19.329999999999998</c:v>
                </c:pt>
                <c:pt idx="1">
                  <c:v>17.399999999999999</c:v>
                </c:pt>
                <c:pt idx="2">
                  <c:v>18.8</c:v>
                </c:pt>
              </c:numCache>
            </c:numRef>
          </c:val>
        </c:ser>
        <c:dLbls>
          <c:showLegendKey val="0"/>
          <c:showVal val="0"/>
          <c:showCatName val="0"/>
          <c:showSerName val="0"/>
          <c:showPercent val="0"/>
          <c:showBubbleSize val="0"/>
        </c:dLbls>
        <c:gapWidth val="150"/>
        <c:axId val="47189376"/>
        <c:axId val="47211648"/>
      </c:barChart>
      <c:catAx>
        <c:axId val="47189376"/>
        <c:scaling>
          <c:orientation val="minMax"/>
        </c:scaling>
        <c:delete val="0"/>
        <c:axPos val="b"/>
        <c:majorTickMark val="out"/>
        <c:minorTickMark val="none"/>
        <c:tickLblPos val="nextTo"/>
        <c:txPr>
          <a:bodyPr/>
          <a:lstStyle/>
          <a:p>
            <a:pPr>
              <a:defRPr sz="2000"/>
            </a:pPr>
            <a:endParaRPr lang="en-US"/>
          </a:p>
        </c:txPr>
        <c:crossAx val="47211648"/>
        <c:crosses val="autoZero"/>
        <c:auto val="1"/>
        <c:lblAlgn val="ctr"/>
        <c:lblOffset val="100"/>
        <c:noMultiLvlLbl val="0"/>
      </c:catAx>
      <c:valAx>
        <c:axId val="47211648"/>
        <c:scaling>
          <c:orientation val="minMax"/>
          <c:max val="25"/>
          <c:min val="0"/>
        </c:scaling>
        <c:delete val="0"/>
        <c:axPos val="l"/>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7189376"/>
        <c:crosses val="autoZero"/>
        <c:crossBetween val="between"/>
        <c:majorUnit val="5"/>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38'!$H$52</c:f>
              <c:strCache>
                <c:ptCount val="1"/>
                <c:pt idx="0">
                  <c:v>SDLP</c:v>
                </c:pt>
              </c:strCache>
            </c:strRef>
          </c:tx>
          <c:invertIfNegative val="0"/>
          <c:dPt>
            <c:idx val="0"/>
            <c:invertIfNegative val="0"/>
            <c:bubble3D val="0"/>
            <c:spPr>
              <a:solidFill>
                <a:srgbClr val="FFC000"/>
              </a:solidFill>
              <a:ln>
                <a:solidFill>
                  <a:schemeClr val="tx1"/>
                </a:solidFill>
              </a:ln>
            </c:spPr>
            <c:extLst xmlns:c16r2="http://schemas.microsoft.com/office/drawing/2015/06/chart">
              <c:ext xmlns:c16="http://schemas.microsoft.com/office/drawing/2014/chart" uri="{C3380CC4-5D6E-409C-BE32-E72D297353CC}">
                <c16:uniqueId val="{00000001-4F16-4828-AB8B-9EC5E9C87C67}"/>
              </c:ext>
            </c:extLst>
          </c:dPt>
          <c:dPt>
            <c:idx val="1"/>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4F16-4828-AB8B-9EC5E9C87C67}"/>
              </c:ext>
            </c:extLst>
          </c:dPt>
          <c:dPt>
            <c:idx val="2"/>
            <c:invertIfNegative val="0"/>
            <c:bubble3D val="0"/>
            <c:spPr>
              <a:solidFill>
                <a:srgbClr val="0070C0"/>
              </a:solidFill>
              <a:ln>
                <a:solidFill>
                  <a:schemeClr val="tx1"/>
                </a:solidFill>
              </a:ln>
            </c:spPr>
            <c:extLst xmlns:c16r2="http://schemas.microsoft.com/office/drawing/2015/06/chart">
              <c:ext xmlns:c16="http://schemas.microsoft.com/office/drawing/2014/chart" uri="{C3380CC4-5D6E-409C-BE32-E72D297353CC}">
                <c16:uniqueId val="{00000005-4F16-4828-AB8B-9EC5E9C87C67}"/>
              </c:ext>
            </c:extLst>
          </c:dPt>
          <c:cat>
            <c:strRef>
              <c:f>'Post Valence and Arousal n = 38'!$G$53:$G$55</c:f>
              <c:strCache>
                <c:ptCount val="3"/>
                <c:pt idx="0">
                  <c:v>Positive</c:v>
                </c:pt>
                <c:pt idx="1">
                  <c:v>Control</c:v>
                </c:pt>
                <c:pt idx="2">
                  <c:v>Negative</c:v>
                </c:pt>
              </c:strCache>
            </c:strRef>
          </c:cat>
          <c:val>
            <c:numRef>
              <c:f>'Post Valence and Arousal n = 38'!$H$53:$H$55</c:f>
              <c:numCache>
                <c:formatCode>General</c:formatCode>
                <c:ptCount val="3"/>
                <c:pt idx="0">
                  <c:v>15</c:v>
                </c:pt>
                <c:pt idx="1">
                  <c:v>17</c:v>
                </c:pt>
                <c:pt idx="2">
                  <c:v>19</c:v>
                </c:pt>
              </c:numCache>
            </c:numRef>
          </c:val>
          <c:extLst xmlns:c16r2="http://schemas.microsoft.com/office/drawing/2015/06/chart">
            <c:ext xmlns:c16="http://schemas.microsoft.com/office/drawing/2014/chart" uri="{C3380CC4-5D6E-409C-BE32-E72D297353CC}">
              <c16:uniqueId val="{00000006-4F16-4828-AB8B-9EC5E9C87C67}"/>
            </c:ext>
          </c:extLst>
        </c:ser>
        <c:dLbls>
          <c:showLegendKey val="0"/>
          <c:showVal val="0"/>
          <c:showCatName val="0"/>
          <c:showSerName val="0"/>
          <c:showPercent val="0"/>
          <c:showBubbleSize val="0"/>
        </c:dLbls>
        <c:gapWidth val="150"/>
        <c:axId val="86335872"/>
        <c:axId val="86337408"/>
      </c:barChart>
      <c:catAx>
        <c:axId val="86335872"/>
        <c:scaling>
          <c:orientation val="minMax"/>
        </c:scaling>
        <c:delete val="0"/>
        <c:axPos val="b"/>
        <c:numFmt formatCode="General" sourceLinked="0"/>
        <c:majorTickMark val="out"/>
        <c:minorTickMark val="none"/>
        <c:tickLblPos val="nextTo"/>
        <c:txPr>
          <a:bodyPr/>
          <a:lstStyle/>
          <a:p>
            <a:pPr>
              <a:defRPr sz="2600">
                <a:latin typeface="Franklin Gothic Book" panose="020B0503020102020204" pitchFamily="34" charset="0"/>
              </a:defRPr>
            </a:pPr>
            <a:endParaRPr lang="en-US"/>
          </a:p>
        </c:txPr>
        <c:crossAx val="86337408"/>
        <c:crosses val="autoZero"/>
        <c:auto val="1"/>
        <c:lblAlgn val="ctr"/>
        <c:lblOffset val="100"/>
        <c:noMultiLvlLbl val="0"/>
      </c:catAx>
      <c:valAx>
        <c:axId val="86337408"/>
        <c:scaling>
          <c:orientation val="minMax"/>
          <c:max val="20"/>
          <c:min val="0"/>
        </c:scaling>
        <c:delete val="0"/>
        <c:axPos val="l"/>
        <c:title>
          <c:tx>
            <c:rich>
              <a:bodyPr rot="-5400000" vert="horz"/>
              <a:lstStyle/>
              <a:p>
                <a:pPr>
                  <a:defRPr sz="2600"/>
                </a:pPr>
                <a:r>
                  <a:rPr lang="en-US" sz="2600" b="0" dirty="0" smtClean="0">
                    <a:latin typeface="Franklin Gothic Book" panose="020B0503020102020204" pitchFamily="34" charset="0"/>
                  </a:rPr>
                  <a:t>SDLP (cm)</a:t>
                </a:r>
                <a:endParaRPr lang="en-US" sz="2600" b="0" dirty="0">
                  <a:latin typeface="Franklin Gothic Book" panose="020B0503020102020204" pitchFamily="34" charset="0"/>
                </a:endParaRPr>
              </a:p>
            </c:rich>
          </c:tx>
          <c:layout/>
          <c:overlay val="0"/>
        </c:title>
        <c:numFmt formatCode="General" sourceLinked="1"/>
        <c:majorTickMark val="out"/>
        <c:minorTickMark val="none"/>
        <c:tickLblPos val="nextTo"/>
        <c:txPr>
          <a:bodyPr/>
          <a:lstStyle/>
          <a:p>
            <a:pPr>
              <a:defRPr sz="2600">
                <a:latin typeface="Franklin Gothic Book" panose="020B0503020102020204" pitchFamily="34" charset="0"/>
              </a:defRPr>
            </a:pPr>
            <a:endParaRPr lang="en-US"/>
          </a:p>
        </c:txPr>
        <c:crossAx val="86335872"/>
        <c:crosses val="autoZero"/>
        <c:crossBetween val="between"/>
        <c:majorUnit val="5"/>
      </c:valAx>
    </c:plotArea>
    <c:plotVisOnly val="1"/>
    <c:dispBlanksAs val="gap"/>
    <c:showDLblsOverMax val="0"/>
  </c:chart>
  <c:spPr>
    <a:noFill/>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38'!$N$7</c:f>
              <c:strCache>
                <c:ptCount val="1"/>
                <c:pt idx="0">
                  <c:v>Post  Valence</c:v>
                </c:pt>
              </c:strCache>
            </c:strRef>
          </c:tx>
          <c:invertIfNegative val="0"/>
          <c:dPt>
            <c:idx val="0"/>
            <c:invertIfNegative val="0"/>
            <c:bubble3D val="0"/>
            <c:spPr>
              <a:solidFill>
                <a:srgbClr val="FFC000"/>
              </a:solidFill>
              <a:ln>
                <a:solidFill>
                  <a:schemeClr val="tx1"/>
                </a:solidFill>
              </a:ln>
            </c:spPr>
            <c:extLst xmlns:c16r2="http://schemas.microsoft.com/office/drawing/2015/06/chart">
              <c:ext xmlns:c16="http://schemas.microsoft.com/office/drawing/2014/chart" uri="{C3380CC4-5D6E-409C-BE32-E72D297353CC}">
                <c16:uniqueId val="{00000001-BD1D-46FF-8EE8-7BE96DF9F202}"/>
              </c:ext>
            </c:extLst>
          </c:dPt>
          <c:dPt>
            <c:idx val="1"/>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BD1D-46FF-8EE8-7BE96DF9F202}"/>
              </c:ext>
            </c:extLst>
          </c:dPt>
          <c:dPt>
            <c:idx val="2"/>
            <c:invertIfNegative val="0"/>
            <c:bubble3D val="0"/>
            <c:spPr>
              <a:solidFill>
                <a:srgbClr val="0070C0"/>
              </a:solidFill>
              <a:ln>
                <a:solidFill>
                  <a:schemeClr val="tx1"/>
                </a:solidFill>
              </a:ln>
            </c:spPr>
            <c:extLst xmlns:c16r2="http://schemas.microsoft.com/office/drawing/2015/06/chart">
              <c:ext xmlns:c16="http://schemas.microsoft.com/office/drawing/2014/chart" uri="{C3380CC4-5D6E-409C-BE32-E72D297353CC}">
                <c16:uniqueId val="{00000005-BD1D-46FF-8EE8-7BE96DF9F202}"/>
              </c:ext>
            </c:extLst>
          </c:dPt>
          <c:cat>
            <c:strRef>
              <c:f>'Post Valence and Arousal n = 38'!$M$8:$M$10</c:f>
              <c:strCache>
                <c:ptCount val="3"/>
                <c:pt idx="0">
                  <c:v>Major-Music</c:v>
                </c:pt>
                <c:pt idx="1">
                  <c:v>No-Music</c:v>
                </c:pt>
                <c:pt idx="2">
                  <c:v>Minor-Music</c:v>
                </c:pt>
              </c:strCache>
            </c:strRef>
          </c:cat>
          <c:val>
            <c:numRef>
              <c:f>'Post Valence and Arousal n = 38'!$N$8:$N$10</c:f>
              <c:numCache>
                <c:formatCode>General</c:formatCode>
                <c:ptCount val="3"/>
                <c:pt idx="0">
                  <c:v>70</c:v>
                </c:pt>
                <c:pt idx="1">
                  <c:v>50</c:v>
                </c:pt>
                <c:pt idx="2">
                  <c:v>40</c:v>
                </c:pt>
              </c:numCache>
            </c:numRef>
          </c:val>
          <c:extLst xmlns:c16r2="http://schemas.microsoft.com/office/drawing/2015/06/chart">
            <c:ext xmlns:c16="http://schemas.microsoft.com/office/drawing/2014/chart" uri="{C3380CC4-5D6E-409C-BE32-E72D297353CC}">
              <c16:uniqueId val="{00000006-BD1D-46FF-8EE8-7BE96DF9F202}"/>
            </c:ext>
          </c:extLst>
        </c:ser>
        <c:dLbls>
          <c:showLegendKey val="0"/>
          <c:showVal val="0"/>
          <c:showCatName val="0"/>
          <c:showSerName val="0"/>
          <c:showPercent val="0"/>
          <c:showBubbleSize val="0"/>
        </c:dLbls>
        <c:gapWidth val="150"/>
        <c:axId val="44078976"/>
        <c:axId val="44080512"/>
      </c:barChart>
      <c:catAx>
        <c:axId val="44078976"/>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4080512"/>
        <c:crosses val="autoZero"/>
        <c:auto val="1"/>
        <c:lblAlgn val="ctr"/>
        <c:lblOffset val="100"/>
        <c:noMultiLvlLbl val="0"/>
      </c:catAx>
      <c:valAx>
        <c:axId val="44080512"/>
        <c:scaling>
          <c:orientation val="minMax"/>
          <c:max val="100"/>
          <c:min val="20"/>
        </c:scaling>
        <c:delete val="0"/>
        <c:axPos val="l"/>
        <c:title>
          <c:tx>
            <c:rich>
              <a:bodyPr rot="-5400000" vert="horz"/>
              <a:lstStyle/>
              <a:p>
                <a:pPr>
                  <a:defRPr sz="2400"/>
                </a:pPr>
                <a:r>
                  <a:rPr lang="en-US" sz="2400" b="0" dirty="0" smtClean="0">
                    <a:latin typeface="Franklin Gothic Book" panose="020B0503020102020204" pitchFamily="34" charset="0"/>
                  </a:rPr>
                  <a:t>Valence</a:t>
                </a:r>
                <a:endParaRPr lang="en-US" sz="2400" b="0" dirty="0">
                  <a:latin typeface="Franklin Gothic Book" panose="020B0503020102020204" pitchFamily="34" charset="0"/>
                </a:endParaRPr>
              </a:p>
            </c:rich>
          </c:tx>
          <c:layout/>
          <c:overlay val="0"/>
        </c:title>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4078976"/>
        <c:crosses val="autoZero"/>
        <c:crossBetween val="between"/>
        <c:majorUnit val="20"/>
      </c:valAx>
    </c:plotArea>
    <c:plotVisOnly val="1"/>
    <c:dispBlanksAs val="gap"/>
    <c:showDLblsOverMax val="0"/>
  </c:chart>
  <c:spPr>
    <a:no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38'!$K$7</c:f>
              <c:strCache>
                <c:ptCount val="1"/>
                <c:pt idx="0">
                  <c:v>Post  Valence</c:v>
                </c:pt>
              </c:strCache>
            </c:strRef>
          </c:tx>
          <c:invertIfNegative val="0"/>
          <c:dPt>
            <c:idx val="0"/>
            <c:invertIfNegative val="0"/>
            <c:bubble3D val="0"/>
            <c:spPr>
              <a:solidFill>
                <a:srgbClr val="FFC000"/>
              </a:solidFill>
              <a:ln>
                <a:solidFill>
                  <a:schemeClr val="tx1"/>
                </a:solidFill>
              </a:ln>
            </c:spPr>
            <c:extLst xmlns:c16r2="http://schemas.microsoft.com/office/drawing/2015/06/chart">
              <c:ext xmlns:c16="http://schemas.microsoft.com/office/drawing/2014/chart" uri="{C3380CC4-5D6E-409C-BE32-E72D297353CC}">
                <c16:uniqueId val="{00000001-FE36-4EED-B17D-C6E6AD54ABD0}"/>
              </c:ext>
            </c:extLst>
          </c:dPt>
          <c:dPt>
            <c:idx val="1"/>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FE36-4EED-B17D-C6E6AD54ABD0}"/>
              </c:ext>
            </c:extLst>
          </c:dPt>
          <c:dPt>
            <c:idx val="2"/>
            <c:invertIfNegative val="0"/>
            <c:bubble3D val="0"/>
            <c:spPr>
              <a:solidFill>
                <a:srgbClr val="0070C0"/>
              </a:solidFill>
              <a:ln>
                <a:solidFill>
                  <a:schemeClr val="tx1"/>
                </a:solidFill>
              </a:ln>
            </c:spPr>
            <c:extLst xmlns:c16r2="http://schemas.microsoft.com/office/drawing/2015/06/chart">
              <c:ext xmlns:c16="http://schemas.microsoft.com/office/drawing/2014/chart" uri="{C3380CC4-5D6E-409C-BE32-E72D297353CC}">
                <c16:uniqueId val="{00000005-FE36-4EED-B17D-C6E6AD54ABD0}"/>
              </c:ext>
            </c:extLst>
          </c:dPt>
          <c:dLbls>
            <c:delete val="1"/>
          </c:dLbls>
          <c:cat>
            <c:strRef>
              <c:f>'Post Valence and Arousal n = 38'!$J$8:$J$10</c:f>
              <c:strCache>
                <c:ptCount val="3"/>
                <c:pt idx="0">
                  <c:v>Major-Music</c:v>
                </c:pt>
                <c:pt idx="1">
                  <c:v>No-Music</c:v>
                </c:pt>
                <c:pt idx="2">
                  <c:v>Minor-Music</c:v>
                </c:pt>
              </c:strCache>
            </c:strRef>
          </c:cat>
          <c:val>
            <c:numRef>
              <c:f>'Post Valence and Arousal n = 38'!$K$8:$K$10</c:f>
              <c:numCache>
                <c:formatCode>General</c:formatCode>
                <c:ptCount val="3"/>
                <c:pt idx="0">
                  <c:v>66.31</c:v>
                </c:pt>
                <c:pt idx="1">
                  <c:v>58.27</c:v>
                </c:pt>
                <c:pt idx="2">
                  <c:v>47.64</c:v>
                </c:pt>
              </c:numCache>
            </c:numRef>
          </c:val>
          <c:extLst xmlns:c16r2="http://schemas.microsoft.com/office/drawing/2015/06/chart">
            <c:ext xmlns:c16="http://schemas.microsoft.com/office/drawing/2014/chart" uri="{C3380CC4-5D6E-409C-BE32-E72D297353CC}">
              <c16:uniqueId val="{00000006-FE36-4EED-B17D-C6E6AD54ABD0}"/>
            </c:ext>
          </c:extLst>
        </c:ser>
        <c:dLbls>
          <c:dLblPos val="outEnd"/>
          <c:showLegendKey val="0"/>
          <c:showVal val="1"/>
          <c:showCatName val="0"/>
          <c:showSerName val="0"/>
          <c:showPercent val="0"/>
          <c:showBubbleSize val="0"/>
        </c:dLbls>
        <c:gapWidth val="150"/>
        <c:axId val="44116608"/>
        <c:axId val="44122496"/>
      </c:barChart>
      <c:catAx>
        <c:axId val="44116608"/>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4122496"/>
        <c:crosses val="autoZero"/>
        <c:auto val="1"/>
        <c:lblAlgn val="ctr"/>
        <c:lblOffset val="100"/>
        <c:noMultiLvlLbl val="0"/>
      </c:catAx>
      <c:valAx>
        <c:axId val="44122496"/>
        <c:scaling>
          <c:orientation val="minMax"/>
          <c:max val="100"/>
          <c:min val="20"/>
        </c:scaling>
        <c:delete val="0"/>
        <c:axPos val="l"/>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4116608"/>
        <c:crosses val="autoZero"/>
        <c:crossBetween val="between"/>
        <c:majorUnit val="20"/>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003669685604175"/>
          <c:y val="4.0980971128608927E-2"/>
          <c:w val="0.78478152207459084"/>
          <c:h val="0.83951634951881016"/>
        </c:manualLayout>
      </c:layout>
      <c:barChart>
        <c:barDir val="col"/>
        <c:grouping val="clustered"/>
        <c:varyColors val="0"/>
        <c:ser>
          <c:idx val="0"/>
          <c:order val="0"/>
          <c:tx>
            <c:strRef>
              <c:f>'Post Valence and Arousal n = 38'!$R$2</c:f>
              <c:strCache>
                <c:ptCount val="1"/>
                <c:pt idx="0">
                  <c:v>EXPECTED AROUSAL</c:v>
                </c:pt>
              </c:strCache>
            </c:strRef>
          </c:tx>
          <c:invertIfNegative val="0"/>
          <c:dPt>
            <c:idx val="0"/>
            <c:invertIfNegative val="0"/>
            <c:bubble3D val="0"/>
            <c:spPr>
              <a:solidFill>
                <a:srgbClr val="FFC000"/>
              </a:solidFill>
              <a:ln>
                <a:solidFill>
                  <a:schemeClr val="tx1"/>
                </a:solidFill>
              </a:ln>
            </c:spPr>
            <c:extLst xmlns:c16r2="http://schemas.microsoft.com/office/drawing/2015/06/chart">
              <c:ext xmlns:c16="http://schemas.microsoft.com/office/drawing/2014/chart" uri="{C3380CC4-5D6E-409C-BE32-E72D297353CC}">
                <c16:uniqueId val="{00000001-DDC2-4953-BAD0-3AB0BF54A2BB}"/>
              </c:ext>
            </c:extLst>
          </c:dPt>
          <c:dPt>
            <c:idx val="1"/>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DDC2-4953-BAD0-3AB0BF54A2BB}"/>
              </c:ext>
            </c:extLst>
          </c:dPt>
          <c:dPt>
            <c:idx val="2"/>
            <c:invertIfNegative val="0"/>
            <c:bubble3D val="0"/>
            <c:spPr>
              <a:solidFill>
                <a:srgbClr val="0070C0"/>
              </a:solidFill>
              <a:ln>
                <a:solidFill>
                  <a:schemeClr val="tx1"/>
                </a:solidFill>
              </a:ln>
            </c:spPr>
            <c:extLst xmlns:c16r2="http://schemas.microsoft.com/office/drawing/2015/06/chart">
              <c:ext xmlns:c16="http://schemas.microsoft.com/office/drawing/2014/chart" uri="{C3380CC4-5D6E-409C-BE32-E72D297353CC}">
                <c16:uniqueId val="{00000005-DDC2-4953-BAD0-3AB0BF54A2BB}"/>
              </c:ext>
            </c:extLst>
          </c:dPt>
          <c:cat>
            <c:strRef>
              <c:f>'Post Valence and Arousal n = 38'!$Q$3:$Q$5</c:f>
              <c:strCache>
                <c:ptCount val="3"/>
                <c:pt idx="0">
                  <c:v>Major-Music</c:v>
                </c:pt>
                <c:pt idx="1">
                  <c:v>No-Music</c:v>
                </c:pt>
                <c:pt idx="2">
                  <c:v>Minor-Music</c:v>
                </c:pt>
              </c:strCache>
            </c:strRef>
          </c:cat>
          <c:val>
            <c:numRef>
              <c:f>'Post Valence and Arousal n = 38'!$R$3:$R$5</c:f>
              <c:numCache>
                <c:formatCode>General</c:formatCode>
                <c:ptCount val="3"/>
                <c:pt idx="0">
                  <c:v>40</c:v>
                </c:pt>
                <c:pt idx="1">
                  <c:v>40</c:v>
                </c:pt>
                <c:pt idx="2">
                  <c:v>40</c:v>
                </c:pt>
              </c:numCache>
            </c:numRef>
          </c:val>
          <c:extLst xmlns:c16r2="http://schemas.microsoft.com/office/drawing/2015/06/chart">
            <c:ext xmlns:c16="http://schemas.microsoft.com/office/drawing/2014/chart" uri="{C3380CC4-5D6E-409C-BE32-E72D297353CC}">
              <c16:uniqueId val="{00000006-DDC2-4953-BAD0-3AB0BF54A2BB}"/>
            </c:ext>
          </c:extLst>
        </c:ser>
        <c:dLbls>
          <c:showLegendKey val="0"/>
          <c:showVal val="0"/>
          <c:showCatName val="0"/>
          <c:showSerName val="0"/>
          <c:showPercent val="0"/>
          <c:showBubbleSize val="0"/>
        </c:dLbls>
        <c:gapWidth val="150"/>
        <c:axId val="47005056"/>
        <c:axId val="47019136"/>
      </c:barChart>
      <c:catAx>
        <c:axId val="47005056"/>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7019136"/>
        <c:crosses val="autoZero"/>
        <c:auto val="1"/>
        <c:lblAlgn val="ctr"/>
        <c:lblOffset val="100"/>
        <c:noMultiLvlLbl val="0"/>
      </c:catAx>
      <c:valAx>
        <c:axId val="47019136"/>
        <c:scaling>
          <c:orientation val="minMax"/>
          <c:max val="100"/>
          <c:min val="0"/>
        </c:scaling>
        <c:delete val="0"/>
        <c:axPos val="l"/>
        <c:title>
          <c:tx>
            <c:rich>
              <a:bodyPr rot="-5400000" vert="horz"/>
              <a:lstStyle/>
              <a:p>
                <a:pPr>
                  <a:defRPr sz="2000" b="0"/>
                </a:pPr>
                <a:r>
                  <a:rPr lang="en-US" sz="2400" b="0" dirty="0">
                    <a:latin typeface="Franklin Gothic Book" panose="020B0503020102020204" pitchFamily="34" charset="0"/>
                  </a:rPr>
                  <a:t>Arousal</a:t>
                </a:r>
              </a:p>
            </c:rich>
          </c:tx>
          <c:layout/>
          <c:overlay val="0"/>
        </c:title>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7005056"/>
        <c:crosses val="autoZero"/>
        <c:crossBetween val="between"/>
        <c:majorUnit val="20"/>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38'!$N$2</c:f>
              <c:strCache>
                <c:ptCount val="1"/>
                <c:pt idx="0">
                  <c:v>ACTUAL AROUSAL</c:v>
                </c:pt>
              </c:strCache>
            </c:strRef>
          </c:tx>
          <c:invertIfNegative val="0"/>
          <c:dPt>
            <c:idx val="0"/>
            <c:invertIfNegative val="0"/>
            <c:bubble3D val="0"/>
            <c:spPr>
              <a:solidFill>
                <a:srgbClr val="FFC000"/>
              </a:solidFill>
              <a:ln>
                <a:solidFill>
                  <a:schemeClr val="tx1"/>
                </a:solidFill>
              </a:ln>
            </c:spPr>
            <c:extLst xmlns:c16r2="http://schemas.microsoft.com/office/drawing/2015/06/chart">
              <c:ext xmlns:c16="http://schemas.microsoft.com/office/drawing/2014/chart" uri="{C3380CC4-5D6E-409C-BE32-E72D297353CC}">
                <c16:uniqueId val="{00000001-9A4C-410D-AE47-0482978786A3}"/>
              </c:ext>
            </c:extLst>
          </c:dPt>
          <c:dPt>
            <c:idx val="1"/>
            <c:invertIfNegative val="0"/>
            <c:bubble3D val="0"/>
            <c:spPr>
              <a:solidFill>
                <a:schemeClr val="tx1"/>
              </a:solidFill>
              <a:ln>
                <a:solidFill>
                  <a:schemeClr val="tx1"/>
                </a:solidFill>
              </a:ln>
            </c:spPr>
            <c:extLst xmlns:c16r2="http://schemas.microsoft.com/office/drawing/2015/06/chart">
              <c:ext xmlns:c16="http://schemas.microsoft.com/office/drawing/2014/chart" uri="{C3380CC4-5D6E-409C-BE32-E72D297353CC}">
                <c16:uniqueId val="{00000003-9A4C-410D-AE47-0482978786A3}"/>
              </c:ext>
            </c:extLst>
          </c:dPt>
          <c:dPt>
            <c:idx val="2"/>
            <c:invertIfNegative val="0"/>
            <c:bubble3D val="0"/>
            <c:spPr>
              <a:solidFill>
                <a:srgbClr val="0070C0"/>
              </a:solidFill>
              <a:ln>
                <a:solidFill>
                  <a:schemeClr val="tx1"/>
                </a:solidFill>
              </a:ln>
            </c:spPr>
            <c:extLst xmlns:c16r2="http://schemas.microsoft.com/office/drawing/2015/06/chart">
              <c:ext xmlns:c16="http://schemas.microsoft.com/office/drawing/2014/chart" uri="{C3380CC4-5D6E-409C-BE32-E72D297353CC}">
                <c16:uniqueId val="{00000005-9A4C-410D-AE47-0482978786A3}"/>
              </c:ext>
            </c:extLst>
          </c:dPt>
          <c:cat>
            <c:strRef>
              <c:f>'Post Valence and Arousal n = 38'!$M$3:$M$5</c:f>
              <c:strCache>
                <c:ptCount val="3"/>
                <c:pt idx="0">
                  <c:v>Major-Music</c:v>
                </c:pt>
                <c:pt idx="1">
                  <c:v>No-Music</c:v>
                </c:pt>
                <c:pt idx="2">
                  <c:v>Minor-Music</c:v>
                </c:pt>
              </c:strCache>
            </c:strRef>
          </c:cat>
          <c:val>
            <c:numRef>
              <c:f>'Post Valence and Arousal n = 38'!$N$3:$N$5</c:f>
              <c:numCache>
                <c:formatCode>General</c:formatCode>
                <c:ptCount val="3"/>
                <c:pt idx="0">
                  <c:v>35.153799999999997</c:v>
                </c:pt>
                <c:pt idx="1">
                  <c:v>38.25</c:v>
                </c:pt>
                <c:pt idx="2">
                  <c:v>27.67</c:v>
                </c:pt>
              </c:numCache>
            </c:numRef>
          </c:val>
          <c:extLst xmlns:c16r2="http://schemas.microsoft.com/office/drawing/2015/06/chart">
            <c:ext xmlns:c16="http://schemas.microsoft.com/office/drawing/2014/chart" uri="{C3380CC4-5D6E-409C-BE32-E72D297353CC}">
              <c16:uniqueId val="{00000006-9A4C-410D-AE47-0482978786A3}"/>
            </c:ext>
          </c:extLst>
        </c:ser>
        <c:dLbls>
          <c:showLegendKey val="0"/>
          <c:showVal val="0"/>
          <c:showCatName val="0"/>
          <c:showSerName val="0"/>
          <c:showPercent val="0"/>
          <c:showBubbleSize val="0"/>
        </c:dLbls>
        <c:gapWidth val="150"/>
        <c:axId val="47050112"/>
        <c:axId val="46797952"/>
      </c:barChart>
      <c:catAx>
        <c:axId val="47050112"/>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6797952"/>
        <c:crosses val="autoZero"/>
        <c:auto val="1"/>
        <c:lblAlgn val="ctr"/>
        <c:lblOffset val="100"/>
        <c:noMultiLvlLbl val="0"/>
      </c:catAx>
      <c:valAx>
        <c:axId val="46797952"/>
        <c:scaling>
          <c:orientation val="minMax"/>
          <c:max val="100"/>
          <c:min val="0"/>
        </c:scaling>
        <c:delete val="0"/>
        <c:axPos val="l"/>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7050112"/>
        <c:crosses val="autoZero"/>
        <c:crossBetween val="between"/>
        <c:majorUnit val="20"/>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38'!$L$40</c:f>
              <c:strCache>
                <c:ptCount val="1"/>
                <c:pt idx="0">
                  <c:v>Central Hazard</c:v>
                </c:pt>
              </c:strCache>
            </c:strRef>
          </c:tx>
          <c:spPr>
            <a:solidFill>
              <a:sysClr val="windowText" lastClr="000000"/>
            </a:solidFill>
            <a:ln>
              <a:solidFill>
                <a:sysClr val="windowText" lastClr="000000"/>
              </a:solidFill>
            </a:ln>
          </c:spPr>
          <c:invertIfNegative val="0"/>
          <c:dPt>
            <c:idx val="0"/>
            <c:invertIfNegative val="0"/>
            <c:bubble3D val="0"/>
          </c:dPt>
          <c:dPt>
            <c:idx val="1"/>
            <c:invertIfNegative val="0"/>
            <c:bubble3D val="0"/>
          </c:dPt>
          <c:dPt>
            <c:idx val="2"/>
            <c:invertIfNegative val="0"/>
            <c:bubble3D val="0"/>
          </c:dPt>
          <c:cat>
            <c:strRef>
              <c:f>'Post Valence and Arousal n = 38'!$M$39:$O$39</c:f>
              <c:strCache>
                <c:ptCount val="3"/>
                <c:pt idx="0">
                  <c:v>Major-Music</c:v>
                </c:pt>
                <c:pt idx="1">
                  <c:v>No-Music</c:v>
                </c:pt>
                <c:pt idx="2">
                  <c:v>Minor-Music</c:v>
                </c:pt>
              </c:strCache>
            </c:strRef>
          </c:cat>
          <c:val>
            <c:numRef>
              <c:f>'Post Valence and Arousal n = 38'!$M$40:$O$40</c:f>
              <c:numCache>
                <c:formatCode>General</c:formatCode>
                <c:ptCount val="3"/>
                <c:pt idx="0">
                  <c:v>1100</c:v>
                </c:pt>
                <c:pt idx="1">
                  <c:v>1100</c:v>
                </c:pt>
                <c:pt idx="2">
                  <c:v>1050</c:v>
                </c:pt>
              </c:numCache>
            </c:numRef>
          </c:val>
        </c:ser>
        <c:ser>
          <c:idx val="1"/>
          <c:order val="1"/>
          <c:tx>
            <c:strRef>
              <c:f>'Post Valence and Arousal n = 38'!$L$41</c:f>
              <c:strCache>
                <c:ptCount val="1"/>
                <c:pt idx="0">
                  <c:v>Peripheral Hazard</c:v>
                </c:pt>
              </c:strCache>
            </c:strRef>
          </c:tx>
          <c:spPr>
            <a:solidFill>
              <a:srgbClr val="FFC000"/>
            </a:solidFill>
            <a:ln>
              <a:solidFill>
                <a:sysClr val="windowText" lastClr="000000"/>
              </a:solidFill>
            </a:ln>
          </c:spPr>
          <c:invertIfNegative val="0"/>
          <c:cat>
            <c:strRef>
              <c:f>'Post Valence and Arousal n = 38'!$M$39:$O$39</c:f>
              <c:strCache>
                <c:ptCount val="3"/>
                <c:pt idx="0">
                  <c:v>Major-Music</c:v>
                </c:pt>
                <c:pt idx="1">
                  <c:v>No-Music</c:v>
                </c:pt>
                <c:pt idx="2">
                  <c:v>Minor-Music</c:v>
                </c:pt>
              </c:strCache>
            </c:strRef>
          </c:cat>
          <c:val>
            <c:numRef>
              <c:f>'Post Valence and Arousal n = 38'!$M$41:$O$41</c:f>
              <c:numCache>
                <c:formatCode>General</c:formatCode>
                <c:ptCount val="3"/>
                <c:pt idx="0">
                  <c:v>1050</c:v>
                </c:pt>
                <c:pt idx="1">
                  <c:v>1100</c:v>
                </c:pt>
                <c:pt idx="2">
                  <c:v>1100</c:v>
                </c:pt>
              </c:numCache>
            </c:numRef>
          </c:val>
        </c:ser>
        <c:dLbls>
          <c:showLegendKey val="0"/>
          <c:showVal val="0"/>
          <c:showCatName val="0"/>
          <c:showSerName val="0"/>
          <c:showPercent val="0"/>
          <c:showBubbleSize val="0"/>
        </c:dLbls>
        <c:gapWidth val="150"/>
        <c:axId val="46857216"/>
        <c:axId val="46863104"/>
      </c:barChart>
      <c:catAx>
        <c:axId val="46857216"/>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6863104"/>
        <c:crosses val="autoZero"/>
        <c:auto val="1"/>
        <c:lblAlgn val="ctr"/>
        <c:lblOffset val="100"/>
        <c:noMultiLvlLbl val="0"/>
      </c:catAx>
      <c:valAx>
        <c:axId val="46863104"/>
        <c:scaling>
          <c:orientation val="minMax"/>
          <c:max val="1200"/>
          <c:min val="800"/>
        </c:scaling>
        <c:delete val="0"/>
        <c:axPos val="l"/>
        <c:title>
          <c:tx>
            <c:rich>
              <a:bodyPr rot="-5400000" vert="horz"/>
              <a:lstStyle/>
              <a:p>
                <a:pPr>
                  <a:defRPr>
                    <a:latin typeface="Franklin Gothic Book" panose="020B0503020102020204" pitchFamily="34" charset="0"/>
                  </a:defRPr>
                </a:pPr>
                <a:r>
                  <a:rPr lang="en-US" sz="2400" b="0" dirty="0"/>
                  <a:t>Response Times (</a:t>
                </a:r>
                <a:r>
                  <a:rPr lang="en-US" sz="2400" b="0" dirty="0" err="1"/>
                  <a:t>ms</a:t>
                </a:r>
                <a:r>
                  <a:rPr lang="en-US" sz="2400" b="0" dirty="0"/>
                  <a:t>)</a:t>
                </a:r>
              </a:p>
            </c:rich>
          </c:tx>
          <c:layout/>
          <c:overlay val="0"/>
        </c:title>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6857216"/>
        <c:crosses val="autoZero"/>
        <c:crossBetween val="between"/>
        <c:majorUnit val="100"/>
      </c:valAx>
    </c:plotArea>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'Post Valence and Arousal n = 38'!$L$36</c:f>
              <c:strCache>
                <c:ptCount val="1"/>
                <c:pt idx="0">
                  <c:v>Central Hazard</c:v>
                </c:pt>
              </c:strCache>
            </c:strRef>
          </c:tx>
          <c:spPr>
            <a:solidFill>
              <a:sysClr val="windowText" lastClr="000000"/>
            </a:solidFill>
            <a:ln>
              <a:solidFill>
                <a:sysClr val="windowText" lastClr="000000"/>
              </a:solidFill>
            </a:ln>
          </c:spPr>
          <c:invertIfNegative val="0"/>
          <c:dPt>
            <c:idx val="0"/>
            <c:invertIfNegative val="0"/>
            <c:bubble3D val="0"/>
          </c:dPt>
          <c:dPt>
            <c:idx val="1"/>
            <c:invertIfNegative val="0"/>
            <c:bubble3D val="0"/>
          </c:dPt>
          <c:dPt>
            <c:idx val="2"/>
            <c:invertIfNegative val="0"/>
            <c:bubble3D val="0"/>
          </c:dPt>
          <c:errBars>
            <c:errBarType val="plus"/>
            <c:errValType val="cust"/>
            <c:noEndCap val="0"/>
            <c:plus>
              <c:numRef>
                <c:f>Sheet2!$A$26:$C$26</c:f>
                <c:numCache>
                  <c:formatCode>General</c:formatCode>
                  <c:ptCount val="3"/>
                  <c:pt idx="0">
                    <c:v>9.2091168039935543</c:v>
                  </c:pt>
                  <c:pt idx="1">
                    <c:v>10.221069383656273</c:v>
                  </c:pt>
                  <c:pt idx="2">
                    <c:v>11.403279961422975</c:v>
                  </c:pt>
                </c:numCache>
              </c:numRef>
            </c:plus>
            <c:minus>
              <c:numRef>
                <c:f>Sheet2!$A$26:$C$26</c:f>
                <c:numCache>
                  <c:formatCode>General</c:formatCode>
                  <c:ptCount val="3"/>
                  <c:pt idx="0">
                    <c:v>9.2091168039935543</c:v>
                  </c:pt>
                  <c:pt idx="1">
                    <c:v>10.221069383656273</c:v>
                  </c:pt>
                  <c:pt idx="2">
                    <c:v>11.403279961422975</c:v>
                  </c:pt>
                </c:numCache>
              </c:numRef>
            </c:minus>
            <c:spPr>
              <a:ln>
                <a:solidFill>
                  <a:srgbClr val="FF0000"/>
                </a:solidFill>
              </a:ln>
            </c:spPr>
          </c:errBars>
          <c:cat>
            <c:strRef>
              <c:f>'Post Valence and Arousal n = 38'!$M$35:$O$35</c:f>
              <c:strCache>
                <c:ptCount val="3"/>
                <c:pt idx="0">
                  <c:v>Major-Music</c:v>
                </c:pt>
                <c:pt idx="1">
                  <c:v>No-Music</c:v>
                </c:pt>
                <c:pt idx="2">
                  <c:v>Minor-Music</c:v>
                </c:pt>
              </c:strCache>
            </c:strRef>
          </c:cat>
          <c:val>
            <c:numRef>
              <c:f>'Post Valence and Arousal n = 38'!$M$36:$O$36</c:f>
              <c:numCache>
                <c:formatCode>General</c:formatCode>
                <c:ptCount val="3"/>
                <c:pt idx="0">
                  <c:v>1041</c:v>
                </c:pt>
                <c:pt idx="1">
                  <c:v>1050</c:v>
                </c:pt>
                <c:pt idx="2">
                  <c:v>1107</c:v>
                </c:pt>
              </c:numCache>
            </c:numRef>
          </c:val>
        </c:ser>
        <c:ser>
          <c:idx val="1"/>
          <c:order val="1"/>
          <c:tx>
            <c:strRef>
              <c:f>'Post Valence and Arousal n = 38'!$L$37</c:f>
              <c:strCache>
                <c:ptCount val="1"/>
                <c:pt idx="0">
                  <c:v>Peripheral Hazard</c:v>
                </c:pt>
              </c:strCache>
            </c:strRef>
          </c:tx>
          <c:spPr>
            <a:solidFill>
              <a:srgbClr val="FFC000"/>
            </a:solidFill>
            <a:ln>
              <a:solidFill>
                <a:sysClr val="windowText" lastClr="000000"/>
              </a:solidFill>
            </a:ln>
          </c:spPr>
          <c:invertIfNegative val="0"/>
          <c:errBars>
            <c:errBarType val="plus"/>
            <c:errValType val="cust"/>
            <c:noEndCap val="0"/>
            <c:plus>
              <c:numRef>
                <c:f>Sheet2!$F$26:$H$26</c:f>
                <c:numCache>
                  <c:formatCode>General</c:formatCode>
                  <c:ptCount val="3"/>
                  <c:pt idx="0">
                    <c:v>10.41175776897696</c:v>
                  </c:pt>
                  <c:pt idx="1">
                    <c:v>11.840535135658097</c:v>
                  </c:pt>
                  <c:pt idx="2">
                    <c:v>12.164837361734962</c:v>
                  </c:pt>
                </c:numCache>
              </c:numRef>
            </c:plus>
            <c:minus>
              <c:numRef>
                <c:f>Sheet2!$F$26:$H$26</c:f>
                <c:numCache>
                  <c:formatCode>General</c:formatCode>
                  <c:ptCount val="3"/>
                  <c:pt idx="0">
                    <c:v>10.41175776897696</c:v>
                  </c:pt>
                  <c:pt idx="1">
                    <c:v>11.840535135658097</c:v>
                  </c:pt>
                  <c:pt idx="2">
                    <c:v>12.164837361734962</c:v>
                  </c:pt>
                </c:numCache>
              </c:numRef>
            </c:minus>
            <c:spPr>
              <a:ln>
                <a:solidFill>
                  <a:srgbClr val="FF0000"/>
                </a:solidFill>
              </a:ln>
            </c:spPr>
          </c:errBars>
          <c:cat>
            <c:strRef>
              <c:f>'Post Valence and Arousal n = 38'!$M$35:$O$35</c:f>
              <c:strCache>
                <c:ptCount val="3"/>
                <c:pt idx="0">
                  <c:v>Major-Music</c:v>
                </c:pt>
                <c:pt idx="1">
                  <c:v>No-Music</c:v>
                </c:pt>
                <c:pt idx="2">
                  <c:v>Minor-Music</c:v>
                </c:pt>
              </c:strCache>
            </c:strRef>
          </c:cat>
          <c:val>
            <c:numRef>
              <c:f>'Post Valence and Arousal n = 38'!$M$37:$O$37</c:f>
              <c:numCache>
                <c:formatCode>General</c:formatCode>
                <c:ptCount val="3"/>
                <c:pt idx="0">
                  <c:v>1124</c:v>
                </c:pt>
                <c:pt idx="1">
                  <c:v>1109</c:v>
                </c:pt>
                <c:pt idx="2">
                  <c:v>1107</c:v>
                </c:pt>
              </c:numCache>
            </c:numRef>
          </c:val>
        </c:ser>
        <c:dLbls>
          <c:showLegendKey val="0"/>
          <c:showVal val="0"/>
          <c:showCatName val="0"/>
          <c:showSerName val="0"/>
          <c:showPercent val="0"/>
          <c:showBubbleSize val="0"/>
        </c:dLbls>
        <c:gapWidth val="150"/>
        <c:overlap val="-20"/>
        <c:axId val="46884736"/>
        <c:axId val="46886272"/>
      </c:barChart>
      <c:catAx>
        <c:axId val="46884736"/>
        <c:scaling>
          <c:orientation val="minMax"/>
        </c:scaling>
        <c:delete val="0"/>
        <c:axPos val="b"/>
        <c:numFmt formatCode="General" sourceLinked="0"/>
        <c:majorTickMark val="out"/>
        <c:minorTickMark val="none"/>
        <c:tickLblPos val="nextTo"/>
        <c:txPr>
          <a:bodyPr/>
          <a:lstStyle/>
          <a:p>
            <a:pPr>
              <a:defRPr sz="2000">
                <a:latin typeface="Franklin Gothic Book" panose="020B0503020102020204" pitchFamily="34" charset="0"/>
              </a:defRPr>
            </a:pPr>
            <a:endParaRPr lang="en-US"/>
          </a:p>
        </c:txPr>
        <c:crossAx val="46886272"/>
        <c:crosses val="autoZero"/>
        <c:auto val="1"/>
        <c:lblAlgn val="ctr"/>
        <c:lblOffset val="100"/>
        <c:noMultiLvlLbl val="0"/>
      </c:catAx>
      <c:valAx>
        <c:axId val="46886272"/>
        <c:scaling>
          <c:orientation val="minMax"/>
          <c:max val="1200"/>
          <c:min val="800"/>
        </c:scaling>
        <c:delete val="0"/>
        <c:axPos val="l"/>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6884736"/>
        <c:crosses val="autoZero"/>
        <c:crossBetween val="between"/>
        <c:majorUnit val="100"/>
      </c:valAx>
    </c:plotArea>
    <c:legend>
      <c:legendPos val="b"/>
      <c:layout/>
      <c:overlay val="0"/>
      <c:txPr>
        <a:bodyPr/>
        <a:lstStyle/>
        <a:p>
          <a:pPr>
            <a:defRPr sz="2200"/>
          </a:pPr>
          <a:endParaRPr lang="en-US"/>
        </a:p>
      </c:txPr>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dPt>
            <c:idx val="0"/>
            <c:invertIfNegative val="0"/>
            <c:bubble3D val="0"/>
            <c:spPr>
              <a:solidFill>
                <a:srgbClr val="FFC000"/>
              </a:solidFill>
              <a:ln>
                <a:solidFill>
                  <a:schemeClr val="tx1"/>
                </a:solidFill>
              </a:ln>
            </c:spPr>
          </c:dPt>
          <c:dPt>
            <c:idx val="1"/>
            <c:invertIfNegative val="0"/>
            <c:bubble3D val="0"/>
            <c:spPr>
              <a:solidFill>
                <a:srgbClr val="0070C0"/>
              </a:solidFill>
              <a:ln>
                <a:solidFill>
                  <a:schemeClr val="tx1"/>
                </a:solidFill>
              </a:ln>
            </c:spPr>
          </c:dPt>
          <c:dPt>
            <c:idx val="2"/>
            <c:invertIfNegative val="0"/>
            <c:bubble3D val="0"/>
            <c:spPr>
              <a:solidFill>
                <a:schemeClr val="tx1"/>
              </a:solidFill>
              <a:ln>
                <a:solidFill>
                  <a:schemeClr val="tx1"/>
                </a:solidFill>
              </a:ln>
            </c:spPr>
          </c:dPt>
          <c:cat>
            <c:strRef>
              <c:f>'Post Valence and Arousal n = 38'!$G$48:$G$50</c:f>
              <c:strCache>
                <c:ptCount val="3"/>
                <c:pt idx="0">
                  <c:v>Major-Music</c:v>
                </c:pt>
                <c:pt idx="1">
                  <c:v>No-Music</c:v>
                </c:pt>
                <c:pt idx="2">
                  <c:v>Minor-Music</c:v>
                </c:pt>
              </c:strCache>
            </c:strRef>
          </c:cat>
          <c:val>
            <c:numRef>
              <c:f>'Post Valence and Arousal n = 38'!$H$48:$H$50</c:f>
              <c:numCache>
                <c:formatCode>General</c:formatCode>
                <c:ptCount val="3"/>
                <c:pt idx="0">
                  <c:v>15</c:v>
                </c:pt>
                <c:pt idx="1">
                  <c:v>17</c:v>
                </c:pt>
                <c:pt idx="2">
                  <c:v>19</c:v>
                </c:pt>
              </c:numCache>
            </c:numRef>
          </c:val>
        </c:ser>
        <c:dLbls>
          <c:showLegendKey val="0"/>
          <c:showVal val="0"/>
          <c:showCatName val="0"/>
          <c:showSerName val="0"/>
          <c:showPercent val="0"/>
          <c:showBubbleSize val="0"/>
        </c:dLbls>
        <c:gapWidth val="150"/>
        <c:axId val="46961408"/>
        <c:axId val="46962944"/>
      </c:barChart>
      <c:catAx>
        <c:axId val="46961408"/>
        <c:scaling>
          <c:orientation val="minMax"/>
        </c:scaling>
        <c:delete val="0"/>
        <c:axPos val="b"/>
        <c:majorTickMark val="out"/>
        <c:minorTickMark val="none"/>
        <c:tickLblPos val="nextTo"/>
        <c:txPr>
          <a:bodyPr/>
          <a:lstStyle/>
          <a:p>
            <a:pPr>
              <a:defRPr sz="2000"/>
            </a:pPr>
            <a:endParaRPr lang="en-US"/>
          </a:p>
        </c:txPr>
        <c:crossAx val="46962944"/>
        <c:crosses val="autoZero"/>
        <c:auto val="1"/>
        <c:lblAlgn val="ctr"/>
        <c:lblOffset val="100"/>
        <c:noMultiLvlLbl val="0"/>
      </c:catAx>
      <c:valAx>
        <c:axId val="46962944"/>
        <c:scaling>
          <c:orientation val="minMax"/>
          <c:max val="25"/>
          <c:min val="0"/>
        </c:scaling>
        <c:delete val="0"/>
        <c:axPos val="l"/>
        <c:title>
          <c:tx>
            <c:rich>
              <a:bodyPr rot="-5400000" vert="horz"/>
              <a:lstStyle/>
              <a:p>
                <a:pPr>
                  <a:defRPr/>
                </a:pPr>
                <a:r>
                  <a:rPr lang="en-US" sz="2400" b="0" dirty="0">
                    <a:latin typeface="Franklin Gothic Book" panose="020B0503020102020204" pitchFamily="34" charset="0"/>
                  </a:rPr>
                  <a:t>SDLP (cm)</a:t>
                </a:r>
              </a:p>
            </c:rich>
          </c:tx>
          <c:layout/>
          <c:overlay val="0"/>
        </c:title>
        <c:numFmt formatCode="General" sourceLinked="1"/>
        <c:majorTickMark val="none"/>
        <c:minorTickMark val="none"/>
        <c:tickLblPos val="nextTo"/>
        <c:txPr>
          <a:bodyPr/>
          <a:lstStyle/>
          <a:p>
            <a:pPr>
              <a:defRPr sz="2000">
                <a:latin typeface="Franklin Gothic Book" panose="020B0503020102020204" pitchFamily="34" charset="0"/>
              </a:defRPr>
            </a:pPr>
            <a:endParaRPr lang="en-US"/>
          </a:p>
        </c:txPr>
        <c:crossAx val="46961408"/>
        <c:crosses val="autoZero"/>
        <c:crossBetween val="between"/>
        <c:majorUnit val="5"/>
      </c:valAx>
    </c:plotArea>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D8244B-BB3B-46F0-B026-6C4DF1CE4A7B}" type="datetimeFigureOut">
              <a:rPr lang="en-US" smtClean="0"/>
              <a:t>5/30/2016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691EA6-0C8F-43B9-9D7F-B145FE096C97}" type="slidenum">
              <a:rPr lang="en-US" smtClean="0"/>
              <a:t>‹#›</a:t>
            </a:fld>
            <a:endParaRPr lang="en-US"/>
          </a:p>
        </p:txBody>
      </p:sp>
    </p:spTree>
    <p:extLst>
      <p:ext uri="{BB962C8B-B14F-4D97-AF65-F5344CB8AC3E}">
        <p14:creationId xmlns:p14="http://schemas.microsoft.com/office/powerpoint/2010/main" val="4002693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7</a:t>
            </a:fld>
            <a:endParaRPr lang="en-US"/>
          </a:p>
        </p:txBody>
      </p:sp>
    </p:spTree>
    <p:extLst>
      <p:ext uri="{BB962C8B-B14F-4D97-AF65-F5344CB8AC3E}">
        <p14:creationId xmlns:p14="http://schemas.microsoft.com/office/powerpoint/2010/main" val="901403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28</a:t>
            </a:fld>
            <a:endParaRPr lang="en-US"/>
          </a:p>
        </p:txBody>
      </p:sp>
    </p:spTree>
    <p:extLst>
      <p:ext uri="{BB962C8B-B14F-4D97-AF65-F5344CB8AC3E}">
        <p14:creationId xmlns:p14="http://schemas.microsoft.com/office/powerpoint/2010/main" val="3524098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dirty="0" smtClean="0"/>
              <a:t>Results</a:t>
            </a:r>
            <a:r>
              <a:rPr lang="en-US" sz="1200" baseline="0" dirty="0" smtClean="0"/>
              <a:t> show that although there was a significant interaction between valence condition and hazard type, it was unexpected. The positive valence showed significantly faster response times for CENTRAL hazards as opposed to the peripheral hazard as hypothesized. This may be due to the fact that arousal was controlled for and therefore eliminated that broadening of attention </a:t>
            </a:r>
            <a:r>
              <a:rPr lang="en-US" sz="1200" baseline="0" dirty="0" err="1" smtClean="0"/>
              <a:t>behaviour</a:t>
            </a:r>
            <a:r>
              <a:rPr lang="en-US" sz="1200" baseline="0" dirty="0" smtClean="0"/>
              <a:t>. IN ADDITION, it may also mean that valence and arousal affect different aspects of attention differently as previously mentioned there are different types of attention while driving.</a:t>
            </a:r>
          </a:p>
          <a:p>
            <a:pPr lvl="1"/>
            <a:endParaRPr lang="en-US" sz="1200" baseline="0" dirty="0" smtClean="0"/>
          </a:p>
          <a:p>
            <a:pPr lvl="1"/>
            <a:r>
              <a:rPr lang="en-US" sz="1200" baseline="0" dirty="0" smtClean="0"/>
              <a:t>** BECAUSE arousal is eliminated from the equation, we don’t see the effect of broadening attention that other studies have seen such as the Broaden and Build Model due to confounding valence with arousal</a:t>
            </a:r>
          </a:p>
        </p:txBody>
      </p:sp>
      <p:sp>
        <p:nvSpPr>
          <p:cNvPr id="4" name="Slide Number Placeholder 3"/>
          <p:cNvSpPr>
            <a:spLocks noGrp="1"/>
          </p:cNvSpPr>
          <p:nvPr>
            <p:ph type="sldNum" sz="quarter" idx="10"/>
          </p:nvPr>
        </p:nvSpPr>
        <p:spPr/>
        <p:txBody>
          <a:bodyPr/>
          <a:lstStyle/>
          <a:p>
            <a:fld id="{91691EA6-0C8F-43B9-9D7F-B145FE096C97}" type="slidenum">
              <a:rPr lang="en-US" smtClean="0"/>
              <a:t>29</a:t>
            </a:fld>
            <a:endParaRPr lang="en-US"/>
          </a:p>
        </p:txBody>
      </p:sp>
    </p:spTree>
    <p:extLst>
      <p:ext uri="{BB962C8B-B14F-4D97-AF65-F5344CB8AC3E}">
        <p14:creationId xmlns:p14="http://schemas.microsoft.com/office/powerpoint/2010/main" val="117532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Road Simulations are completely straight</a:t>
            </a:r>
          </a:p>
          <a:p>
            <a:r>
              <a:rPr lang="en-US" dirty="0" smtClean="0"/>
              <a:t> Less</a:t>
            </a:r>
            <a:r>
              <a:rPr lang="en-US" baseline="0" dirty="0" smtClean="0"/>
              <a:t> opportunity for participants to actually steer (not much steering going on) and this may have contributed to the lack of significant differences between groups for steering variability</a:t>
            </a:r>
          </a:p>
          <a:p>
            <a:endParaRPr lang="en-US" baseline="0" dirty="0" smtClean="0"/>
          </a:p>
          <a:p>
            <a:r>
              <a:rPr lang="en-US" baseline="0" dirty="0" smtClean="0"/>
              <a:t>Self-Report Questionnaires</a:t>
            </a:r>
          </a:p>
          <a:p>
            <a:r>
              <a:rPr lang="en-US" baseline="0" dirty="0" smtClean="0"/>
              <a:t> Reports of Valence and Arousal is very subjective.</a:t>
            </a:r>
          </a:p>
          <a:p>
            <a:r>
              <a:rPr lang="en-US" baseline="0" dirty="0" smtClean="0"/>
              <a:t> Perhaps in the future we can use more objective measures in obtaining valence &amp; arousal data (e.g., EEG, Heart Rate etc.) </a:t>
            </a:r>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30</a:t>
            </a:fld>
            <a:endParaRPr lang="en-US"/>
          </a:p>
        </p:txBody>
      </p:sp>
    </p:spTree>
    <p:extLst>
      <p:ext uri="{BB962C8B-B14F-4D97-AF65-F5344CB8AC3E}">
        <p14:creationId xmlns:p14="http://schemas.microsoft.com/office/powerpoint/2010/main" val="3638355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Confounding Valence with Arousal can create complicating effects</a:t>
            </a:r>
          </a:p>
          <a:p>
            <a:pPr lvl="1"/>
            <a:r>
              <a:rPr lang="en-US" dirty="0" smtClean="0"/>
              <a:t>Ability to detect hazards is dependent on </a:t>
            </a:r>
            <a:r>
              <a:rPr lang="en-US" u="sng" dirty="0" smtClean="0"/>
              <a:t>both</a:t>
            </a:r>
            <a:r>
              <a:rPr lang="en-US" dirty="0" smtClean="0"/>
              <a:t> Valence and Arousal</a:t>
            </a:r>
          </a:p>
          <a:p>
            <a:pPr lvl="1"/>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Broaden &amp; Build Model underestimates effect of Arousal on expansion of Peripheral Field of Vision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Currently, the</a:t>
            </a:r>
            <a:r>
              <a:rPr lang="en-US" baseline="0" dirty="0" smtClean="0"/>
              <a:t> focus is on positive valence alone when it’s possible that it’s both positive valence + arousal OR perhaps it’s just an effect of arousal?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Upon looking at actual arousal </a:t>
            </a:r>
            <a:r>
              <a:rPr lang="en-US" baseline="0" dirty="0" err="1" smtClean="0"/>
              <a:t>reportings</a:t>
            </a:r>
            <a:r>
              <a:rPr lang="en-US" baseline="0" dirty="0" smtClean="0"/>
              <a:t> and then grouping participants up based on their arousal scores, the expected results </a:t>
            </a:r>
            <a:r>
              <a:rPr lang="en-US" baseline="0" smtClean="0"/>
              <a:t>were found</a:t>
            </a:r>
            <a:endParaRPr lang="en-US" baseline="0" dirty="0" smtClean="0"/>
          </a:p>
          <a:p>
            <a:r>
              <a:rPr lang="en-US" dirty="0" smtClean="0"/>
              <a:t>Important for Road Safety &amp; Research</a:t>
            </a:r>
          </a:p>
          <a:p>
            <a:pPr lvl="1"/>
            <a:r>
              <a:rPr lang="en-US" dirty="0" smtClean="0"/>
              <a:t>Determines how effectively and how quickly a driver can respond to hazards on the road</a:t>
            </a:r>
          </a:p>
          <a:p>
            <a:pPr lvl="1"/>
            <a:r>
              <a:rPr lang="en-US" dirty="0" smtClean="0"/>
              <a:t>A lot of research has worked on Arousal + Driving with little focus on Valence</a:t>
            </a:r>
          </a:p>
          <a:p>
            <a:pPr lvl="1"/>
            <a:r>
              <a:rPr lang="en-US" dirty="0" smtClean="0"/>
              <a:t>Both Arousal and Valence has influences Hazard Detection</a:t>
            </a:r>
          </a:p>
          <a:p>
            <a:pPr lvl="1"/>
            <a:r>
              <a:rPr lang="en-US" dirty="0" smtClean="0"/>
              <a:t>Better understanding</a:t>
            </a:r>
            <a:r>
              <a:rPr lang="en-US" baseline="0" dirty="0" smtClean="0"/>
              <a:t> on how emotions influence driving performance </a:t>
            </a:r>
          </a:p>
          <a:p>
            <a:pPr lvl="1"/>
            <a:r>
              <a:rPr lang="en-US" baseline="0" dirty="0" smtClean="0"/>
              <a:t>Take this information to create the most ideal driver </a:t>
            </a:r>
            <a:r>
              <a:rPr lang="en-US" baseline="0" dirty="0" err="1" smtClean="0"/>
              <a:t>behaviour</a:t>
            </a:r>
            <a:r>
              <a:rPr lang="en-US" baseline="0" dirty="0" smtClean="0"/>
              <a:t> emotional state to maximize performance and reduce # of collisions related to inattention</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31</a:t>
            </a:fld>
            <a:endParaRPr lang="en-US"/>
          </a:p>
        </p:txBody>
      </p:sp>
    </p:spTree>
    <p:extLst>
      <p:ext uri="{BB962C8B-B14F-4D97-AF65-F5344CB8AC3E}">
        <p14:creationId xmlns:p14="http://schemas.microsoft.com/office/powerpoint/2010/main" val="618550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32</a:t>
            </a:fld>
            <a:endParaRPr lang="en-US"/>
          </a:p>
        </p:txBody>
      </p:sp>
    </p:spTree>
    <p:extLst>
      <p:ext uri="{BB962C8B-B14F-4D97-AF65-F5344CB8AC3E}">
        <p14:creationId xmlns:p14="http://schemas.microsoft.com/office/powerpoint/2010/main" val="1492049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sz="3200" dirty="0" smtClean="0"/>
              <a:t>Focal Attention: Hazard Detection </a:t>
            </a:r>
          </a:p>
          <a:p>
            <a:pPr lvl="1"/>
            <a:r>
              <a:rPr lang="en-US" sz="3200" dirty="0" smtClean="0"/>
              <a:t>Object recognition and visual search</a:t>
            </a:r>
          </a:p>
          <a:p>
            <a:endParaRPr lang="en-US" dirty="0" smtClean="0"/>
          </a:p>
          <a:p>
            <a:r>
              <a:rPr lang="en-US" sz="3200" dirty="0" smtClean="0"/>
              <a:t>Ambient Attention: Steering </a:t>
            </a:r>
          </a:p>
          <a:p>
            <a:pPr lvl="1"/>
            <a:r>
              <a:rPr lang="en-US" sz="3200" dirty="0" smtClean="0"/>
              <a:t>Controlling position in space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8</a:t>
            </a:fld>
            <a:endParaRPr lang="en-US"/>
          </a:p>
        </p:txBody>
      </p:sp>
    </p:spTree>
    <p:extLst>
      <p:ext uri="{BB962C8B-B14F-4D97-AF65-F5344CB8AC3E}">
        <p14:creationId xmlns:p14="http://schemas.microsoft.com/office/powerpoint/2010/main" val="82051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Major &amp; Minor Keys </a:t>
            </a:r>
          </a:p>
          <a:p>
            <a:pPr lvl="1"/>
            <a:r>
              <a:rPr lang="en-US" sz="2400" dirty="0" smtClean="0"/>
              <a:t>Create Positive and Negative Mood</a:t>
            </a:r>
          </a:p>
          <a:p>
            <a:r>
              <a:rPr lang="en-US" dirty="0" smtClean="0"/>
              <a:t>Music tempo influences arousal level (higher arousal with faster tempo)</a:t>
            </a:r>
          </a:p>
          <a:p>
            <a:endParaRPr lang="en-US" dirty="0" smtClean="0"/>
          </a:p>
          <a:p>
            <a:r>
              <a:rPr lang="en-US" dirty="0" smtClean="0"/>
              <a:t>Music stimuli (instrumental</a:t>
            </a:r>
            <a:r>
              <a:rPr lang="en-US" baseline="0" dirty="0" smtClean="0"/>
              <a:t> classical) </a:t>
            </a:r>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12</a:t>
            </a:fld>
            <a:endParaRPr lang="en-US"/>
          </a:p>
        </p:txBody>
      </p:sp>
    </p:spTree>
    <p:extLst>
      <p:ext uri="{BB962C8B-B14F-4D97-AF65-F5344CB8AC3E}">
        <p14:creationId xmlns:p14="http://schemas.microsoft.com/office/powerpoint/2010/main" val="152934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N = 60, students from University of Guelph</a:t>
            </a:r>
          </a:p>
          <a:p>
            <a:r>
              <a:rPr lang="en-US" sz="2400" dirty="0" smtClean="0"/>
              <a:t>Eligibility: </a:t>
            </a:r>
          </a:p>
          <a:p>
            <a:pPr lvl="1"/>
            <a:r>
              <a:rPr lang="en-US" sz="2400" dirty="0" smtClean="0"/>
              <a:t>Must pass Simulator Adaptation Pre-screening</a:t>
            </a:r>
          </a:p>
          <a:p>
            <a:pPr lvl="1"/>
            <a:r>
              <a:rPr lang="en-US" sz="2400" dirty="0" smtClean="0"/>
              <a:t>Possess G2 or better / equivalent license</a:t>
            </a:r>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16</a:t>
            </a:fld>
            <a:endParaRPr lang="en-US"/>
          </a:p>
        </p:txBody>
      </p:sp>
    </p:spTree>
    <p:extLst>
      <p:ext uri="{BB962C8B-B14F-4D97-AF65-F5344CB8AC3E}">
        <p14:creationId xmlns:p14="http://schemas.microsoft.com/office/powerpoint/2010/main" val="112686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Major Music &amp; Happy Event</a:t>
            </a:r>
          </a:p>
          <a:p>
            <a:pPr marL="0" indent="0">
              <a:buNone/>
            </a:pPr>
            <a:endParaRPr lang="en-US" sz="1200" dirty="0" smtClean="0"/>
          </a:p>
          <a:p>
            <a:r>
              <a:rPr lang="en-US" sz="1200" dirty="0" smtClean="0"/>
              <a:t>Minor Music &amp; Sad Event</a:t>
            </a:r>
          </a:p>
          <a:p>
            <a:pPr marL="0" indent="0">
              <a:buNone/>
            </a:pPr>
            <a:endParaRPr lang="en-US" sz="1200" dirty="0" smtClean="0"/>
          </a:p>
          <a:p>
            <a:r>
              <a:rPr lang="en-US" sz="1200" dirty="0" smtClean="0"/>
              <a:t>No Music Control Group</a:t>
            </a:r>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17</a:t>
            </a:fld>
            <a:endParaRPr lang="en-US"/>
          </a:p>
        </p:txBody>
      </p:sp>
    </p:spTree>
    <p:extLst>
      <p:ext uri="{BB962C8B-B14F-4D97-AF65-F5344CB8AC3E}">
        <p14:creationId xmlns:p14="http://schemas.microsoft.com/office/powerpoint/2010/main" val="1481486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1 hour long drive</a:t>
            </a:r>
          </a:p>
          <a:p>
            <a:pPr lvl="1"/>
            <a:r>
              <a:rPr lang="en-US" sz="2400" dirty="0" smtClean="0"/>
              <a:t>4 roads of ~15 minutes long</a:t>
            </a:r>
          </a:p>
          <a:p>
            <a:pPr marL="457200" lvl="1" indent="0">
              <a:buNone/>
            </a:pPr>
            <a:endParaRPr lang="en-US" sz="2400" dirty="0" smtClean="0"/>
          </a:p>
          <a:p>
            <a:r>
              <a:rPr lang="en-US" sz="2400" dirty="0" smtClean="0"/>
              <a:t>Straight drive with no turns / swerves</a:t>
            </a:r>
          </a:p>
          <a:p>
            <a:pPr marL="0" indent="0">
              <a:buNone/>
            </a:pPr>
            <a:endParaRPr lang="en-US" sz="2400" dirty="0" smtClean="0"/>
          </a:p>
          <a:p>
            <a:r>
              <a:rPr lang="en-US" sz="2400" dirty="0" smtClean="0"/>
              <a:t>Hazards occur at random intervals</a:t>
            </a:r>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20</a:t>
            </a:fld>
            <a:endParaRPr lang="en-US"/>
          </a:p>
        </p:txBody>
      </p:sp>
    </p:spTree>
    <p:extLst>
      <p:ext uri="{BB962C8B-B14F-4D97-AF65-F5344CB8AC3E}">
        <p14:creationId xmlns:p14="http://schemas.microsoft.com/office/powerpoint/2010/main" val="16426446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Independent Variables</a:t>
            </a:r>
          </a:p>
          <a:p>
            <a:pPr lvl="1"/>
            <a:r>
              <a:rPr lang="en-US" sz="3200" dirty="0" smtClean="0"/>
              <a:t>Music - Valence</a:t>
            </a:r>
          </a:p>
          <a:p>
            <a:pPr lvl="1"/>
            <a:r>
              <a:rPr lang="en-US" sz="3200" dirty="0" smtClean="0"/>
              <a:t>Hazard Type</a:t>
            </a:r>
          </a:p>
          <a:p>
            <a:pPr marL="457200" lvl="1" indent="0">
              <a:buNone/>
            </a:pPr>
            <a:endParaRPr lang="en-US" sz="3200" dirty="0" smtClean="0"/>
          </a:p>
          <a:p>
            <a:r>
              <a:rPr lang="en-US" sz="3200" dirty="0" smtClean="0"/>
              <a:t>Dependent Variables</a:t>
            </a:r>
          </a:p>
          <a:p>
            <a:pPr lvl="1"/>
            <a:r>
              <a:rPr lang="en-US" sz="3200" dirty="0" smtClean="0"/>
              <a:t>Hazard Response Time </a:t>
            </a:r>
          </a:p>
          <a:p>
            <a:pPr lvl="1"/>
            <a:r>
              <a:rPr lang="en-US" sz="3200" dirty="0" smtClean="0"/>
              <a:t>SDLP (Steering Variability)</a:t>
            </a:r>
          </a:p>
          <a:p>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21</a:t>
            </a:fld>
            <a:endParaRPr lang="en-US"/>
          </a:p>
        </p:txBody>
      </p:sp>
    </p:spTree>
    <p:extLst>
      <p:ext uri="{BB962C8B-B14F-4D97-AF65-F5344CB8AC3E}">
        <p14:creationId xmlns:p14="http://schemas.microsoft.com/office/powerpoint/2010/main" val="262016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smtClean="0"/>
              <a:t>Valence &amp; Arousal </a:t>
            </a:r>
          </a:p>
          <a:p>
            <a:pPr lvl="1"/>
            <a:r>
              <a:rPr lang="en-US" sz="3200" dirty="0" smtClean="0"/>
              <a:t>Slide Bar from a scale of 1 – 100</a:t>
            </a:r>
          </a:p>
          <a:p>
            <a:pPr lvl="1"/>
            <a:endParaRPr lang="en-US" sz="3200" dirty="0" smtClean="0"/>
          </a:p>
          <a:p>
            <a:r>
              <a:rPr lang="en-US" sz="3200" dirty="0" smtClean="0"/>
              <a:t>Music Elements</a:t>
            </a:r>
          </a:p>
          <a:p>
            <a:pPr lvl="1"/>
            <a:r>
              <a:rPr lang="en-US" sz="2400" dirty="0" smtClean="0"/>
              <a:t>Familiarity</a:t>
            </a:r>
          </a:p>
          <a:p>
            <a:pPr lvl="1"/>
            <a:r>
              <a:rPr lang="en-US" sz="2400" dirty="0" smtClean="0"/>
              <a:t>Enjoyment</a:t>
            </a:r>
          </a:p>
          <a:p>
            <a:pPr lvl="1"/>
            <a:r>
              <a:rPr lang="en-US" sz="2400" dirty="0" smtClean="0"/>
              <a:t>Distraction</a:t>
            </a:r>
          </a:p>
          <a:p>
            <a:pPr marL="0" indent="0">
              <a:buNone/>
            </a:pPr>
            <a:endParaRPr lang="en-US" sz="3200" dirty="0" smtClean="0"/>
          </a:p>
          <a:p>
            <a:r>
              <a:rPr lang="en-US" sz="3200" dirty="0" smtClean="0"/>
              <a:t>Driving History / Experience</a:t>
            </a:r>
          </a:p>
        </p:txBody>
      </p:sp>
      <p:sp>
        <p:nvSpPr>
          <p:cNvPr id="4" name="Slide Number Placeholder 3"/>
          <p:cNvSpPr>
            <a:spLocks noGrp="1"/>
          </p:cNvSpPr>
          <p:nvPr>
            <p:ph type="sldNum" sz="quarter" idx="10"/>
          </p:nvPr>
        </p:nvSpPr>
        <p:spPr/>
        <p:txBody>
          <a:bodyPr/>
          <a:lstStyle/>
          <a:p>
            <a:fld id="{91691EA6-0C8F-43B9-9D7F-B145FE096C97}" type="slidenum">
              <a:rPr lang="en-US" smtClean="0"/>
              <a:t>22</a:t>
            </a:fld>
            <a:endParaRPr lang="en-US"/>
          </a:p>
        </p:txBody>
      </p:sp>
    </p:spTree>
    <p:extLst>
      <p:ext uri="{BB962C8B-B14F-4D97-AF65-F5344CB8AC3E}">
        <p14:creationId xmlns:p14="http://schemas.microsoft.com/office/powerpoint/2010/main" val="235708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Significant interaction with Hazard Type &amp;</a:t>
            </a:r>
            <a:r>
              <a:rPr lang="en-US" baseline="0" dirty="0" smtClean="0"/>
              <a:t> Music such that Individuals in the Positive Valence group responded faster to central hazards but not peripheral </a:t>
            </a:r>
          </a:p>
          <a:p>
            <a:r>
              <a:rPr lang="en-US" baseline="0" dirty="0" smtClean="0"/>
              <a:t>While individuals in the negative valence group responded to both central and peripheral hazards equally </a:t>
            </a:r>
          </a:p>
          <a:p>
            <a:r>
              <a:rPr lang="en-US" baseline="0" dirty="0" smtClean="0"/>
              <a:t>This is quite odd given that the observations here are actually the opposite of what I was expecting </a:t>
            </a:r>
          </a:p>
          <a:p>
            <a:endParaRPr lang="en-US" baseline="0" dirty="0" smtClean="0"/>
          </a:p>
          <a:p>
            <a:r>
              <a:rPr lang="en-US" baseline="0" dirty="0" smtClean="0"/>
              <a:t>Also as it appears, despite the possibility the negative affect produced by the minor music group, individuals in this group responded to both peripheral and central hazards similarly. </a:t>
            </a:r>
            <a:endParaRPr lang="en-US" dirty="0"/>
          </a:p>
        </p:txBody>
      </p:sp>
      <p:sp>
        <p:nvSpPr>
          <p:cNvPr id="4" name="Slide Number Placeholder 3"/>
          <p:cNvSpPr>
            <a:spLocks noGrp="1"/>
          </p:cNvSpPr>
          <p:nvPr>
            <p:ph type="sldNum" sz="quarter" idx="10"/>
          </p:nvPr>
        </p:nvSpPr>
        <p:spPr/>
        <p:txBody>
          <a:bodyPr/>
          <a:lstStyle/>
          <a:p>
            <a:fld id="{91691EA6-0C8F-43B9-9D7F-B145FE096C97}" type="slidenum">
              <a:rPr lang="en-US" smtClean="0"/>
              <a:t>27</a:t>
            </a:fld>
            <a:endParaRPr lang="en-US"/>
          </a:p>
        </p:txBody>
      </p:sp>
    </p:spTree>
    <p:extLst>
      <p:ext uri="{BB962C8B-B14F-4D97-AF65-F5344CB8AC3E}">
        <p14:creationId xmlns:p14="http://schemas.microsoft.com/office/powerpoint/2010/main" val="1664466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70C50-C4A7-452D-B646-8D2BF3D3A68B}"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9744D0-6A01-4BF8-9D53-9E3DD5A69683}" type="datetime1">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4AA91C-E049-4BEA-8325-61F957D747DF}"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34FF9D-6FFC-4A1F-83CE-73ACF7DEF10C}"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2A2654-4D20-4AA0-ACE2-268049BFF583}"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E42090B-A6E4-4A6F-82BF-65C932DE7EBA}" type="datetime1">
              <a:rPr lang="en-US" smtClean="0"/>
              <a:t>5/30/2016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D2282B3-7D88-44AA-A862-1DCDBF4F0756}" type="datetime1">
              <a:rPr lang="en-US" smtClean="0"/>
              <a:t>5/30/2016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CDADED-8C1A-4E31-BC28-1ED92511BF58}"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4BDA0D-ED36-404E-9363-C45185FE2441}"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C3A2BB7F-8CD1-494F-9648-B402760C22DE}"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4D5C41-5C07-4A4D-BDD9-979DDBA20943}" type="datetime1">
              <a:rPr lang="en-US" smtClean="0"/>
              <a:t>5/30/2016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412CAD-E83C-458B-B6A3-34CB452EFD61}" type="datetime1">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84B20EB-B300-462A-B985-83E94DD638D7}" type="datetime1">
              <a:rPr lang="en-US" smtClean="0"/>
              <a:t>5/30/2016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3D4AF49E-7EB4-4386-B1F1-A3DA6E6B2B28}" type="datetime1">
              <a:rPr lang="en-US" smtClean="0"/>
              <a:t>5/30/2016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D03F711-C6AD-4C1C-A039-B55996436B5F}" type="datetime1">
              <a:rPr lang="en-US" smtClean="0"/>
              <a:t>5/30/2016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5935C433-D6AA-4417-8BB0-3556021854BC}" type="datetime1">
              <a:rPr lang="en-US" smtClean="0"/>
              <a:t>5/30/2016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C703B3-5D8D-4E39-A902-68C157C9B6BF}" type="datetime1">
              <a:rPr lang="en-US" smtClean="0"/>
              <a:t>5/30/2016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8DA1D5E-9CCD-4BD3-AF7C-28FE1849E2CA}" type="datetime1">
              <a:rPr lang="en-US" smtClean="0"/>
              <a:t>5/30/2016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chart" Target="../charts/char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7"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4.wdp"/><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5.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Effects of Valence on Driving</a:t>
            </a:r>
            <a:endParaRPr lang="en-US" dirty="0"/>
          </a:p>
        </p:txBody>
      </p:sp>
      <p:sp>
        <p:nvSpPr>
          <p:cNvPr id="3" name="Subtitle 2"/>
          <p:cNvSpPr>
            <a:spLocks noGrp="1"/>
          </p:cNvSpPr>
          <p:nvPr>
            <p:ph type="subTitle" idx="1"/>
          </p:nvPr>
        </p:nvSpPr>
        <p:spPr>
          <a:xfrm>
            <a:off x="951755" y="5196480"/>
            <a:ext cx="8825658" cy="1547220"/>
          </a:xfrm>
        </p:spPr>
        <p:txBody>
          <a:bodyPr>
            <a:normAutofit/>
          </a:bodyPr>
          <a:lstStyle/>
          <a:p>
            <a:pPr algn="ctr"/>
            <a:r>
              <a:rPr lang="en-US" sz="2400" dirty="0" smtClean="0"/>
              <a:t>MSc. Candidate: </a:t>
            </a:r>
            <a:r>
              <a:rPr lang="en-US" sz="2400" dirty="0" err="1" smtClean="0"/>
              <a:t>Caroll</a:t>
            </a:r>
            <a:r>
              <a:rPr lang="en-US" sz="2400" dirty="0" smtClean="0"/>
              <a:t> Lau</a:t>
            </a:r>
          </a:p>
          <a:p>
            <a:pPr algn="ctr"/>
            <a:r>
              <a:rPr lang="en-US" sz="2400" dirty="0" smtClean="0"/>
              <a:t>Supervised by: Dr. Lana Trick</a:t>
            </a:r>
          </a:p>
          <a:p>
            <a:pPr algn="ctr"/>
            <a:r>
              <a:rPr lang="en-US" sz="2400" dirty="0" smtClean="0"/>
              <a:t>Drive lab</a:t>
            </a:r>
            <a:endParaRPr lang="en-US" sz="2400" dirty="0"/>
          </a:p>
        </p:txBody>
      </p:sp>
      <p:pic>
        <p:nvPicPr>
          <p:cNvPr id="1026" name="Picture 2" descr="C:\Users\Caroll\AppData\Local\Microsoft\Windows\INetCache\IE\BRSXM0BE\travel-car[1].png"/>
          <p:cNvPicPr>
            <a:picLocks noChangeAspect="1" noChangeArrowheads="1"/>
          </p:cNvPicPr>
          <p:nvPr/>
        </p:nvPicPr>
        <p:blipFill>
          <a:blip r:embed="rId2">
            <a:biLevel thresh="75000"/>
            <a:extLst>
              <a:ext uri="{28A0092B-C50C-407E-A947-70E740481C1C}">
                <a14:useLocalDpi xmlns:a14="http://schemas.microsoft.com/office/drawing/2010/main" val="0"/>
              </a:ext>
            </a:extLst>
          </a:blip>
          <a:srcRect/>
          <a:stretch>
            <a:fillRect/>
          </a:stretch>
        </p:blipFill>
        <p:spPr bwMode="auto">
          <a:xfrm flipH="1">
            <a:off x="8216899" y="4917832"/>
            <a:ext cx="3397571" cy="116933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57F1E4F-1CFF-5643-939E-02111984F565}" type="slidenum">
              <a:rPr lang="en-US" smtClean="0"/>
              <a:t>1</a:t>
            </a:fld>
            <a:endParaRPr lang="en-US" dirty="0"/>
          </a:p>
        </p:txBody>
      </p:sp>
      <p:pic>
        <p:nvPicPr>
          <p:cNvPr id="1029" name="Picture 5" descr="C:\Users\Caroll\AppData\Local\Microsoft\Windows\INetCache\IE\BRSXM0BE\University_of_Guelph_logo.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4300" y="6091608"/>
            <a:ext cx="2079784" cy="67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734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Current Driving Research:</a:t>
            </a:r>
            <a:br>
              <a:rPr lang="en-US" dirty="0" smtClean="0"/>
            </a:br>
            <a:r>
              <a:rPr lang="en-US" dirty="0" smtClean="0"/>
              <a:t>Confounding Valence &amp; Arousal</a:t>
            </a:r>
            <a:endParaRPr lang="en-US" dirty="0"/>
          </a:p>
        </p:txBody>
      </p:sp>
      <p:sp>
        <p:nvSpPr>
          <p:cNvPr id="3" name="Content Placeholder 2"/>
          <p:cNvSpPr>
            <a:spLocks noGrp="1"/>
          </p:cNvSpPr>
          <p:nvPr>
            <p:ph idx="1"/>
          </p:nvPr>
        </p:nvSpPr>
        <p:spPr/>
        <p:txBody>
          <a:bodyPr>
            <a:normAutofit/>
          </a:bodyPr>
          <a:lstStyle/>
          <a:p>
            <a:pPr marL="0" indent="0" algn="ctr">
              <a:buNone/>
            </a:pPr>
            <a:endParaRPr lang="en-US" sz="3200" dirty="0" smtClean="0"/>
          </a:p>
          <a:p>
            <a:pPr marL="0" indent="0" algn="ctr">
              <a:buNone/>
            </a:pPr>
            <a:r>
              <a:rPr lang="en-US" sz="3200" dirty="0" smtClean="0"/>
              <a:t>Positive </a:t>
            </a:r>
            <a:r>
              <a:rPr lang="en-US" sz="3200" dirty="0"/>
              <a:t>Music          </a:t>
            </a:r>
            <a:r>
              <a:rPr lang="en-US" sz="3200" dirty="0" smtClean="0"/>
              <a:t> Arousal </a:t>
            </a:r>
            <a:r>
              <a:rPr lang="en-US" sz="3200" dirty="0"/>
              <a:t>(tempo)</a:t>
            </a:r>
          </a:p>
          <a:p>
            <a:pPr algn="ctr"/>
            <a:endParaRPr lang="en-US" sz="3200" dirty="0"/>
          </a:p>
          <a:p>
            <a:pPr marL="0" indent="0" algn="ctr">
              <a:buNone/>
            </a:pPr>
            <a:r>
              <a:rPr lang="en-US" sz="3200" dirty="0"/>
              <a:t>Negative </a:t>
            </a:r>
            <a:r>
              <a:rPr lang="en-US" sz="3200" dirty="0" smtClean="0"/>
              <a:t>Music            </a:t>
            </a:r>
            <a:r>
              <a:rPr lang="en-US" sz="3200" dirty="0"/>
              <a:t>Arousal (tempo)</a:t>
            </a:r>
          </a:p>
          <a:p>
            <a:pPr algn="ctr"/>
            <a:endParaRPr lang="en-US" sz="3200" dirty="0"/>
          </a:p>
          <a:p>
            <a:pPr algn="ct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10</a:t>
            </a:fld>
            <a:endParaRPr lang="en-US" dirty="0"/>
          </a:p>
        </p:txBody>
      </p:sp>
      <p:sp>
        <p:nvSpPr>
          <p:cNvPr id="5" name="Down Arrow 4"/>
          <p:cNvSpPr/>
          <p:nvPr/>
        </p:nvSpPr>
        <p:spPr>
          <a:xfrm flipV="1">
            <a:off x="5008615" y="2482850"/>
            <a:ext cx="731783"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008615" y="3803650"/>
            <a:ext cx="731783" cy="7493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0377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Emotion Objectiv</a:t>
            </a:r>
            <a:r>
              <a:rPr lang="en-US" dirty="0"/>
              <a:t>e</a:t>
            </a:r>
          </a:p>
        </p:txBody>
      </p:sp>
      <p:sp>
        <p:nvSpPr>
          <p:cNvPr id="3" name="Text Placeholder 2"/>
          <p:cNvSpPr>
            <a:spLocks noGrp="1"/>
          </p:cNvSpPr>
          <p:nvPr>
            <p:ph type="body" idx="1"/>
          </p:nvPr>
        </p:nvSpPr>
        <p:spPr/>
        <p:txBody>
          <a:bodyPr/>
          <a:lstStyle/>
          <a:p>
            <a:pPr algn="ctr"/>
            <a:r>
              <a:rPr lang="en-US" sz="3200" dirty="0" smtClean="0">
                <a:solidFill>
                  <a:schemeClr val="tx1"/>
                </a:solidFill>
              </a:rPr>
              <a:t>Valence</a:t>
            </a:r>
            <a:endParaRPr lang="en-US" sz="3200" dirty="0">
              <a:solidFill>
                <a:schemeClr val="tx1"/>
              </a:solidFill>
            </a:endParaRPr>
          </a:p>
        </p:txBody>
      </p:sp>
      <p:sp>
        <p:nvSpPr>
          <p:cNvPr id="4" name="Content Placeholder 3"/>
          <p:cNvSpPr>
            <a:spLocks noGrp="1"/>
          </p:cNvSpPr>
          <p:nvPr>
            <p:ph sz="half" idx="2"/>
          </p:nvPr>
        </p:nvSpPr>
        <p:spPr/>
        <p:txBody>
          <a:bodyPr>
            <a:normAutofit/>
          </a:bodyPr>
          <a:lstStyle/>
          <a:p>
            <a:pPr marL="0" indent="0" algn="ctr">
              <a:buNone/>
            </a:pPr>
            <a:r>
              <a:rPr lang="en-US" sz="3200" dirty="0" smtClean="0"/>
              <a:t>Polarity of Stimulus</a:t>
            </a:r>
            <a:endParaRPr lang="en-US" sz="3200" dirty="0"/>
          </a:p>
        </p:txBody>
      </p:sp>
      <p:sp>
        <p:nvSpPr>
          <p:cNvPr id="5" name="Text Placeholder 4"/>
          <p:cNvSpPr>
            <a:spLocks noGrp="1"/>
          </p:cNvSpPr>
          <p:nvPr>
            <p:ph type="body" sz="quarter" idx="3"/>
          </p:nvPr>
        </p:nvSpPr>
        <p:spPr/>
        <p:txBody>
          <a:bodyPr/>
          <a:lstStyle/>
          <a:p>
            <a:pPr algn="ctr"/>
            <a:r>
              <a:rPr lang="en-US" sz="3200" dirty="0" smtClean="0">
                <a:solidFill>
                  <a:schemeClr val="tx1"/>
                </a:solidFill>
              </a:rPr>
              <a:t>Arousal</a:t>
            </a:r>
            <a:endParaRPr lang="en-US" sz="3200" dirty="0">
              <a:solidFill>
                <a:schemeClr val="tx1"/>
              </a:solidFill>
            </a:endParaRPr>
          </a:p>
        </p:txBody>
      </p:sp>
      <p:sp>
        <p:nvSpPr>
          <p:cNvPr id="6" name="Content Placeholder 5"/>
          <p:cNvSpPr>
            <a:spLocks noGrp="1"/>
          </p:cNvSpPr>
          <p:nvPr>
            <p:ph sz="quarter" idx="4"/>
          </p:nvPr>
        </p:nvSpPr>
        <p:spPr/>
        <p:txBody>
          <a:bodyPr>
            <a:normAutofit/>
          </a:bodyPr>
          <a:lstStyle/>
          <a:p>
            <a:pPr marL="0" indent="0" algn="ctr">
              <a:buNone/>
            </a:pPr>
            <a:r>
              <a:rPr lang="en-US" sz="3200" dirty="0" smtClean="0"/>
              <a:t>Intensity of Stimulus</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11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9550" y="4131235"/>
            <a:ext cx="1460500" cy="1460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0468" y="4141320"/>
            <a:ext cx="1440329" cy="1440329"/>
          </a:xfrm>
          <a:prstGeom prst="rect">
            <a:avLst/>
          </a:prstGeom>
        </p:spPr>
      </p:pic>
      <p:cxnSp>
        <p:nvCxnSpPr>
          <p:cNvPr id="10" name="Straight Arrow Connector 9"/>
          <p:cNvCxnSpPr/>
          <p:nvPr/>
        </p:nvCxnSpPr>
        <p:spPr>
          <a:xfrm flipH="1">
            <a:off x="2311400" y="3086100"/>
            <a:ext cx="57150" cy="77470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cxnSp>
        <p:nvCxnSpPr>
          <p:cNvPr id="13" name="Straight Arrow Connector 12"/>
          <p:cNvCxnSpPr/>
          <p:nvPr/>
        </p:nvCxnSpPr>
        <p:spPr>
          <a:xfrm>
            <a:off x="4200525" y="3086100"/>
            <a:ext cx="57150" cy="774700"/>
          </a:xfrm>
          <a:prstGeom prst="straightConnector1">
            <a:avLst/>
          </a:prstGeom>
          <a:ln w="57150">
            <a:tailEnd type="arrow"/>
          </a:ln>
        </p:spPr>
        <p:style>
          <a:lnRef idx="3">
            <a:schemeClr val="accent3"/>
          </a:lnRef>
          <a:fillRef idx="0">
            <a:schemeClr val="accent3"/>
          </a:fillRef>
          <a:effectRef idx="2">
            <a:schemeClr val="accent3"/>
          </a:effectRef>
          <a:fontRef idx="minor">
            <a:schemeClr val="tx1"/>
          </a:fontRef>
        </p:style>
      </p:cxnSp>
      <p:sp>
        <p:nvSpPr>
          <p:cNvPr id="14" name="Down Arrow 13"/>
          <p:cNvSpPr/>
          <p:nvPr/>
        </p:nvSpPr>
        <p:spPr>
          <a:xfrm rot="16200000">
            <a:off x="7831137" y="3523783"/>
            <a:ext cx="441326" cy="1676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363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Music Stimuli</a:t>
            </a:r>
            <a:endParaRPr lang="en-US" dirty="0"/>
          </a:p>
        </p:txBody>
      </p:sp>
      <p:sp>
        <p:nvSpPr>
          <p:cNvPr id="3" name="Content Placeholder 2"/>
          <p:cNvSpPr>
            <a:spLocks noGrp="1"/>
          </p:cNvSpPr>
          <p:nvPr>
            <p:ph idx="1"/>
          </p:nvPr>
        </p:nvSpPr>
        <p:spPr/>
        <p:txBody>
          <a:bodyPr>
            <a:normAutofit/>
          </a:bodyPr>
          <a:lstStyle/>
          <a:p>
            <a:r>
              <a:rPr lang="en-US" sz="3200" dirty="0" smtClean="0"/>
              <a:t>Long term</a:t>
            </a:r>
          </a:p>
          <a:p>
            <a:r>
              <a:rPr lang="en-US" sz="3200" dirty="0" smtClean="0"/>
              <a:t>Non-distraction</a:t>
            </a:r>
          </a:p>
          <a:p>
            <a:r>
              <a:rPr lang="en-US" sz="3200" dirty="0" smtClean="0"/>
              <a:t>Major &amp; Minor Keys </a:t>
            </a:r>
          </a:p>
          <a:p>
            <a:r>
              <a:rPr lang="en-US" sz="3200" dirty="0" smtClean="0"/>
              <a:t>Music Tempo</a:t>
            </a:r>
          </a:p>
        </p:txBody>
      </p:sp>
      <p:sp>
        <p:nvSpPr>
          <p:cNvPr id="4" name="Slide Number Placeholder 3"/>
          <p:cNvSpPr>
            <a:spLocks noGrp="1"/>
          </p:cNvSpPr>
          <p:nvPr>
            <p:ph type="sldNum" sz="quarter" idx="12"/>
          </p:nvPr>
        </p:nvSpPr>
        <p:spPr/>
        <p:txBody>
          <a:bodyPr/>
          <a:lstStyle/>
          <a:p>
            <a:fld id="{D57F1E4F-1CFF-5643-939E-02111984F565}" type="slidenum">
              <a:rPr lang="en-US" smtClean="0"/>
              <a:t>12</a:t>
            </a:fld>
            <a:endParaRPr lang="en-US" dirty="0"/>
          </a:p>
        </p:txBody>
      </p:sp>
      <p:pic>
        <p:nvPicPr>
          <p:cNvPr id="5122" name="Picture 2" descr="C:\Users\Caroll\AppData\Local\Microsoft\Windows\INetCache\IE\WUPG0NW3\music_notes_stock_by_bassgeisha-d3h9mpv[1].jpg"/>
          <p:cNvPicPr>
            <a:picLocks noChangeAspect="1" noChangeArrowheads="1"/>
          </p:cNvPicPr>
          <p:nvPr/>
        </p:nvPicPr>
        <p:blipFill>
          <a:blip r:embed="rId3">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4139633" y="4782966"/>
            <a:ext cx="4778619" cy="165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9844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Strengthening Valence Manipulation</a:t>
            </a:r>
            <a:endParaRPr lang="en-US" dirty="0"/>
          </a:p>
        </p:txBody>
      </p:sp>
      <p:sp>
        <p:nvSpPr>
          <p:cNvPr id="7" name="Text Placeholder 6"/>
          <p:cNvSpPr>
            <a:spLocks noGrp="1"/>
          </p:cNvSpPr>
          <p:nvPr>
            <p:ph type="body" idx="1"/>
          </p:nvPr>
        </p:nvSpPr>
        <p:spPr>
          <a:xfrm>
            <a:off x="1065212" y="1891607"/>
            <a:ext cx="4751387" cy="647700"/>
          </a:xfrm>
        </p:spPr>
        <p:txBody>
          <a:bodyPr/>
          <a:lstStyle/>
          <a:p>
            <a:endParaRPr lang="en-US" dirty="0"/>
          </a:p>
          <a:p>
            <a:r>
              <a:rPr lang="en-US" sz="3200" dirty="0" smtClean="0"/>
              <a:t>Major &amp; Happy Events</a:t>
            </a:r>
            <a:endParaRPr lang="en-US" sz="3200" dirty="0"/>
          </a:p>
        </p:txBody>
      </p:sp>
      <p:sp>
        <p:nvSpPr>
          <p:cNvPr id="8" name="Text Placeholder 7"/>
          <p:cNvSpPr>
            <a:spLocks noGrp="1"/>
          </p:cNvSpPr>
          <p:nvPr>
            <p:ph type="body" sz="quarter" idx="3"/>
          </p:nvPr>
        </p:nvSpPr>
        <p:spPr>
          <a:xfrm>
            <a:off x="6083300" y="1963045"/>
            <a:ext cx="4591549" cy="576262"/>
          </a:xfrm>
        </p:spPr>
        <p:txBody>
          <a:bodyPr/>
          <a:lstStyle/>
          <a:p>
            <a:pPr marL="45720" algn="ctr"/>
            <a:r>
              <a:rPr lang="en-US" sz="3200" dirty="0" smtClean="0"/>
              <a:t>Minor &amp; Sad Events</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13</a:t>
            </a:fld>
            <a:endParaRPr lang="en-US" dirty="0"/>
          </a:p>
        </p:txBody>
      </p:sp>
      <p:sp>
        <p:nvSpPr>
          <p:cNvPr id="5" name="Rectangle 4"/>
          <p:cNvSpPr/>
          <p:nvPr/>
        </p:nvSpPr>
        <p:spPr>
          <a:xfrm>
            <a:off x="177800" y="2016087"/>
            <a:ext cx="6096000" cy="523220"/>
          </a:xfrm>
          <a:prstGeom prst="rect">
            <a:avLst/>
          </a:prstGeom>
        </p:spPr>
        <p:txBody>
          <a:bodyPr>
            <a:spAutoFit/>
          </a:bodyPr>
          <a:lstStyle/>
          <a:p>
            <a:pPr marL="365760" lvl="1" indent="0" algn="ctr">
              <a:buNone/>
            </a:pPr>
            <a:endParaRPr lang="en-US" sz="2800" dirty="0"/>
          </a:p>
        </p:txBody>
      </p:sp>
      <p:pic>
        <p:nvPicPr>
          <p:cNvPr id="1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572102" y="2933700"/>
            <a:ext cx="2848609" cy="3741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862267" y="2997200"/>
            <a:ext cx="2869603" cy="37417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8036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Driving Experiment: </a:t>
            </a:r>
            <a:br>
              <a:rPr lang="en-US" dirty="0" smtClean="0"/>
            </a:br>
            <a:r>
              <a:rPr lang="en-US" dirty="0" smtClean="0"/>
              <a:t>“The Effects of Valence on Driving”</a:t>
            </a:r>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14</a:t>
            </a:fld>
            <a:endParaRPr lang="en-US" dirty="0"/>
          </a:p>
        </p:txBody>
      </p:sp>
      <p:pic>
        <p:nvPicPr>
          <p:cNvPr id="10" name="Content Placeholder 5"/>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57500" y="1963347"/>
            <a:ext cx="5956300" cy="4448201"/>
          </a:xfrm>
          <a:prstGeom prst="rect">
            <a:avLst/>
          </a:prstGeom>
        </p:spPr>
      </p:pic>
    </p:spTree>
    <p:extLst>
      <p:ext uri="{BB962C8B-B14F-4D97-AF65-F5344CB8AC3E}">
        <p14:creationId xmlns:p14="http://schemas.microsoft.com/office/powerpoint/2010/main" val="4593946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Research Question</a:t>
            </a:r>
            <a:endParaRPr lang="en-US" sz="5400"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r>
              <a:rPr lang="en-US" sz="3600" dirty="0" smtClean="0"/>
              <a:t>How does Positive and Negative Valence affect Driving Performance while controlling arousal?</a:t>
            </a:r>
            <a:endParaRPr lang="en-US" sz="3600" dirty="0"/>
          </a:p>
        </p:txBody>
      </p:sp>
      <p:sp>
        <p:nvSpPr>
          <p:cNvPr id="4" name="Slide Number Placeholder 3"/>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8476686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Method</a:t>
            </a:r>
            <a:endParaRPr lang="en-US" dirty="0"/>
          </a:p>
        </p:txBody>
      </p:sp>
      <p:sp>
        <p:nvSpPr>
          <p:cNvPr id="3" name="Content Placeholder 2"/>
          <p:cNvSpPr>
            <a:spLocks noGrp="1"/>
          </p:cNvSpPr>
          <p:nvPr>
            <p:ph idx="1"/>
          </p:nvPr>
        </p:nvSpPr>
        <p:spPr/>
        <p:txBody>
          <a:bodyPr>
            <a:normAutofit/>
          </a:bodyPr>
          <a:lstStyle/>
          <a:p>
            <a:r>
              <a:rPr lang="en-US" sz="3200" dirty="0" smtClean="0"/>
              <a:t>N = 60</a:t>
            </a:r>
          </a:p>
          <a:p>
            <a:endParaRPr lang="en-US" sz="3200" dirty="0" smtClean="0"/>
          </a:p>
          <a:p>
            <a:r>
              <a:rPr lang="en-US" sz="3200" dirty="0" smtClean="0"/>
              <a:t>Eligibility: </a:t>
            </a:r>
          </a:p>
          <a:p>
            <a:pPr lvl="1"/>
            <a:r>
              <a:rPr lang="en-US" sz="3200" dirty="0"/>
              <a:t>P</a:t>
            </a:r>
            <a:r>
              <a:rPr lang="en-US" sz="3200" dirty="0" smtClean="0"/>
              <a:t>ass Pre-screening</a:t>
            </a:r>
          </a:p>
          <a:p>
            <a:pPr lvl="1"/>
            <a:r>
              <a:rPr lang="en-US" sz="3200" dirty="0" smtClean="0"/>
              <a:t>G2 or better license</a:t>
            </a:r>
          </a:p>
        </p:txBody>
      </p:sp>
      <p:sp>
        <p:nvSpPr>
          <p:cNvPr id="4" name="Slide Number Placeholder 3"/>
          <p:cNvSpPr>
            <a:spLocks noGrp="1"/>
          </p:cNvSpPr>
          <p:nvPr>
            <p:ph type="sldNum" sz="quarter" idx="12"/>
          </p:nvPr>
        </p:nvSpPr>
        <p:spPr/>
        <p:txBody>
          <a:bodyPr/>
          <a:lstStyle/>
          <a:p>
            <a:fld id="{D57F1E4F-1CFF-5643-939E-02111984F565}" type="slidenum">
              <a:rPr lang="en-US" smtClean="0"/>
              <a:t>16</a:t>
            </a:fld>
            <a:endParaRPr lang="en-US" dirty="0"/>
          </a:p>
        </p:txBody>
      </p:sp>
      <p:pic>
        <p:nvPicPr>
          <p:cNvPr id="5" name="Content Placeholder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2500" y="3481314"/>
            <a:ext cx="3975100" cy="2460774"/>
          </a:xfrm>
          <a:prstGeom prst="rect">
            <a:avLst/>
          </a:prstGeom>
        </p:spPr>
      </p:pic>
    </p:spTree>
    <p:extLst>
      <p:ext uri="{BB962C8B-B14F-4D97-AF65-F5344CB8AC3E}">
        <p14:creationId xmlns:p14="http://schemas.microsoft.com/office/powerpoint/2010/main" val="2277994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Powerful Manipulation of Valence</a:t>
            </a:r>
            <a:endParaRPr lang="en-US" dirty="0"/>
          </a:p>
        </p:txBody>
      </p:sp>
      <p:sp>
        <p:nvSpPr>
          <p:cNvPr id="3" name="Content Placeholder 2"/>
          <p:cNvSpPr>
            <a:spLocks noGrp="1"/>
          </p:cNvSpPr>
          <p:nvPr>
            <p:ph idx="1"/>
          </p:nvPr>
        </p:nvSpPr>
        <p:spPr/>
        <p:txBody>
          <a:bodyPr>
            <a:noAutofit/>
          </a:bodyPr>
          <a:lstStyle/>
          <a:p>
            <a:pPr marL="0" indent="0" algn="ctr">
              <a:buNone/>
            </a:pPr>
            <a:r>
              <a:rPr lang="en-US" sz="3200" dirty="0" smtClean="0"/>
              <a:t>Music &amp; Mood Induction Condition (Between Group)</a:t>
            </a:r>
          </a:p>
          <a:p>
            <a:r>
              <a:rPr lang="en-US" sz="3200" dirty="0" smtClean="0"/>
              <a:t>Positive</a:t>
            </a:r>
          </a:p>
          <a:p>
            <a:pPr marL="0" indent="0">
              <a:buNone/>
            </a:pPr>
            <a:endParaRPr lang="en-US" sz="3200" dirty="0" smtClean="0"/>
          </a:p>
          <a:p>
            <a:r>
              <a:rPr lang="en-US" sz="3200" dirty="0" smtClean="0"/>
              <a:t>Negative</a:t>
            </a:r>
          </a:p>
          <a:p>
            <a:pPr marL="0" indent="0">
              <a:buNone/>
            </a:pPr>
            <a:endParaRPr lang="en-US" sz="3200" dirty="0"/>
          </a:p>
          <a:p>
            <a:r>
              <a:rPr lang="en-US" sz="3200" dirty="0" smtClean="0"/>
              <a:t>Neutral</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17</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186595" y="5327836"/>
            <a:ext cx="864350" cy="86435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562" y="5296336"/>
            <a:ext cx="878666" cy="878666"/>
          </a:xfrm>
          <a:prstGeom prst="rect">
            <a:avLst/>
          </a:prstGeom>
        </p:spPr>
      </p:pic>
      <p:pic>
        <p:nvPicPr>
          <p:cNvPr id="6148" name="Picture 4" descr="C:\Users\Caroll\AppData\Local\Microsoft\Windows\INetCache\IE\9X3BAMYK\Emoji_u1f610.svg[1].png"/>
          <p:cNvPicPr>
            <a:picLocks noChangeAspect="1" noChangeArrowheads="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134970" y="5313771"/>
            <a:ext cx="892736" cy="89273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Caroll\AppData\Local\Microsoft\Windows\INetCache\IE\WUPG0NW3\music_notes_stock_by_bassgeisha-d3h9mpv[1].jpg"/>
          <p:cNvPicPr>
            <a:picLocks noChangeAspect="1" noChangeArrowheads="1"/>
          </p:cNvPicPr>
          <p:nvPr/>
        </p:nvPicPr>
        <p:blipFill>
          <a:blip r:embed="rId6">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5060499" y="3548300"/>
            <a:ext cx="4410652" cy="15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746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 Simulations:</a:t>
            </a:r>
            <a:br>
              <a:rPr lang="en-US" dirty="0" smtClean="0"/>
            </a:br>
            <a:r>
              <a:rPr lang="en-US" dirty="0" smtClean="0"/>
              <a:t>Peripheral Hazards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18</a:t>
            </a:fld>
            <a:endParaRPr lang="en-US" dirty="0"/>
          </a:p>
        </p:txBody>
      </p:sp>
      <p:pic>
        <p:nvPicPr>
          <p:cNvPr id="11"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640" t="62" b="2225"/>
          <a:stretch/>
        </p:blipFill>
        <p:spPr bwMode="auto">
          <a:xfrm>
            <a:off x="2158999" y="2209799"/>
            <a:ext cx="6951663" cy="379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eft Arrow 9"/>
          <p:cNvSpPr/>
          <p:nvPr/>
        </p:nvSpPr>
        <p:spPr>
          <a:xfrm>
            <a:off x="6629400" y="4559300"/>
            <a:ext cx="914400" cy="393700"/>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691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 Simulations:</a:t>
            </a:r>
            <a:br>
              <a:rPr lang="en-US" dirty="0" smtClean="0"/>
            </a:br>
            <a:r>
              <a:rPr lang="en-US" dirty="0" smtClean="0"/>
              <a:t>Central Hazards</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19</a:t>
            </a:fld>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5499" y="2226469"/>
            <a:ext cx="7445344"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1085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Emotions &amp; Driving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a:t>
            </a:fld>
            <a:endParaRPr lang="en-US" dirty="0"/>
          </a:p>
        </p:txBody>
      </p:sp>
      <p:pic>
        <p:nvPicPr>
          <p:cNvPr id="14338" name="Picture 2" descr="C:\Users\Caroll\AppData\Local\Microsoft\Windows\INetCache\IE\R2OQH4Z3\car-acciden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0512" y="2055147"/>
            <a:ext cx="3851388" cy="375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6702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Road Simulations</a:t>
            </a:r>
            <a:endParaRPr lang="en-US" dirty="0"/>
          </a:p>
        </p:txBody>
      </p:sp>
      <p:sp>
        <p:nvSpPr>
          <p:cNvPr id="3" name="Content Placeholder 2"/>
          <p:cNvSpPr>
            <a:spLocks noGrp="1"/>
          </p:cNvSpPr>
          <p:nvPr>
            <p:ph idx="1"/>
          </p:nvPr>
        </p:nvSpPr>
        <p:spPr>
          <a:xfrm>
            <a:off x="468312" y="2030413"/>
            <a:ext cx="8946541" cy="4195481"/>
          </a:xfrm>
        </p:spPr>
        <p:txBody>
          <a:bodyPr>
            <a:normAutofit/>
          </a:bodyPr>
          <a:lstStyle/>
          <a:p>
            <a:r>
              <a:rPr lang="en-US" sz="3200" dirty="0" smtClean="0"/>
              <a:t>1 hour long drive</a:t>
            </a:r>
          </a:p>
          <a:p>
            <a:endParaRPr lang="en-US" sz="3200" dirty="0" smtClean="0"/>
          </a:p>
          <a:p>
            <a:r>
              <a:rPr lang="en-US" sz="3200" dirty="0" smtClean="0"/>
              <a:t>Straight drive</a:t>
            </a:r>
          </a:p>
          <a:p>
            <a:endParaRPr lang="en-US" sz="3200" dirty="0" smtClean="0"/>
          </a:p>
          <a:p>
            <a:r>
              <a:rPr lang="en-US" sz="3200" dirty="0" smtClean="0"/>
              <a:t>Hazards at random intervals</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20</a:t>
            </a:fld>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8283" y="2601913"/>
            <a:ext cx="4526017" cy="282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861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Variables</a:t>
            </a:r>
            <a:endParaRPr lang="en-US" dirty="0"/>
          </a:p>
        </p:txBody>
      </p:sp>
      <p:sp>
        <p:nvSpPr>
          <p:cNvPr id="3" name="Content Placeholder 2"/>
          <p:cNvSpPr>
            <a:spLocks noGrp="1"/>
          </p:cNvSpPr>
          <p:nvPr>
            <p:ph idx="1"/>
          </p:nvPr>
        </p:nvSpPr>
        <p:spPr/>
        <p:txBody>
          <a:bodyPr>
            <a:noAutofit/>
          </a:bodyPr>
          <a:lstStyle/>
          <a:p>
            <a:r>
              <a:rPr lang="en-US" sz="3200" dirty="0" smtClean="0"/>
              <a:t>Independent Variables</a:t>
            </a:r>
          </a:p>
          <a:p>
            <a:pPr lvl="1"/>
            <a:r>
              <a:rPr lang="en-US" sz="3200" dirty="0" smtClean="0"/>
              <a:t>Music</a:t>
            </a:r>
          </a:p>
          <a:p>
            <a:pPr lvl="1"/>
            <a:r>
              <a:rPr lang="en-US" sz="3200" dirty="0" smtClean="0"/>
              <a:t>Hazard Type</a:t>
            </a:r>
          </a:p>
          <a:p>
            <a:pPr marL="457200" lvl="1" indent="0">
              <a:buNone/>
            </a:pPr>
            <a:endParaRPr lang="en-US" sz="3200" dirty="0" smtClean="0"/>
          </a:p>
          <a:p>
            <a:r>
              <a:rPr lang="en-US" sz="3200" dirty="0" smtClean="0"/>
              <a:t>Dependent Variables</a:t>
            </a:r>
          </a:p>
          <a:p>
            <a:pPr lvl="1"/>
            <a:r>
              <a:rPr lang="en-US" sz="3200" dirty="0" smtClean="0"/>
              <a:t>Response Time</a:t>
            </a:r>
          </a:p>
          <a:p>
            <a:pPr lvl="1"/>
            <a:r>
              <a:rPr lang="en-US" sz="3200" dirty="0" smtClean="0"/>
              <a:t>Steering Variability</a:t>
            </a:r>
          </a:p>
        </p:txBody>
      </p:sp>
      <p:sp>
        <p:nvSpPr>
          <p:cNvPr id="4" name="Slide Number Placeholder 3"/>
          <p:cNvSpPr>
            <a:spLocks noGrp="1"/>
          </p:cNvSpPr>
          <p:nvPr>
            <p:ph type="sldNum" sz="quarter" idx="12"/>
          </p:nvPr>
        </p:nvSpPr>
        <p:spPr/>
        <p:txBody>
          <a:bodyPr/>
          <a:lstStyle/>
          <a:p>
            <a:fld id="{D57F1E4F-1CFF-5643-939E-02111984F565}" type="slidenum">
              <a:rPr lang="en-US" smtClean="0"/>
              <a:t>21</a:t>
            </a:fld>
            <a:endParaRPr lang="en-US" dirty="0"/>
          </a:p>
        </p:txBody>
      </p:sp>
      <p:pic>
        <p:nvPicPr>
          <p:cNvPr id="5" name="Picture 2" descr="C:\Users\Caroll\AppData\Local\Microsoft\Windows\INetCache\IE\BRSXM0BE\travel-car[1].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flipH="1">
            <a:off x="8013699" y="4333632"/>
            <a:ext cx="3397571" cy="116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36321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 – Post Self-Report Questionnaires</a:t>
            </a:r>
            <a:endParaRPr lang="en-US" dirty="0"/>
          </a:p>
        </p:txBody>
      </p:sp>
      <p:sp>
        <p:nvSpPr>
          <p:cNvPr id="3" name="Content Placeholder 2"/>
          <p:cNvSpPr>
            <a:spLocks noGrp="1"/>
          </p:cNvSpPr>
          <p:nvPr>
            <p:ph idx="1"/>
          </p:nvPr>
        </p:nvSpPr>
        <p:spPr/>
        <p:txBody>
          <a:bodyPr>
            <a:noAutofit/>
          </a:bodyPr>
          <a:lstStyle/>
          <a:p>
            <a:r>
              <a:rPr lang="en-US" sz="3200" dirty="0" smtClean="0"/>
              <a:t>Valence &amp; Arousal </a:t>
            </a:r>
          </a:p>
          <a:p>
            <a:pPr marL="0" indent="0">
              <a:buNone/>
            </a:pPr>
            <a:endParaRPr lang="en-US" sz="3200" dirty="0"/>
          </a:p>
          <a:p>
            <a:r>
              <a:rPr lang="en-US" sz="3200" dirty="0" smtClean="0"/>
              <a:t>Music Elements</a:t>
            </a:r>
          </a:p>
          <a:p>
            <a:pPr marL="0" indent="0">
              <a:buNone/>
            </a:pPr>
            <a:endParaRPr lang="en-US" sz="3200" dirty="0"/>
          </a:p>
          <a:p>
            <a:r>
              <a:rPr lang="en-US" sz="3200" dirty="0" smtClean="0"/>
              <a:t>Driving History / Experience</a:t>
            </a:r>
            <a:endParaRPr lang="en-US" sz="3200" dirty="0"/>
          </a:p>
        </p:txBody>
      </p:sp>
      <p:sp>
        <p:nvSpPr>
          <p:cNvPr id="4" name="Slide Number Placeholder 3"/>
          <p:cNvSpPr>
            <a:spLocks noGrp="1"/>
          </p:cNvSpPr>
          <p:nvPr>
            <p:ph type="sldNum" sz="quarter" idx="12"/>
          </p:nvPr>
        </p:nvSpPr>
        <p:spPr/>
        <p:txBody>
          <a:bodyPr/>
          <a:lstStyle/>
          <a:p>
            <a:fld id="{D57F1E4F-1CFF-5643-939E-02111984F565}" type="slidenum">
              <a:rPr lang="en-US" smtClean="0"/>
              <a:t>22</a:t>
            </a:fld>
            <a:endParaRPr lang="en-US" dirty="0"/>
          </a:p>
        </p:txBody>
      </p:sp>
      <p:pic>
        <p:nvPicPr>
          <p:cNvPr id="5" name="Picture 4" descr="Online Computer Surve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9525" y="3137517"/>
            <a:ext cx="3720483" cy="3720483"/>
          </a:xfrm>
          <a:prstGeom prst="rect">
            <a:avLst/>
          </a:prstGeom>
        </p:spPr>
      </p:pic>
    </p:spTree>
    <p:extLst>
      <p:ext uri="{BB962C8B-B14F-4D97-AF65-F5344CB8AC3E}">
        <p14:creationId xmlns:p14="http://schemas.microsoft.com/office/powerpoint/2010/main" val="34810538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Results:</a:t>
            </a:r>
            <a:br>
              <a:rPr lang="en-US" dirty="0" smtClean="0"/>
            </a:br>
            <a:r>
              <a:rPr lang="en-US" dirty="0" smtClean="0"/>
              <a:t>Manipulation Check</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25457417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 Valence</a:t>
            </a:r>
            <a:endParaRPr lang="en-US" dirty="0"/>
          </a:p>
        </p:txBody>
      </p:sp>
      <p:sp>
        <p:nvSpPr>
          <p:cNvPr id="3" name="Text Placeholder 2"/>
          <p:cNvSpPr>
            <a:spLocks noGrp="1"/>
          </p:cNvSpPr>
          <p:nvPr>
            <p:ph type="body" idx="1"/>
          </p:nvPr>
        </p:nvSpPr>
        <p:spPr/>
        <p:txBody>
          <a:bodyPr/>
          <a:lstStyle/>
          <a:p>
            <a:pPr algn="ctr"/>
            <a:r>
              <a:rPr lang="en-US" sz="3200" dirty="0" smtClean="0"/>
              <a:t>Expected Results</a:t>
            </a:r>
            <a:endParaRPr lang="en-US" sz="3200" dirty="0"/>
          </a:p>
        </p:txBody>
      </p:sp>
      <p:sp>
        <p:nvSpPr>
          <p:cNvPr id="5" name="Text Placeholder 4"/>
          <p:cNvSpPr>
            <a:spLocks noGrp="1"/>
          </p:cNvSpPr>
          <p:nvPr>
            <p:ph type="body" sz="quarter" idx="3"/>
          </p:nvPr>
        </p:nvSpPr>
        <p:spPr/>
        <p:txBody>
          <a:bodyPr/>
          <a:lstStyle/>
          <a:p>
            <a:pPr algn="r"/>
            <a:r>
              <a:rPr lang="en-US" sz="3200" dirty="0" smtClean="0"/>
              <a:t>Actual Results</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24</a:t>
            </a:fld>
            <a:endParaRPr lang="en-US" dirty="0"/>
          </a:p>
        </p:txBody>
      </p:sp>
      <p:graphicFrame>
        <p:nvGraphicFramePr>
          <p:cNvPr id="8" name="Content Placeholder 15"/>
          <p:cNvGraphicFramePr>
            <a:graphicFrameLocks noGrp="1"/>
          </p:cNvGraphicFramePr>
          <p:nvPr>
            <p:ph sz="half" idx="2"/>
            <p:extLst>
              <p:ext uri="{D42A27DB-BD31-4B8C-83A1-F6EECF244321}">
                <p14:modId xmlns:p14="http://schemas.microsoft.com/office/powerpoint/2010/main" val="590395626"/>
              </p:ext>
            </p:extLst>
          </p:nvPr>
        </p:nvGraphicFramePr>
        <p:xfrm>
          <a:off x="190500" y="2459503"/>
          <a:ext cx="5321299"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8"/>
          <p:cNvGraphicFramePr>
            <a:graphicFrameLocks/>
          </p:cNvGraphicFramePr>
          <p:nvPr>
            <p:extLst>
              <p:ext uri="{D42A27DB-BD31-4B8C-83A1-F6EECF244321}">
                <p14:modId xmlns:p14="http://schemas.microsoft.com/office/powerpoint/2010/main" val="2585577789"/>
              </p:ext>
            </p:extLst>
          </p:nvPr>
        </p:nvGraphicFramePr>
        <p:xfrm>
          <a:off x="6257924" y="2459503"/>
          <a:ext cx="530352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Left Bracket 10"/>
          <p:cNvSpPr/>
          <p:nvPr/>
        </p:nvSpPr>
        <p:spPr>
          <a:xfrm rot="5400000">
            <a:off x="9074148" y="1839096"/>
            <a:ext cx="304803" cy="3009900"/>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8655049" y="2710934"/>
            <a:ext cx="1143000" cy="523220"/>
          </a:xfrm>
          <a:prstGeom prst="rect">
            <a:avLst/>
          </a:prstGeom>
          <a:noFill/>
        </p:spPr>
        <p:txBody>
          <a:bodyPr wrap="square" rtlCol="0">
            <a:spAutoFit/>
          </a:bodyPr>
          <a:lstStyle/>
          <a:p>
            <a:pPr algn="ctr"/>
            <a:r>
              <a:rPr lang="en-US" sz="2800" dirty="0" smtClean="0">
                <a:solidFill>
                  <a:schemeClr val="bg1"/>
                </a:solidFill>
              </a:rPr>
              <a:t>**</a:t>
            </a:r>
            <a:endParaRPr lang="en-US" sz="2800" dirty="0">
              <a:solidFill>
                <a:schemeClr val="bg1"/>
              </a:solidFill>
            </a:endParaRPr>
          </a:p>
        </p:txBody>
      </p:sp>
      <p:sp>
        <p:nvSpPr>
          <p:cNvPr id="13" name="TextBox 12"/>
          <p:cNvSpPr txBox="1"/>
          <p:nvPr/>
        </p:nvSpPr>
        <p:spPr>
          <a:xfrm>
            <a:off x="10960100" y="6544606"/>
            <a:ext cx="2667000" cy="307777"/>
          </a:xfrm>
          <a:prstGeom prst="rect">
            <a:avLst/>
          </a:prstGeom>
          <a:noFill/>
        </p:spPr>
        <p:txBody>
          <a:bodyPr wrap="square" rtlCol="0">
            <a:spAutoFit/>
          </a:bodyPr>
          <a:lstStyle/>
          <a:p>
            <a:r>
              <a:rPr lang="en-US" sz="1400" i="1" dirty="0" smtClean="0">
                <a:solidFill>
                  <a:schemeClr val="bg1"/>
                </a:solidFill>
              </a:rPr>
              <a:t>** p </a:t>
            </a:r>
            <a:r>
              <a:rPr lang="en-US" sz="1400" i="1" dirty="0">
                <a:solidFill>
                  <a:schemeClr val="bg1"/>
                </a:solidFill>
              </a:rPr>
              <a:t>&lt;</a:t>
            </a:r>
            <a:r>
              <a:rPr lang="en-US" sz="1400" i="1" dirty="0" smtClean="0">
                <a:solidFill>
                  <a:schemeClr val="bg1"/>
                </a:solidFill>
              </a:rPr>
              <a:t> 0.01</a:t>
            </a:r>
            <a:endParaRPr lang="en-US" sz="1400" i="1" dirty="0">
              <a:solidFill>
                <a:schemeClr val="bg1"/>
              </a:solidFill>
            </a:endParaRPr>
          </a:p>
        </p:txBody>
      </p:sp>
    </p:spTree>
    <p:extLst>
      <p:ext uri="{BB962C8B-B14F-4D97-AF65-F5344CB8AC3E}">
        <p14:creationId xmlns:p14="http://schemas.microsoft.com/office/powerpoint/2010/main" val="173383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10" grpId="0">
        <p:bldAsOne/>
      </p:bldGraphic>
      <p:bldP spid="11" grpId="0" animBg="1"/>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Post Arousal</a:t>
            </a:r>
            <a:endParaRPr lang="en-US" dirty="0"/>
          </a:p>
        </p:txBody>
      </p:sp>
      <p:sp>
        <p:nvSpPr>
          <p:cNvPr id="3" name="Text Placeholder 2"/>
          <p:cNvSpPr>
            <a:spLocks noGrp="1"/>
          </p:cNvSpPr>
          <p:nvPr>
            <p:ph type="body" idx="1"/>
          </p:nvPr>
        </p:nvSpPr>
        <p:spPr/>
        <p:txBody>
          <a:bodyPr/>
          <a:lstStyle/>
          <a:p>
            <a:pPr algn="ctr"/>
            <a:r>
              <a:rPr lang="en-US" sz="3200" dirty="0" smtClean="0"/>
              <a:t>Expected Results</a:t>
            </a:r>
            <a:endParaRPr lang="en-US" sz="3200" dirty="0"/>
          </a:p>
        </p:txBody>
      </p:sp>
      <p:sp>
        <p:nvSpPr>
          <p:cNvPr id="5" name="Text Placeholder 4"/>
          <p:cNvSpPr>
            <a:spLocks noGrp="1"/>
          </p:cNvSpPr>
          <p:nvPr>
            <p:ph type="body" sz="quarter" idx="3"/>
          </p:nvPr>
        </p:nvSpPr>
        <p:spPr>
          <a:xfrm>
            <a:off x="5654495" y="1905000"/>
            <a:ext cx="5020354" cy="576262"/>
          </a:xfrm>
        </p:spPr>
        <p:txBody>
          <a:bodyPr/>
          <a:lstStyle/>
          <a:p>
            <a:pPr algn="r"/>
            <a:r>
              <a:rPr lang="en-US" sz="3200" dirty="0" smtClean="0"/>
              <a:t>Actual Results</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25</a:t>
            </a:fld>
            <a:endParaRPr lang="en-US" dirty="0"/>
          </a:p>
        </p:txBody>
      </p:sp>
      <p:graphicFrame>
        <p:nvGraphicFramePr>
          <p:cNvPr id="19" name="Content Placeholder 8"/>
          <p:cNvGraphicFramePr>
            <a:graphicFrameLocks noGrp="1"/>
          </p:cNvGraphicFramePr>
          <p:nvPr>
            <p:ph sz="half" idx="2"/>
            <p:extLst>
              <p:ext uri="{D42A27DB-BD31-4B8C-83A1-F6EECF244321}">
                <p14:modId xmlns:p14="http://schemas.microsoft.com/office/powerpoint/2010/main" val="2062518744"/>
              </p:ext>
            </p:extLst>
          </p:nvPr>
        </p:nvGraphicFramePr>
        <p:xfrm>
          <a:off x="303212" y="2583694"/>
          <a:ext cx="530352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0"/>
          <p:cNvGraphicFramePr>
            <a:graphicFrameLocks noGrp="1"/>
          </p:cNvGraphicFramePr>
          <p:nvPr>
            <p:ph sz="quarter" idx="4"/>
            <p:extLst>
              <p:ext uri="{D42A27DB-BD31-4B8C-83A1-F6EECF244321}">
                <p14:modId xmlns:p14="http://schemas.microsoft.com/office/powerpoint/2010/main" val="1186588972"/>
              </p:ext>
            </p:extLst>
          </p:nvPr>
        </p:nvGraphicFramePr>
        <p:xfrm>
          <a:off x="6359524" y="2583694"/>
          <a:ext cx="530352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4945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Graphic spid="20"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lgn="ctr"/>
            <a:r>
              <a:rPr lang="en-US" dirty="0" smtClean="0"/>
              <a:t>Results:</a:t>
            </a:r>
            <a:br>
              <a:rPr lang="en-US" dirty="0" smtClean="0"/>
            </a:br>
            <a:r>
              <a:rPr lang="en-US" dirty="0" smtClean="0"/>
              <a:t>Driving Data</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1452607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Hypothesis I</a:t>
            </a:r>
            <a:br>
              <a:rPr lang="en-US" dirty="0"/>
            </a:br>
            <a:r>
              <a:rPr lang="en-US" dirty="0"/>
              <a:t>Hazard Response Times</a:t>
            </a:r>
          </a:p>
        </p:txBody>
      </p:sp>
      <p:sp>
        <p:nvSpPr>
          <p:cNvPr id="3" name="Text Placeholder 2"/>
          <p:cNvSpPr>
            <a:spLocks noGrp="1"/>
          </p:cNvSpPr>
          <p:nvPr>
            <p:ph type="body" idx="1"/>
          </p:nvPr>
        </p:nvSpPr>
        <p:spPr/>
        <p:txBody>
          <a:bodyPr/>
          <a:lstStyle/>
          <a:p>
            <a:pPr algn="ctr"/>
            <a:r>
              <a:rPr lang="en-US" sz="3200" dirty="0" smtClean="0"/>
              <a:t>Expected Results</a:t>
            </a:r>
            <a:endParaRPr lang="en-US" sz="3200" dirty="0"/>
          </a:p>
        </p:txBody>
      </p:sp>
      <p:sp>
        <p:nvSpPr>
          <p:cNvPr id="5" name="Text Placeholder 4"/>
          <p:cNvSpPr>
            <a:spLocks noGrp="1"/>
          </p:cNvSpPr>
          <p:nvPr>
            <p:ph type="body" sz="quarter" idx="3"/>
          </p:nvPr>
        </p:nvSpPr>
        <p:spPr>
          <a:xfrm>
            <a:off x="5654495" y="1905000"/>
            <a:ext cx="5002995" cy="576262"/>
          </a:xfrm>
        </p:spPr>
        <p:txBody>
          <a:bodyPr/>
          <a:lstStyle/>
          <a:p>
            <a:pPr algn="r"/>
            <a:r>
              <a:rPr lang="en-US" sz="3200" dirty="0" smtClean="0"/>
              <a:t>Actual Results</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27</a:t>
            </a:fld>
            <a:endParaRPr lang="en-US" dirty="0"/>
          </a:p>
        </p:txBody>
      </p:sp>
      <p:graphicFrame>
        <p:nvGraphicFramePr>
          <p:cNvPr id="13" name="Chart 12"/>
          <p:cNvGraphicFramePr>
            <a:graphicFrameLocks/>
          </p:cNvGraphicFramePr>
          <p:nvPr>
            <p:extLst>
              <p:ext uri="{D42A27DB-BD31-4B8C-83A1-F6EECF244321}">
                <p14:modId xmlns:p14="http://schemas.microsoft.com/office/powerpoint/2010/main" val="3699187525"/>
              </p:ext>
            </p:extLst>
          </p:nvPr>
        </p:nvGraphicFramePr>
        <p:xfrm>
          <a:off x="0" y="2576677"/>
          <a:ext cx="5664200" cy="35433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extLst>
              <p:ext uri="{D42A27DB-BD31-4B8C-83A1-F6EECF244321}">
                <p14:modId xmlns:p14="http://schemas.microsoft.com/office/powerpoint/2010/main" val="950747331"/>
              </p:ext>
            </p:extLst>
          </p:nvPr>
        </p:nvGraphicFramePr>
        <p:xfrm>
          <a:off x="5740400" y="2725410"/>
          <a:ext cx="6337300" cy="3896107"/>
        </p:xfrm>
        <a:graphic>
          <a:graphicData uri="http://schemas.openxmlformats.org/drawingml/2006/chart">
            <c:chart xmlns:c="http://schemas.openxmlformats.org/drawingml/2006/chart" xmlns:r="http://schemas.openxmlformats.org/officeDocument/2006/relationships" r:id="rId4"/>
          </a:graphicData>
        </a:graphic>
      </p:graphicFrame>
      <p:sp>
        <p:nvSpPr>
          <p:cNvPr id="11" name="Left Bracket 10"/>
          <p:cNvSpPr/>
          <p:nvPr/>
        </p:nvSpPr>
        <p:spPr>
          <a:xfrm rot="5400000">
            <a:off x="9069939" y="1212594"/>
            <a:ext cx="304805" cy="3602515"/>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TextBox 11"/>
          <p:cNvSpPr txBox="1"/>
          <p:nvPr/>
        </p:nvSpPr>
        <p:spPr>
          <a:xfrm>
            <a:off x="8650841" y="2463801"/>
            <a:ext cx="1143000" cy="523220"/>
          </a:xfrm>
          <a:prstGeom prst="rect">
            <a:avLst/>
          </a:prstGeom>
          <a:noFill/>
        </p:spPr>
        <p:txBody>
          <a:bodyPr wrap="square" rtlCol="0">
            <a:spAutoFit/>
          </a:bodyPr>
          <a:lstStyle/>
          <a:p>
            <a:pPr algn="ctr"/>
            <a:r>
              <a:rPr lang="en-US" sz="2800" dirty="0" smtClean="0">
                <a:solidFill>
                  <a:schemeClr val="bg1"/>
                </a:solidFill>
              </a:rPr>
              <a:t>*</a:t>
            </a:r>
            <a:endParaRPr lang="en-US" sz="2800" dirty="0">
              <a:solidFill>
                <a:schemeClr val="bg1"/>
              </a:solidFill>
            </a:endParaRPr>
          </a:p>
        </p:txBody>
      </p:sp>
      <p:sp>
        <p:nvSpPr>
          <p:cNvPr id="15" name="TextBox 14"/>
          <p:cNvSpPr txBox="1"/>
          <p:nvPr/>
        </p:nvSpPr>
        <p:spPr>
          <a:xfrm>
            <a:off x="11023599" y="6544606"/>
            <a:ext cx="2667000" cy="307777"/>
          </a:xfrm>
          <a:prstGeom prst="rect">
            <a:avLst/>
          </a:prstGeom>
          <a:noFill/>
        </p:spPr>
        <p:txBody>
          <a:bodyPr wrap="square" rtlCol="0">
            <a:spAutoFit/>
          </a:bodyPr>
          <a:lstStyle/>
          <a:p>
            <a:r>
              <a:rPr lang="en-US" sz="1400" i="1" dirty="0" smtClean="0">
                <a:solidFill>
                  <a:schemeClr val="bg1"/>
                </a:solidFill>
              </a:rPr>
              <a:t>* p </a:t>
            </a:r>
            <a:r>
              <a:rPr lang="en-US" sz="1400" i="1" dirty="0">
                <a:solidFill>
                  <a:schemeClr val="bg1"/>
                </a:solidFill>
              </a:rPr>
              <a:t>&lt;</a:t>
            </a:r>
            <a:r>
              <a:rPr lang="en-US" sz="1400" i="1" dirty="0" smtClean="0">
                <a:solidFill>
                  <a:schemeClr val="bg1"/>
                </a:solidFill>
              </a:rPr>
              <a:t> 0.05</a:t>
            </a:r>
            <a:endParaRPr lang="en-US" sz="1400" i="1" dirty="0">
              <a:solidFill>
                <a:schemeClr val="bg1"/>
              </a:solidFill>
            </a:endParaRPr>
          </a:p>
        </p:txBody>
      </p:sp>
    </p:spTree>
    <p:extLst>
      <p:ext uri="{BB962C8B-B14F-4D97-AF65-F5344CB8AC3E}">
        <p14:creationId xmlns:p14="http://schemas.microsoft.com/office/powerpoint/2010/main" val="331383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9" grpId="0">
        <p:bldAsOne/>
      </p:bldGraphic>
      <p:bldP spid="11" grpId="0" animBg="1"/>
      <p:bldP spid="1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Hypothesis II</a:t>
            </a:r>
            <a:br>
              <a:rPr lang="en-US" dirty="0"/>
            </a:br>
            <a:r>
              <a:rPr lang="en-US" dirty="0"/>
              <a:t>Steering performance</a:t>
            </a:r>
          </a:p>
        </p:txBody>
      </p:sp>
      <p:sp>
        <p:nvSpPr>
          <p:cNvPr id="3" name="Text Placeholder 2"/>
          <p:cNvSpPr>
            <a:spLocks noGrp="1"/>
          </p:cNvSpPr>
          <p:nvPr>
            <p:ph type="body" idx="1"/>
          </p:nvPr>
        </p:nvSpPr>
        <p:spPr/>
        <p:txBody>
          <a:bodyPr/>
          <a:lstStyle/>
          <a:p>
            <a:pPr algn="ctr"/>
            <a:r>
              <a:rPr lang="en-US" sz="3200" dirty="0" smtClean="0"/>
              <a:t>Expected Results</a:t>
            </a:r>
            <a:endParaRPr lang="en-US" sz="3200" dirty="0"/>
          </a:p>
        </p:txBody>
      </p:sp>
      <p:sp>
        <p:nvSpPr>
          <p:cNvPr id="5" name="Text Placeholder 4"/>
          <p:cNvSpPr>
            <a:spLocks noGrp="1"/>
          </p:cNvSpPr>
          <p:nvPr>
            <p:ph type="body" sz="quarter" idx="3"/>
          </p:nvPr>
        </p:nvSpPr>
        <p:spPr>
          <a:xfrm>
            <a:off x="5654495" y="1905000"/>
            <a:ext cx="4989532" cy="576262"/>
          </a:xfrm>
        </p:spPr>
        <p:txBody>
          <a:bodyPr/>
          <a:lstStyle/>
          <a:p>
            <a:pPr algn="r"/>
            <a:r>
              <a:rPr lang="en-US" sz="3200" dirty="0" smtClean="0"/>
              <a:t>Actual Results</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28</a:t>
            </a:fld>
            <a:endParaRPr lang="en-US" dirty="0"/>
          </a:p>
        </p:txBody>
      </p:sp>
      <p:graphicFrame>
        <p:nvGraphicFramePr>
          <p:cNvPr id="11" name="Chart 10"/>
          <p:cNvGraphicFramePr>
            <a:graphicFrameLocks/>
          </p:cNvGraphicFramePr>
          <p:nvPr>
            <p:extLst>
              <p:ext uri="{D42A27DB-BD31-4B8C-83A1-F6EECF244321}">
                <p14:modId xmlns:p14="http://schemas.microsoft.com/office/powerpoint/2010/main" val="3889757374"/>
              </p:ext>
            </p:extLst>
          </p:nvPr>
        </p:nvGraphicFramePr>
        <p:xfrm>
          <a:off x="0" y="2803525"/>
          <a:ext cx="5949950" cy="38233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966591825"/>
              </p:ext>
            </p:extLst>
          </p:nvPr>
        </p:nvGraphicFramePr>
        <p:xfrm>
          <a:off x="5777277" y="2836968"/>
          <a:ext cx="5943600" cy="3822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4095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8"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 of Results</a:t>
            </a:r>
            <a:endParaRPr lang="en-US" dirty="0"/>
          </a:p>
        </p:txBody>
      </p:sp>
      <p:sp>
        <p:nvSpPr>
          <p:cNvPr id="3" name="Content Placeholder 2"/>
          <p:cNvSpPr>
            <a:spLocks noGrp="1"/>
          </p:cNvSpPr>
          <p:nvPr>
            <p:ph idx="1"/>
          </p:nvPr>
        </p:nvSpPr>
        <p:spPr/>
        <p:txBody>
          <a:bodyPr>
            <a:noAutofit/>
          </a:bodyPr>
          <a:lstStyle/>
          <a:p>
            <a:r>
              <a:rPr lang="en-US" sz="3200" dirty="0" smtClean="0"/>
              <a:t>Manipulations Worked</a:t>
            </a:r>
          </a:p>
          <a:p>
            <a:pPr marL="0" indent="0">
              <a:buNone/>
            </a:pPr>
            <a:endParaRPr lang="en-US" sz="3200" dirty="0" smtClean="0"/>
          </a:p>
          <a:p>
            <a:r>
              <a:rPr lang="en-US" sz="3200" dirty="0" smtClean="0"/>
              <a:t>Controlling arousal:</a:t>
            </a:r>
          </a:p>
          <a:p>
            <a:pPr lvl="1"/>
            <a:r>
              <a:rPr lang="en-US" sz="3200" dirty="0" smtClean="0"/>
              <a:t>Hazard Response Time – </a:t>
            </a:r>
            <a:r>
              <a:rPr lang="en-US" sz="3200" dirty="0" smtClean="0">
                <a:solidFill>
                  <a:srgbClr val="FFC000"/>
                </a:solidFill>
              </a:rPr>
              <a:t>NOT EXPECTED</a:t>
            </a:r>
          </a:p>
          <a:p>
            <a:pPr lvl="1"/>
            <a:r>
              <a:rPr lang="en-US" sz="3200" dirty="0" smtClean="0"/>
              <a:t>Steering Performance </a:t>
            </a:r>
            <a:r>
              <a:rPr lang="en-US" sz="3200" dirty="0"/>
              <a:t>–</a:t>
            </a:r>
            <a:r>
              <a:rPr lang="en-US" sz="3200" dirty="0" smtClean="0"/>
              <a:t> </a:t>
            </a:r>
            <a:r>
              <a:rPr lang="en-US" sz="3200" dirty="0" smtClean="0">
                <a:solidFill>
                  <a:srgbClr val="FF0000"/>
                </a:solidFill>
              </a:rPr>
              <a:t>NOT MET </a:t>
            </a:r>
          </a:p>
        </p:txBody>
      </p:sp>
      <p:sp>
        <p:nvSpPr>
          <p:cNvPr id="4" name="Slide Number Placeholder 3"/>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4283444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is Emotion?</a:t>
            </a:r>
            <a:endParaRPr lang="en-US" dirty="0"/>
          </a:p>
        </p:txBody>
      </p:sp>
      <p:sp>
        <p:nvSpPr>
          <p:cNvPr id="3" name="Text Placeholder 2"/>
          <p:cNvSpPr>
            <a:spLocks noGrp="1"/>
          </p:cNvSpPr>
          <p:nvPr>
            <p:ph type="body" idx="1"/>
          </p:nvPr>
        </p:nvSpPr>
        <p:spPr>
          <a:xfrm>
            <a:off x="633413" y="1892300"/>
            <a:ext cx="4396338" cy="576262"/>
          </a:xfrm>
        </p:spPr>
        <p:txBody>
          <a:bodyPr/>
          <a:lstStyle/>
          <a:p>
            <a:pPr algn="ctr"/>
            <a:r>
              <a:rPr lang="en-US" sz="3200" dirty="0" smtClean="0"/>
              <a:t>Arousal</a:t>
            </a:r>
            <a:endParaRPr lang="en-US" sz="3600" dirty="0"/>
          </a:p>
        </p:txBody>
      </p:sp>
      <p:sp>
        <p:nvSpPr>
          <p:cNvPr id="4" name="Content Placeholder 3"/>
          <p:cNvSpPr>
            <a:spLocks noGrp="1"/>
          </p:cNvSpPr>
          <p:nvPr>
            <p:ph sz="half" idx="2"/>
          </p:nvPr>
        </p:nvSpPr>
        <p:spPr>
          <a:xfrm>
            <a:off x="239712" y="2514600"/>
            <a:ext cx="5551488" cy="3741738"/>
          </a:xfrm>
        </p:spPr>
        <p:txBody>
          <a:bodyPr/>
          <a:lstStyle/>
          <a:p>
            <a:r>
              <a:rPr lang="en-US" sz="3200" dirty="0" smtClean="0"/>
              <a:t>Intensity of the Stimulus</a:t>
            </a:r>
          </a:p>
          <a:p>
            <a:endParaRPr lang="en-US" dirty="0"/>
          </a:p>
          <a:p>
            <a:endParaRPr lang="en-US" dirty="0"/>
          </a:p>
        </p:txBody>
      </p:sp>
      <p:sp>
        <p:nvSpPr>
          <p:cNvPr id="5" name="Text Placeholder 4"/>
          <p:cNvSpPr>
            <a:spLocks noGrp="1"/>
          </p:cNvSpPr>
          <p:nvPr>
            <p:ph type="body" sz="quarter" idx="3"/>
          </p:nvPr>
        </p:nvSpPr>
        <p:spPr>
          <a:xfrm>
            <a:off x="5950000" y="1854200"/>
            <a:ext cx="4396339" cy="576262"/>
          </a:xfrm>
        </p:spPr>
        <p:txBody>
          <a:bodyPr/>
          <a:lstStyle/>
          <a:p>
            <a:pPr algn="ctr"/>
            <a:r>
              <a:rPr lang="en-US" sz="3200" dirty="0" smtClean="0"/>
              <a:t>Valence</a:t>
            </a:r>
            <a:endParaRPr lang="en-US" sz="3600" dirty="0"/>
          </a:p>
        </p:txBody>
      </p:sp>
      <p:sp>
        <p:nvSpPr>
          <p:cNvPr id="6" name="Content Placeholder 5"/>
          <p:cNvSpPr>
            <a:spLocks noGrp="1"/>
          </p:cNvSpPr>
          <p:nvPr>
            <p:ph sz="quarter" idx="4"/>
          </p:nvPr>
        </p:nvSpPr>
        <p:spPr>
          <a:xfrm>
            <a:off x="5654495" y="2514600"/>
            <a:ext cx="5496105" cy="3741738"/>
          </a:xfrm>
        </p:spPr>
        <p:txBody>
          <a:bodyPr>
            <a:normAutofit/>
          </a:bodyPr>
          <a:lstStyle/>
          <a:p>
            <a:r>
              <a:rPr lang="en-US" sz="3200" dirty="0" smtClean="0"/>
              <a:t>Polarity of the Stimulus</a:t>
            </a:r>
            <a:endParaRPr lang="en-US" sz="3200" dirty="0"/>
          </a:p>
        </p:txBody>
      </p:sp>
      <p:pic>
        <p:nvPicPr>
          <p:cNvPr id="3077" name="Picture 5" descr="C:\Users\Caroll\AppData\Local\Microsoft\Windows\INetCache\IE\BRSXM0BE\dancers1[1].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4478"/>
          <a:stretch/>
        </p:blipFill>
        <p:spPr bwMode="auto">
          <a:xfrm>
            <a:off x="1612900" y="3657600"/>
            <a:ext cx="2167082" cy="29359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4330" y="3938120"/>
            <a:ext cx="1460500" cy="1460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4804" y="3948206"/>
            <a:ext cx="1440329" cy="1440329"/>
          </a:xfrm>
          <a:prstGeom prst="rect">
            <a:avLst/>
          </a:prstGeom>
        </p:spPr>
      </p:pic>
      <p:sp>
        <p:nvSpPr>
          <p:cNvPr id="10" name="Slide Number Placeholder 9"/>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1985287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Limitations</a:t>
            </a:r>
            <a:endParaRPr lang="en-US" dirty="0"/>
          </a:p>
        </p:txBody>
      </p:sp>
      <p:sp>
        <p:nvSpPr>
          <p:cNvPr id="3" name="Content Placeholder 2"/>
          <p:cNvSpPr>
            <a:spLocks noGrp="1"/>
          </p:cNvSpPr>
          <p:nvPr>
            <p:ph idx="1"/>
          </p:nvPr>
        </p:nvSpPr>
        <p:spPr>
          <a:xfrm>
            <a:off x="1164957" y="1600855"/>
            <a:ext cx="8946541" cy="4195481"/>
          </a:xfrm>
        </p:spPr>
        <p:txBody>
          <a:bodyPr>
            <a:normAutofit/>
          </a:bodyPr>
          <a:lstStyle/>
          <a:p>
            <a:r>
              <a:rPr lang="en-US" sz="3200" dirty="0" smtClean="0"/>
              <a:t>Road Simulations are straight</a:t>
            </a:r>
          </a:p>
          <a:p>
            <a:endParaRPr lang="en-US" sz="3200" dirty="0"/>
          </a:p>
          <a:p>
            <a:r>
              <a:rPr lang="en-US" sz="3200" dirty="0" smtClean="0"/>
              <a:t>Self-Report Questionnaires</a:t>
            </a:r>
          </a:p>
          <a:p>
            <a:endParaRPr lang="en-US" sz="3200" dirty="0" smtClean="0"/>
          </a:p>
        </p:txBody>
      </p:sp>
      <p:sp>
        <p:nvSpPr>
          <p:cNvPr id="4" name="Slide Number Placeholder 3"/>
          <p:cNvSpPr>
            <a:spLocks noGrp="1"/>
          </p:cNvSpPr>
          <p:nvPr>
            <p:ph type="sldNum" sz="quarter" idx="12"/>
          </p:nvPr>
        </p:nvSpPr>
        <p:spPr/>
        <p:txBody>
          <a:bodyPr/>
          <a:lstStyle/>
          <a:p>
            <a:fld id="{D57F1E4F-1CFF-5643-939E-02111984F565}" type="slidenum">
              <a:rPr lang="en-US" smtClean="0"/>
              <a:t>30</a:t>
            </a:fld>
            <a:endParaRPr lang="en-US" dirty="0"/>
          </a:p>
        </p:txBody>
      </p:sp>
      <p:pic>
        <p:nvPicPr>
          <p:cNvPr id="13314" name="Picture 2" descr="C:\Users\Caroll\AppData\Local\Microsoft\Windows\INetCache\IE\WUPG0NW3\189459__straight-road_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584821"/>
            <a:ext cx="4860704" cy="3039821"/>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C:\Users\Caroll\AppData\Local\Microsoft\Windows\INetCache\IE\9X3BAMYK\corazon[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783200"/>
            <a:ext cx="3397250" cy="2643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35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dirty="0" smtClean="0"/>
              <a:t>Discussion</a:t>
            </a:r>
            <a:endParaRPr lang="en-US" dirty="0"/>
          </a:p>
        </p:txBody>
      </p:sp>
      <p:sp>
        <p:nvSpPr>
          <p:cNvPr id="9" name="Content Placeholder 8"/>
          <p:cNvSpPr>
            <a:spLocks noGrp="1"/>
          </p:cNvSpPr>
          <p:nvPr>
            <p:ph idx="1"/>
          </p:nvPr>
        </p:nvSpPr>
        <p:spPr>
          <a:xfrm>
            <a:off x="1001712" y="1570318"/>
            <a:ext cx="6923088" cy="4195481"/>
          </a:xfrm>
        </p:spPr>
        <p:txBody>
          <a:bodyPr>
            <a:noAutofit/>
          </a:bodyPr>
          <a:lstStyle/>
          <a:p>
            <a:r>
              <a:rPr lang="en-US" sz="3200" dirty="0" smtClean="0"/>
              <a:t>Confounding Valence &amp; Arousal = complicating effects</a:t>
            </a:r>
          </a:p>
          <a:p>
            <a:pPr marL="0" indent="0">
              <a:buNone/>
            </a:pPr>
            <a:endParaRPr lang="en-US" sz="3200" dirty="0" smtClean="0"/>
          </a:p>
          <a:p>
            <a:r>
              <a:rPr lang="en-US" sz="3200" dirty="0" smtClean="0"/>
              <a:t>Broaden &amp; Build Model underestimates Arousa</a:t>
            </a:r>
            <a:r>
              <a:rPr lang="en-US" sz="3200" dirty="0"/>
              <a:t>l</a:t>
            </a:r>
            <a:endParaRPr lang="en-US" sz="3200" dirty="0" smtClean="0"/>
          </a:p>
          <a:p>
            <a:pPr marL="0" indent="0">
              <a:buNone/>
            </a:pPr>
            <a:endParaRPr lang="en-US" sz="3200" dirty="0" smtClean="0"/>
          </a:p>
          <a:p>
            <a:r>
              <a:rPr lang="en-US" sz="3200" dirty="0" smtClean="0"/>
              <a:t>Road Safety &amp; Research</a:t>
            </a:r>
            <a:endParaRPr lang="en-US" sz="3200" dirty="0"/>
          </a:p>
        </p:txBody>
      </p:sp>
      <p:sp>
        <p:nvSpPr>
          <p:cNvPr id="7" name="Slide Number Placeholder 6"/>
          <p:cNvSpPr>
            <a:spLocks noGrp="1"/>
          </p:cNvSpPr>
          <p:nvPr>
            <p:ph type="sldNum" sz="quarter" idx="12"/>
          </p:nvPr>
        </p:nvSpPr>
        <p:spPr/>
        <p:txBody>
          <a:bodyPr/>
          <a:lstStyle/>
          <a:p>
            <a:fld id="{D57F1E4F-1CFF-5643-939E-02111984F565}" type="slidenum">
              <a:rPr lang="en-US" smtClean="0"/>
              <a:t>31</a:t>
            </a:fld>
            <a:endParaRPr lang="en-US" dirty="0"/>
          </a:p>
        </p:txBody>
      </p:sp>
      <p:pic>
        <p:nvPicPr>
          <p:cNvPr id="11267" name="Picture 3" descr="C:\Users\Caroll\AppData\Local\Microsoft\Windows\INetCache\IE\WUPG0NW3\safety[1].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98706" y="2909888"/>
            <a:ext cx="2817812" cy="281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97340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Acknowledgements</a:t>
            </a:r>
            <a:endParaRPr lang="en-US" dirty="0"/>
          </a:p>
        </p:txBody>
      </p:sp>
      <p:sp>
        <p:nvSpPr>
          <p:cNvPr id="3" name="Content Placeholder 2"/>
          <p:cNvSpPr>
            <a:spLocks noGrp="1"/>
          </p:cNvSpPr>
          <p:nvPr>
            <p:ph idx="1"/>
          </p:nvPr>
        </p:nvSpPr>
        <p:spPr>
          <a:xfrm>
            <a:off x="548507" y="1595535"/>
            <a:ext cx="8946541" cy="4195481"/>
          </a:xfrm>
        </p:spPr>
        <p:txBody>
          <a:bodyPr>
            <a:noAutofit/>
          </a:bodyPr>
          <a:lstStyle/>
          <a:p>
            <a:r>
              <a:rPr lang="en-US" sz="3200" dirty="0" smtClean="0"/>
              <a:t>Tricksters</a:t>
            </a:r>
          </a:p>
          <a:p>
            <a:r>
              <a:rPr lang="en-US" sz="3200" dirty="0"/>
              <a:t>Dr. Lana Trick</a:t>
            </a:r>
          </a:p>
          <a:p>
            <a:r>
              <a:rPr lang="en-US" sz="3200" dirty="0"/>
              <a:t>Ryan </a:t>
            </a:r>
            <a:r>
              <a:rPr lang="en-US" sz="3200" dirty="0" err="1"/>
              <a:t>Toxopeus</a:t>
            </a:r>
            <a:endParaRPr lang="en-US" sz="3200" dirty="0"/>
          </a:p>
          <a:p>
            <a:r>
              <a:rPr lang="en-US" sz="3200" dirty="0"/>
              <a:t>Lyon Smith</a:t>
            </a:r>
          </a:p>
          <a:p>
            <a:r>
              <a:rPr lang="en-US" sz="3200" dirty="0"/>
              <a:t>Research </a:t>
            </a:r>
            <a:r>
              <a:rPr lang="en-US" sz="3200" dirty="0" smtClean="0"/>
              <a:t>Interns</a:t>
            </a:r>
          </a:p>
          <a:p>
            <a:pPr marL="457200" lvl="1" indent="0">
              <a:buNone/>
            </a:pPr>
            <a:r>
              <a:rPr lang="en-US" dirty="0"/>
              <a:t>Lindsay Haas, Breanne Larson, Brittany </a:t>
            </a:r>
            <a:r>
              <a:rPr lang="en-US" dirty="0" smtClean="0"/>
              <a:t>Cohen,</a:t>
            </a:r>
          </a:p>
          <a:p>
            <a:pPr marL="457200" lvl="1" indent="0">
              <a:buNone/>
            </a:pPr>
            <a:r>
              <a:rPr lang="en-US" dirty="0" smtClean="0"/>
              <a:t>Adrienne </a:t>
            </a:r>
            <a:r>
              <a:rPr lang="en-US" dirty="0"/>
              <a:t>Van </a:t>
            </a:r>
            <a:r>
              <a:rPr lang="en-US" dirty="0" err="1"/>
              <a:t>Aaken</a:t>
            </a:r>
            <a:r>
              <a:rPr lang="en-US" dirty="0"/>
              <a:t>, Olivia </a:t>
            </a:r>
            <a:r>
              <a:rPr lang="en-US" dirty="0" err="1" smtClean="0"/>
              <a:t>Maan</a:t>
            </a:r>
            <a:r>
              <a:rPr lang="en-US" dirty="0" smtClean="0"/>
              <a:t>,</a:t>
            </a:r>
          </a:p>
          <a:p>
            <a:pPr marL="457200" lvl="1" indent="0">
              <a:buNone/>
            </a:pPr>
            <a:r>
              <a:rPr lang="en-US" dirty="0" smtClean="0"/>
              <a:t>Megan </a:t>
            </a:r>
            <a:r>
              <a:rPr lang="en-US" dirty="0"/>
              <a:t>Kelly, &amp; </a:t>
            </a:r>
            <a:r>
              <a:rPr lang="en-US" dirty="0" err="1"/>
              <a:t>Aleece</a:t>
            </a:r>
            <a:r>
              <a:rPr lang="en-US" dirty="0"/>
              <a:t> </a:t>
            </a:r>
            <a:r>
              <a:rPr lang="en-US" dirty="0" err="1"/>
              <a:t>Katan</a:t>
            </a:r>
            <a:endParaRPr lang="en-US" dirty="0"/>
          </a:p>
          <a:p>
            <a:pPr lvl="1"/>
            <a:endParaRPr lang="en-US" dirty="0"/>
          </a:p>
          <a:p>
            <a:pPr marL="0" indent="0">
              <a:buNone/>
            </a:pPr>
            <a:endParaRPr lang="en-US" sz="1800" dirty="0"/>
          </a:p>
        </p:txBody>
      </p:sp>
      <p:sp>
        <p:nvSpPr>
          <p:cNvPr id="4" name="Slide Number Placeholder 3"/>
          <p:cNvSpPr>
            <a:spLocks noGrp="1"/>
          </p:cNvSpPr>
          <p:nvPr>
            <p:ph type="sldNum" sz="quarter" idx="12"/>
          </p:nvPr>
        </p:nvSpPr>
        <p:spPr/>
        <p:txBody>
          <a:bodyPr/>
          <a:lstStyle/>
          <a:p>
            <a:fld id="{D57F1E4F-1CFF-5643-939E-02111984F565}" type="slidenum">
              <a:rPr lang="en-US" smtClean="0"/>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3163" y="1620836"/>
            <a:ext cx="2724150" cy="1076325"/>
          </a:xfrm>
          <a:prstGeom prst="rect">
            <a:avLst/>
          </a:prstGeom>
        </p:spPr>
      </p:pic>
      <p:pic>
        <p:nvPicPr>
          <p:cNvPr id="6" name="Picture 5"/>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tretch>
            <a:fillRect/>
          </a:stretch>
        </p:blipFill>
        <p:spPr>
          <a:xfrm>
            <a:off x="7200900" y="3049199"/>
            <a:ext cx="3748676" cy="1296153"/>
          </a:xfrm>
          <a:prstGeom prst="rect">
            <a:avLst/>
          </a:prstGeom>
        </p:spPr>
      </p:pic>
      <p:pic>
        <p:nvPicPr>
          <p:cNvPr id="7" name="Picture 6"/>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7233716" y="4768788"/>
            <a:ext cx="3683044" cy="1263620"/>
          </a:xfrm>
          <a:prstGeom prst="rect">
            <a:avLst/>
          </a:prstGeom>
        </p:spPr>
      </p:pic>
    </p:spTree>
    <p:extLst>
      <p:ext uri="{BB962C8B-B14F-4D97-AF65-F5344CB8AC3E}">
        <p14:creationId xmlns:p14="http://schemas.microsoft.com/office/powerpoint/2010/main" val="4114269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6504" y="1607289"/>
            <a:ext cx="3911715" cy="3699038"/>
          </a:xfrm>
        </p:spPr>
      </p:pic>
      <p:sp>
        <p:nvSpPr>
          <p:cNvPr id="4" name="Slide Number Placeholder 3"/>
          <p:cNvSpPr>
            <a:spLocks noGrp="1"/>
          </p:cNvSpPr>
          <p:nvPr>
            <p:ph type="sldNum" sz="quarter" idx="12"/>
          </p:nvPr>
        </p:nvSpPr>
        <p:spPr/>
        <p:txBody>
          <a:bodyPr/>
          <a:lstStyle/>
          <a:p>
            <a:fld id="{D57F1E4F-1CFF-5643-939E-02111984F565}" type="slidenum">
              <a:rPr lang="en-US" smtClean="0"/>
              <a:t>33</a:t>
            </a:fld>
            <a:endParaRPr lang="en-US" dirty="0"/>
          </a:p>
        </p:txBody>
      </p:sp>
      <p:sp>
        <p:nvSpPr>
          <p:cNvPr id="3" name="Rectangle 2"/>
          <p:cNvSpPr/>
          <p:nvPr/>
        </p:nvSpPr>
        <p:spPr>
          <a:xfrm>
            <a:off x="2606211" y="5943048"/>
            <a:ext cx="6096000" cy="923330"/>
          </a:xfrm>
          <a:prstGeom prst="rect">
            <a:avLst/>
          </a:prstGeom>
        </p:spPr>
        <p:txBody>
          <a:bodyPr>
            <a:spAutoFit/>
          </a:bodyPr>
          <a:lstStyle/>
          <a:p>
            <a:pPr algn="ctr"/>
            <a:r>
              <a:rPr lang="en-US" dirty="0"/>
              <a:t>MSc. Candidate: </a:t>
            </a:r>
            <a:r>
              <a:rPr lang="en-US" dirty="0" err="1"/>
              <a:t>Caroll</a:t>
            </a:r>
            <a:r>
              <a:rPr lang="en-US" dirty="0"/>
              <a:t> Lau</a:t>
            </a:r>
          </a:p>
          <a:p>
            <a:pPr algn="ctr"/>
            <a:r>
              <a:rPr lang="en-US" dirty="0"/>
              <a:t>Supervised by: Dr. Lana Trick</a:t>
            </a:r>
          </a:p>
          <a:p>
            <a:pPr algn="ctr"/>
            <a:r>
              <a:rPr lang="en-US" dirty="0" err="1" smtClean="0"/>
              <a:t>DRiVE</a:t>
            </a:r>
            <a:r>
              <a:rPr lang="en-US" dirty="0" smtClean="0"/>
              <a:t> Lab</a:t>
            </a:r>
            <a:endParaRPr lang="en-US" dirty="0"/>
          </a:p>
        </p:txBody>
      </p:sp>
      <p:pic>
        <p:nvPicPr>
          <p:cNvPr id="6" name="Picture 2" descr="C:\Users\Caroll\AppData\Local\Microsoft\Windows\INetCache\IE\BRSXM0BE\travel-car[1].png"/>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flipH="1">
            <a:off x="8412108" y="4136996"/>
            <a:ext cx="3397571" cy="1169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C:\Users\Caroll\AppData\Local\Microsoft\Windows\INetCache\IE\BRSXM0BE\University_of_Guelph_logo.svg[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001" y="2896345"/>
            <a:ext cx="2079784" cy="678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786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Valence and Attention</a:t>
            </a:r>
          </a:p>
        </p:txBody>
      </p:sp>
      <p:sp>
        <p:nvSpPr>
          <p:cNvPr id="3" name="Text Placeholder 2"/>
          <p:cNvSpPr>
            <a:spLocks noGrp="1"/>
          </p:cNvSpPr>
          <p:nvPr>
            <p:ph type="body" idx="1"/>
          </p:nvPr>
        </p:nvSpPr>
        <p:spPr/>
        <p:txBody>
          <a:bodyPr/>
          <a:lstStyle/>
          <a:p>
            <a:r>
              <a:rPr lang="en-US" sz="3200" dirty="0" smtClean="0"/>
              <a:t>Positive Valence</a:t>
            </a:r>
            <a:endParaRPr lang="en-US" sz="3200" dirty="0"/>
          </a:p>
        </p:txBody>
      </p:sp>
      <p:sp>
        <p:nvSpPr>
          <p:cNvPr id="4" name="Content Placeholder 3"/>
          <p:cNvSpPr>
            <a:spLocks noGrp="1"/>
          </p:cNvSpPr>
          <p:nvPr>
            <p:ph sz="half" idx="2"/>
          </p:nvPr>
        </p:nvSpPr>
        <p:spPr>
          <a:xfrm>
            <a:off x="393700" y="2514600"/>
            <a:ext cx="5105951" cy="3741738"/>
          </a:xfrm>
        </p:spPr>
        <p:txBody>
          <a:bodyPr>
            <a:normAutofit/>
          </a:bodyPr>
          <a:lstStyle/>
          <a:p>
            <a:r>
              <a:rPr lang="en-US" sz="3200" dirty="0" smtClean="0"/>
              <a:t>Broaden &amp; Build Model</a:t>
            </a:r>
            <a:endParaRPr lang="en-US" sz="3200" dirty="0"/>
          </a:p>
        </p:txBody>
      </p:sp>
      <p:sp>
        <p:nvSpPr>
          <p:cNvPr id="5" name="Text Placeholder 4"/>
          <p:cNvSpPr>
            <a:spLocks noGrp="1"/>
          </p:cNvSpPr>
          <p:nvPr>
            <p:ph type="body" sz="quarter" idx="3"/>
          </p:nvPr>
        </p:nvSpPr>
        <p:spPr/>
        <p:txBody>
          <a:bodyPr/>
          <a:lstStyle/>
          <a:p>
            <a:pPr algn="r"/>
            <a:r>
              <a:rPr lang="en-US" sz="3200" dirty="0" smtClean="0"/>
              <a:t>Negative Valence</a:t>
            </a:r>
            <a:endParaRPr lang="en-US" sz="3200" dirty="0"/>
          </a:p>
        </p:txBody>
      </p:sp>
      <p:sp>
        <p:nvSpPr>
          <p:cNvPr id="6" name="Content Placeholder 5"/>
          <p:cNvSpPr>
            <a:spLocks noGrp="1"/>
          </p:cNvSpPr>
          <p:nvPr>
            <p:ph sz="quarter" idx="4"/>
          </p:nvPr>
        </p:nvSpPr>
        <p:spPr>
          <a:xfrm>
            <a:off x="5654495" y="2514600"/>
            <a:ext cx="5610405" cy="3741738"/>
          </a:xfrm>
        </p:spPr>
        <p:txBody>
          <a:bodyPr>
            <a:normAutofit/>
          </a:bodyPr>
          <a:lstStyle/>
          <a:p>
            <a:r>
              <a:rPr lang="en-US" sz="3200" dirty="0" smtClean="0"/>
              <a:t>Narrow Attentional Focus</a:t>
            </a:r>
            <a:endParaRPr lang="en-US" sz="3200" dirty="0"/>
          </a:p>
        </p:txBody>
      </p:sp>
      <p:pic>
        <p:nvPicPr>
          <p:cNvPr id="7" name="Picture 6"/>
          <p:cNvPicPr>
            <a:picLocks noChangeAspect="1"/>
          </p:cNvPicPr>
          <p:nvPr/>
        </p:nvPicPr>
        <p:blipFill>
          <a:blip r:embed="rId2">
            <a:clrChange>
              <a:clrFrom>
                <a:srgbClr val="009966"/>
              </a:clrFrom>
              <a:clrTo>
                <a:srgbClr val="009966">
                  <a:alpha val="0"/>
                </a:srgbClr>
              </a:clrTo>
            </a:clrChange>
            <a:extLst>
              <a:ext uri="{28A0092B-C50C-407E-A947-70E740481C1C}">
                <a14:useLocalDpi xmlns:a14="http://schemas.microsoft.com/office/drawing/2010/main" val="0"/>
              </a:ext>
            </a:extLst>
          </a:blip>
          <a:stretch>
            <a:fillRect/>
          </a:stretch>
        </p:blipFill>
        <p:spPr>
          <a:xfrm>
            <a:off x="1181410" y="3340100"/>
            <a:ext cx="3314390" cy="2717800"/>
          </a:xfrm>
          <a:prstGeom prst="rect">
            <a:avLst/>
          </a:prstGeom>
        </p:spPr>
      </p:pic>
      <p:pic>
        <p:nvPicPr>
          <p:cNvPr id="8" name="Picture 7"/>
          <p:cNvPicPr>
            <a:picLocks noChangeAspect="1"/>
          </p:cNvPicPr>
          <p:nvPr/>
        </p:nvPicPr>
        <p:blipFill>
          <a:blip r:embed="rId3">
            <a:clrChange>
              <a:clrFrom>
                <a:srgbClr val="FDFDFD"/>
              </a:clrFrom>
              <a:clrTo>
                <a:srgbClr val="FDFDFD">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323601" y="3622674"/>
            <a:ext cx="4289955" cy="2435225"/>
          </a:xfrm>
          <a:prstGeom prst="rect">
            <a:avLst/>
          </a:prstGeom>
        </p:spPr>
      </p:pic>
      <p:sp>
        <p:nvSpPr>
          <p:cNvPr id="9" name="Slide Number Placeholder 8"/>
          <p:cNvSpPr>
            <a:spLocks noGrp="1"/>
          </p:cNvSpPr>
          <p:nvPr>
            <p:ph type="sldNum" sz="quarter" idx="12"/>
          </p:nvPr>
        </p:nvSpPr>
        <p:spPr/>
        <p:txBody>
          <a:bodyPr/>
          <a:lstStyle/>
          <a:p>
            <a:fld id="{D57F1E4F-1CFF-5643-939E-02111984F565}" type="slidenum">
              <a:rPr lang="en-US" smtClean="0"/>
              <a:t>4</a:t>
            </a:fld>
            <a:endParaRPr lang="en-US" dirty="0"/>
          </a:p>
        </p:txBody>
      </p:sp>
    </p:spTree>
    <p:extLst>
      <p:ext uri="{BB962C8B-B14F-4D97-AF65-F5344CB8AC3E}">
        <p14:creationId xmlns:p14="http://schemas.microsoft.com/office/powerpoint/2010/main" val="3995935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t>Research Question</a:t>
            </a:r>
            <a:endParaRPr lang="en-US" sz="5400" dirty="0"/>
          </a:p>
        </p:txBody>
      </p:sp>
      <p:sp>
        <p:nvSpPr>
          <p:cNvPr id="3" name="Content Placeholder 2"/>
          <p:cNvSpPr>
            <a:spLocks noGrp="1"/>
          </p:cNvSpPr>
          <p:nvPr>
            <p:ph idx="1"/>
          </p:nvPr>
        </p:nvSpPr>
        <p:spPr/>
        <p:txBody>
          <a:bodyPr>
            <a:normAutofit/>
          </a:bodyPr>
          <a:lstStyle/>
          <a:p>
            <a:pPr marL="0" indent="0" algn="ctr">
              <a:buNone/>
            </a:pPr>
            <a:endParaRPr lang="en-US" sz="4000" dirty="0" smtClean="0"/>
          </a:p>
          <a:p>
            <a:pPr marL="0" indent="0" algn="ctr">
              <a:buNone/>
            </a:pPr>
            <a:r>
              <a:rPr lang="en-US" sz="4000" dirty="0" smtClean="0"/>
              <a:t>How does Positive and Negative Valence affect Driving Performance?</a:t>
            </a:r>
            <a:endParaRPr lang="en-US" sz="4000" dirty="0"/>
          </a:p>
        </p:txBody>
      </p:sp>
      <p:sp>
        <p:nvSpPr>
          <p:cNvPr id="4" name="Slide Number Placeholder 3"/>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04922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Attention &amp; Driving</a:t>
            </a: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6</a:t>
            </a:fld>
            <a:endParaRPr lang="en-US" dirty="0"/>
          </a:p>
        </p:txBody>
      </p:sp>
      <p:pic>
        <p:nvPicPr>
          <p:cNvPr id="5" name="Picture 2" descr="C:\Users\Caroll\AppData\Local\Microsoft\Windows\INetCache\IE\ALRPY2N5\MP900427670[1].jpg"/>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143000" y="2052638"/>
            <a:ext cx="9194800" cy="41957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Caroll\AppData\Local\Microsoft\Windows\INetCache\IE\9X3BAMYK\man_walking[1].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600" y="2951148"/>
            <a:ext cx="2171700" cy="2898352"/>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Caroll\AppData\Local\Microsoft\Windows\INetCache\IE\9X3BAMYK\black-vintage-car-clipart[1].jpg"/>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454899" y="3149163"/>
            <a:ext cx="2700337" cy="270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616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Hypothesis I</a:t>
            </a:r>
            <a:br>
              <a:rPr lang="en-US" dirty="0"/>
            </a:br>
            <a:r>
              <a:rPr lang="en-US" dirty="0"/>
              <a:t>Hazard Response Times</a:t>
            </a:r>
          </a:p>
        </p:txBody>
      </p:sp>
      <p:sp>
        <p:nvSpPr>
          <p:cNvPr id="3" name="Content Placeholder 2"/>
          <p:cNvSpPr>
            <a:spLocks noGrp="1"/>
          </p:cNvSpPr>
          <p:nvPr>
            <p:ph idx="1"/>
          </p:nvPr>
        </p:nvSpPr>
        <p:spPr>
          <a:xfrm>
            <a:off x="228600" y="2052918"/>
            <a:ext cx="11963400" cy="4195481"/>
          </a:xfrm>
        </p:spPr>
        <p:txBody>
          <a:bodyPr>
            <a:normAutofit/>
          </a:bodyPr>
          <a:lstStyle/>
          <a:p>
            <a:r>
              <a:rPr lang="en-US" sz="2600" dirty="0"/>
              <a:t>Positive-Valence will provide faster responses for </a:t>
            </a:r>
            <a:r>
              <a:rPr lang="en-US" sz="2600" dirty="0" smtClean="0"/>
              <a:t>Peripheral </a:t>
            </a:r>
            <a:r>
              <a:rPr lang="en-US" sz="2600" dirty="0"/>
              <a:t>Hazards</a:t>
            </a:r>
          </a:p>
          <a:p>
            <a:pPr marL="0" indent="0">
              <a:buNone/>
            </a:pPr>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7</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929867522"/>
              </p:ext>
            </p:extLst>
          </p:nvPr>
        </p:nvGraphicFramePr>
        <p:xfrm>
          <a:off x="1231900" y="2788604"/>
          <a:ext cx="88265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7471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Wicken’s</a:t>
            </a:r>
            <a:r>
              <a:rPr lang="en-US" dirty="0"/>
              <a:t> Theory of </a:t>
            </a:r>
            <a:r>
              <a:rPr lang="en-US" dirty="0" smtClean="0"/>
              <a:t>Attention</a:t>
            </a:r>
            <a:r>
              <a:rPr lang="en-US" dirty="0"/>
              <a:t>:</a:t>
            </a:r>
            <a:br>
              <a:rPr lang="en-US" dirty="0"/>
            </a:br>
            <a:r>
              <a:rPr lang="en-US" dirty="0" smtClean="0"/>
              <a:t>Hazard Detection </a:t>
            </a:r>
            <a:r>
              <a:rPr lang="en-US" dirty="0"/>
              <a:t>and </a:t>
            </a:r>
            <a:r>
              <a:rPr lang="en-US" dirty="0" smtClean="0"/>
              <a:t>Steering</a:t>
            </a:r>
            <a:endParaRPr lang="en-US" dirty="0"/>
          </a:p>
        </p:txBody>
      </p:sp>
      <p:sp>
        <p:nvSpPr>
          <p:cNvPr id="3" name="Content Placeholder 2"/>
          <p:cNvSpPr>
            <a:spLocks noGrp="1"/>
          </p:cNvSpPr>
          <p:nvPr>
            <p:ph idx="1"/>
          </p:nvPr>
        </p:nvSpPr>
        <p:spPr/>
        <p:txBody>
          <a:bodyPr/>
          <a:lstStyle/>
          <a:p>
            <a:endParaRPr lang="en-US" dirty="0"/>
          </a:p>
          <a:p>
            <a:r>
              <a:rPr lang="en-US" sz="3200" dirty="0"/>
              <a:t>Focal Attention: Hazard Detection </a:t>
            </a:r>
          </a:p>
          <a:p>
            <a:pPr marL="0" indent="0">
              <a:buNone/>
            </a:pPr>
            <a:endParaRPr lang="en-US" dirty="0"/>
          </a:p>
          <a:p>
            <a:r>
              <a:rPr lang="en-US" sz="3200" dirty="0"/>
              <a:t>Ambient Attention: Steering </a:t>
            </a:r>
          </a:p>
          <a:p>
            <a:pPr marL="0" indent="0">
              <a:buNone/>
            </a:pPr>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8</a:t>
            </a:fld>
            <a:endParaRPr lang="en-US" dirty="0"/>
          </a:p>
        </p:txBody>
      </p:sp>
      <p:pic>
        <p:nvPicPr>
          <p:cNvPr id="5"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5247" y="4359967"/>
            <a:ext cx="7183403" cy="2244813"/>
          </a:xfrm>
          <a:prstGeom prst="rect">
            <a:avLst/>
          </a:prstGeom>
        </p:spPr>
      </p:pic>
    </p:spTree>
    <p:extLst>
      <p:ext uri="{BB962C8B-B14F-4D97-AF65-F5344CB8AC3E}">
        <p14:creationId xmlns:p14="http://schemas.microsoft.com/office/powerpoint/2010/main" val="3184188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Hypothesis II</a:t>
            </a:r>
            <a:br>
              <a:rPr lang="en-US" dirty="0"/>
            </a:br>
            <a:r>
              <a:rPr lang="en-US" dirty="0" smtClean="0"/>
              <a:t>Steering Performance</a:t>
            </a:r>
            <a:endParaRPr lang="en-US" dirty="0"/>
          </a:p>
        </p:txBody>
      </p:sp>
      <p:sp>
        <p:nvSpPr>
          <p:cNvPr id="3" name="Content Placeholder 2"/>
          <p:cNvSpPr>
            <a:spLocks noGrp="1"/>
          </p:cNvSpPr>
          <p:nvPr>
            <p:ph idx="1"/>
          </p:nvPr>
        </p:nvSpPr>
        <p:spPr>
          <a:xfrm>
            <a:off x="1103312" y="2052918"/>
            <a:ext cx="11088688" cy="4195481"/>
          </a:xfrm>
        </p:spPr>
        <p:txBody>
          <a:bodyPr>
            <a:normAutofit/>
          </a:bodyPr>
          <a:lstStyle/>
          <a:p>
            <a:r>
              <a:rPr lang="en-US" sz="3200" dirty="0"/>
              <a:t>Positive-Valence will improve Steering Performance</a:t>
            </a:r>
          </a:p>
          <a:p>
            <a:endParaRPr lang="en-US" sz="2400" dirty="0"/>
          </a:p>
        </p:txBody>
      </p:sp>
      <p:sp>
        <p:nvSpPr>
          <p:cNvPr id="4" name="Slide Number Placeholder 3"/>
          <p:cNvSpPr>
            <a:spLocks noGrp="1"/>
          </p:cNvSpPr>
          <p:nvPr>
            <p:ph type="sldNum" sz="quarter" idx="12"/>
          </p:nvPr>
        </p:nvSpPr>
        <p:spPr/>
        <p:txBody>
          <a:bodyPr/>
          <a:lstStyle/>
          <a:p>
            <a:fld id="{D57F1E4F-1CFF-5643-939E-02111984F565}" type="slidenum">
              <a:rPr lang="en-US" smtClean="0"/>
              <a:t>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897916682"/>
              </p:ext>
            </p:extLst>
          </p:nvPr>
        </p:nvGraphicFramePr>
        <p:xfrm>
          <a:off x="2498903" y="3123344"/>
          <a:ext cx="6357421" cy="33288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9420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8.jpeg"/></Relationships>
</file>

<file path=ppt/theme/theme1.xml><?xml version="1.0" encoding="utf-8"?>
<a:theme xmlns:a="http://schemas.openxmlformats.org/drawingml/2006/main" name="Ion">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Ion</Template>
  <TotalTime>2214</TotalTime>
  <Words>899</Words>
  <Application>Microsoft Office PowerPoint</Application>
  <PresentationFormat>Custom</PresentationFormat>
  <Paragraphs>255</Paragraphs>
  <Slides>33</Slides>
  <Notes>14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Ion</vt:lpstr>
      <vt:lpstr>The Effects of Valence on Driving</vt:lpstr>
      <vt:lpstr>Emotions &amp; Driving</vt:lpstr>
      <vt:lpstr>What is Emotion?</vt:lpstr>
      <vt:lpstr>Valence and Attention</vt:lpstr>
      <vt:lpstr>Research Question</vt:lpstr>
      <vt:lpstr>Attention &amp; Driving</vt:lpstr>
      <vt:lpstr>Hypothesis I Hazard Response Times</vt:lpstr>
      <vt:lpstr>Wicken’s Theory of Attention: Hazard Detection and Steering</vt:lpstr>
      <vt:lpstr>Hypothesis II Steering Performance</vt:lpstr>
      <vt:lpstr>Current Driving Research: Confounding Valence &amp; Arousal</vt:lpstr>
      <vt:lpstr>Emotion Objective</vt:lpstr>
      <vt:lpstr>Music Stimuli</vt:lpstr>
      <vt:lpstr>Strengthening Valence Manipulation</vt:lpstr>
      <vt:lpstr>Driving Experiment:  “The Effects of Valence on Driving”</vt:lpstr>
      <vt:lpstr>Research Question</vt:lpstr>
      <vt:lpstr>Method</vt:lpstr>
      <vt:lpstr>Powerful Manipulation of Valence</vt:lpstr>
      <vt:lpstr>Road Simulations: Peripheral Hazards</vt:lpstr>
      <vt:lpstr>Road Simulations: Central Hazards</vt:lpstr>
      <vt:lpstr>Road Simulations</vt:lpstr>
      <vt:lpstr>Variables</vt:lpstr>
      <vt:lpstr>Pre – Post Self-Report Questionnaires</vt:lpstr>
      <vt:lpstr>Results: Manipulation Check</vt:lpstr>
      <vt:lpstr>Post Valence</vt:lpstr>
      <vt:lpstr>Post Arousal</vt:lpstr>
      <vt:lpstr>Results: Driving Data</vt:lpstr>
      <vt:lpstr>Hypothesis I Hazard Response Times</vt:lpstr>
      <vt:lpstr>Hypothesis II Steering performance</vt:lpstr>
      <vt:lpstr>Summary of Results</vt:lpstr>
      <vt:lpstr>Limitations</vt:lpstr>
      <vt:lpstr>Discussion</vt:lpstr>
      <vt:lpstr>Acknowledgements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Caroll Lau</dc:creator>
  <cp:lastModifiedBy>Caroll Lau</cp:lastModifiedBy>
  <cp:revision>95</cp:revision>
  <dcterms:created xsi:type="dcterms:W3CDTF">2014-09-12T17:24:29Z</dcterms:created>
  <dcterms:modified xsi:type="dcterms:W3CDTF">2016-05-30T17:05:10Z</dcterms:modified>
</cp:coreProperties>
</file>