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36" r:id="rId2"/>
    <p:sldId id="277" r:id="rId3"/>
    <p:sldId id="346" r:id="rId4"/>
    <p:sldId id="282" r:id="rId5"/>
    <p:sldId id="279" r:id="rId6"/>
    <p:sldId id="295" r:id="rId7"/>
    <p:sldId id="347" r:id="rId8"/>
    <p:sldId id="348" r:id="rId9"/>
    <p:sldId id="275" r:id="rId10"/>
    <p:sldId id="280" r:id="rId11"/>
    <p:sldId id="267" r:id="rId12"/>
    <p:sldId id="276" r:id="rId13"/>
    <p:sldId id="268" r:id="rId14"/>
    <p:sldId id="274" r:id="rId15"/>
    <p:sldId id="302" r:id="rId16"/>
    <p:sldId id="290" r:id="rId17"/>
    <p:sldId id="349" r:id="rId18"/>
    <p:sldId id="318" r:id="rId19"/>
    <p:sldId id="343" r:id="rId20"/>
    <p:sldId id="269" r:id="rId21"/>
    <p:sldId id="259" r:id="rId22"/>
    <p:sldId id="331" r:id="rId23"/>
    <p:sldId id="350" r:id="rId24"/>
    <p:sldId id="289" r:id="rId25"/>
    <p:sldId id="320" r:id="rId26"/>
    <p:sldId id="321" r:id="rId27"/>
    <p:sldId id="271" r:id="rId28"/>
    <p:sldId id="270" r:id="rId29"/>
    <p:sldId id="332" r:id="rId30"/>
    <p:sldId id="293" r:id="rId31"/>
    <p:sldId id="351" r:id="rId32"/>
    <p:sldId id="322" r:id="rId33"/>
    <p:sldId id="323" r:id="rId34"/>
    <p:sldId id="273" r:id="rId35"/>
    <p:sldId id="272" r:id="rId36"/>
    <p:sldId id="333" r:id="rId37"/>
    <p:sldId id="344" r:id="rId38"/>
    <p:sldId id="32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161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SFU\Presentations\2016\NowCam%202016\Data\1_CBContext3TSDT\CB3TSDT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SFU\Presentations\2016\NowCam%202016\Data\1_CBContext3TSDT\CB3TSDT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SFU\Presentations\2016\NowCam%202016\Data\4_CBNoContext2TSDT\CBNoContext2TSDT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SFU\Presentations\2016\NowCam%202016\Data\4_CBNoContext2TSDT\CBNoContext2TSDT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SFU\Presentations\2016\NowCam%202016\Data\5_CBNoContext2T_DisplayPrevalenceSDT\CBNoContext2TDisplayPrevSDT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SFU\Presentations\2016\NowCam%202016\Data\5_CBNoContext2T_DisplayPrevalenceSDT\CBNoContext2TDisplayPrevSDT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SFU\Presentations\2016\NowCam%202016\Data\6_CBNoContext2T_TrialPrevalenceSDT\CBNoContext2TTrialPrevalenceSDT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SFU\Presentations\2016\NowCam%202016\Data\6_CBNoContext2T_TrialPrevalenceSDT\CBNoContext2TTrialPrevalenceSDT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CA" sz="2400"/>
            </a:pPr>
            <a:r>
              <a:rPr lang="en-US" sz="2400"/>
              <a:t>Category Bias (N=95)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F79646"/>
              </a:solidFill>
            </c:spPr>
          </c:dPt>
          <c:errBars>
            <c:errBarType val="both"/>
            <c:errValType val="cust"/>
            <c:plus>
              <c:numRef>
                <c:f>Sheet1!$F$26:$F$28</c:f>
                <c:numCache>
                  <c:formatCode>General</c:formatCode>
                  <c:ptCount val="3"/>
                  <c:pt idx="0">
                    <c:v>10.399354395911796</c:v>
                  </c:pt>
                  <c:pt idx="1">
                    <c:v>10.174714559463725</c:v>
                  </c:pt>
                  <c:pt idx="2">
                    <c:v>10.496102937918829</c:v>
                  </c:pt>
                </c:numCache>
              </c:numRef>
            </c:plus>
            <c:minus>
              <c:numRef>
                <c:f>Sheet1!$F$26:$F$28</c:f>
                <c:numCache>
                  <c:formatCode>General</c:formatCode>
                  <c:ptCount val="3"/>
                  <c:pt idx="0">
                    <c:v>10.399354395911796</c:v>
                  </c:pt>
                  <c:pt idx="1">
                    <c:v>10.174714559463725</c:v>
                  </c:pt>
                  <c:pt idx="2">
                    <c:v>10.496102937918829</c:v>
                  </c:pt>
                </c:numCache>
              </c:numRef>
            </c:minus>
          </c:errBars>
          <c:cat>
            <c:strRef>
              <c:f>Sheet1!$A$26:$A$28</c:f>
              <c:strCache>
                <c:ptCount val="3"/>
                <c:pt idx="0">
                  <c:v>Motorcycle</c:v>
                </c:pt>
                <c:pt idx="1">
                  <c:v>Car</c:v>
                </c:pt>
                <c:pt idx="2">
                  <c:v>Irrelevant</c:v>
                </c:pt>
              </c:strCache>
            </c:strRef>
          </c:cat>
          <c:val>
            <c:numRef>
              <c:f>Sheet1!$B$26:$B$28</c:f>
              <c:numCache>
                <c:formatCode>####.000</c:formatCode>
                <c:ptCount val="3"/>
                <c:pt idx="0">
                  <c:v>56.456842105262794</c:v>
                </c:pt>
                <c:pt idx="1">
                  <c:v>49.822210526315956</c:v>
                </c:pt>
                <c:pt idx="2">
                  <c:v>50.443894736841997</c:v>
                </c:pt>
              </c:numCache>
            </c:numRef>
          </c:val>
        </c:ser>
        <c:axId val="48058752"/>
        <c:axId val="48060672"/>
      </c:barChart>
      <c:catAx>
        <c:axId val="48058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CA" sz="2000"/>
                </a:pPr>
                <a:r>
                  <a:rPr lang="en-US" sz="2000"/>
                  <a:t>Target Category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 sz="2400"/>
            </a:pPr>
            <a:endParaRPr lang="en-US"/>
          </a:p>
        </c:txPr>
        <c:crossAx val="48060672"/>
        <c:crosses val="autoZero"/>
        <c:auto val="1"/>
        <c:lblAlgn val="ctr"/>
        <c:lblOffset val="100"/>
      </c:catAx>
      <c:valAx>
        <c:axId val="480606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CA" sz="2000"/>
                </a:pPr>
                <a:r>
                  <a:rPr lang="en-US" sz="2000"/>
                  <a:t>Category Bias (</a:t>
                </a:r>
                <a:r>
                  <a:rPr lang="el-GR" sz="2000"/>
                  <a:t>β)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lang="en-CA" sz="1600"/>
            </a:pPr>
            <a:endParaRPr lang="en-US"/>
          </a:p>
        </c:txPr>
        <c:crossAx val="4805875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CA" sz="2400"/>
            </a:pPr>
            <a:r>
              <a:rPr lang="en-US" sz="2400" dirty="0"/>
              <a:t>Target </a:t>
            </a:r>
            <a:r>
              <a:rPr lang="en-US" sz="2400" dirty="0" smtClean="0"/>
              <a:t>Sensitivity (N=95</a:t>
            </a:r>
            <a:r>
              <a:rPr lang="en-US" sz="2400" dirty="0"/>
              <a:t>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errBars>
            <c:errBarType val="both"/>
            <c:errValType val="cust"/>
            <c:plus>
              <c:numRef>
                <c:f>Sheet1!$F$6:$F$8</c:f>
                <c:numCache>
                  <c:formatCode>General</c:formatCode>
                  <c:ptCount val="3"/>
                  <c:pt idx="0">
                    <c:v>0.42933189247485704</c:v>
                  </c:pt>
                  <c:pt idx="1">
                    <c:v>0.40465270479075582</c:v>
                  </c:pt>
                  <c:pt idx="2">
                    <c:v>0.38681270870225193</c:v>
                  </c:pt>
                </c:numCache>
              </c:numRef>
            </c:plus>
            <c:minus>
              <c:numRef>
                <c:f>Sheet1!$F$6:$F$8</c:f>
                <c:numCache>
                  <c:formatCode>General</c:formatCode>
                  <c:ptCount val="3"/>
                  <c:pt idx="0">
                    <c:v>0.42933189247485704</c:v>
                  </c:pt>
                  <c:pt idx="1">
                    <c:v>0.40465270479075582</c:v>
                  </c:pt>
                  <c:pt idx="2">
                    <c:v>0.38681270870225193</c:v>
                  </c:pt>
                </c:numCache>
              </c:numRef>
            </c:minus>
          </c:errBars>
          <c:cat>
            <c:strRef>
              <c:f>Sheet1!$A$6:$A$8</c:f>
              <c:strCache>
                <c:ptCount val="3"/>
                <c:pt idx="0">
                  <c:v>Motorcycle</c:v>
                </c:pt>
                <c:pt idx="1">
                  <c:v>Car</c:v>
                </c:pt>
                <c:pt idx="2">
                  <c:v>Irrelevant</c:v>
                </c:pt>
              </c:strCache>
            </c:strRef>
          </c:cat>
          <c:val>
            <c:numRef>
              <c:f>Sheet1!$B$6:$B$8</c:f>
              <c:numCache>
                <c:formatCode>####.000</c:formatCode>
                <c:ptCount val="3"/>
                <c:pt idx="0">
                  <c:v>2.7437894736842132</c:v>
                </c:pt>
                <c:pt idx="1">
                  <c:v>2.3198947368421079</c:v>
                </c:pt>
                <c:pt idx="2">
                  <c:v>1.0973684210526322</c:v>
                </c:pt>
              </c:numCache>
            </c:numRef>
          </c:val>
        </c:ser>
        <c:axId val="53286784"/>
        <c:axId val="53293056"/>
      </c:barChart>
      <c:catAx>
        <c:axId val="53286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CA" sz="2000"/>
                </a:pPr>
                <a:r>
                  <a:rPr lang="en-US" sz="2000"/>
                  <a:t>Target Category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 sz="2400"/>
            </a:pPr>
            <a:endParaRPr lang="en-US"/>
          </a:p>
        </c:txPr>
        <c:crossAx val="53293056"/>
        <c:crosses val="autoZero"/>
        <c:auto val="1"/>
        <c:lblAlgn val="ctr"/>
        <c:lblOffset val="100"/>
      </c:catAx>
      <c:valAx>
        <c:axId val="53293056"/>
        <c:scaling>
          <c:orientation val="minMax"/>
          <c:min val="0.5"/>
        </c:scaling>
        <c:axPos val="l"/>
        <c:title>
          <c:tx>
            <c:rich>
              <a:bodyPr rot="-5400000" vert="horz"/>
              <a:lstStyle/>
              <a:p>
                <a:pPr>
                  <a:defRPr lang="en-CA" sz="2000"/>
                </a:pPr>
                <a:r>
                  <a:rPr lang="en-US" sz="2000"/>
                  <a:t>Target Sensitivity (d')</a:t>
                </a:r>
              </a:p>
            </c:rich>
          </c:tx>
          <c:layout/>
        </c:title>
        <c:numFmt formatCode="#,##0.00" sourceLinked="0"/>
        <c:tickLblPos val="nextTo"/>
        <c:txPr>
          <a:bodyPr/>
          <a:lstStyle/>
          <a:p>
            <a:pPr>
              <a:defRPr lang="en-CA" sz="1600"/>
            </a:pPr>
            <a:endParaRPr lang="en-US"/>
          </a:p>
        </c:txPr>
        <c:crossAx val="5328678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CA" sz="2400"/>
            </a:pPr>
            <a:r>
              <a:rPr lang="en-CA" sz="2400" dirty="0"/>
              <a:t>Category Bias (</a:t>
            </a:r>
            <a:r>
              <a:rPr lang="en-CA" sz="2400" dirty="0" smtClean="0"/>
              <a:t>N=37)</a:t>
            </a:r>
            <a:endParaRPr lang="en-CA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errBars>
            <c:errBarType val="both"/>
            <c:errValType val="cust"/>
            <c:plus>
              <c:numRef>
                <c:f>(Sheet1!$H$14,Sheet1!$H$16)</c:f>
                <c:numCache>
                  <c:formatCode>General</c:formatCode>
                  <c:ptCount val="2"/>
                  <c:pt idx="0">
                    <c:v>150.54036797316093</c:v>
                  </c:pt>
                  <c:pt idx="1">
                    <c:v>141.69106919740196</c:v>
                  </c:pt>
                </c:numCache>
              </c:numRef>
            </c:plus>
            <c:minus>
              <c:numRef>
                <c:f>(Sheet1!$H$14,Sheet1!$H$16)</c:f>
                <c:numCache>
                  <c:formatCode>General</c:formatCode>
                  <c:ptCount val="2"/>
                  <c:pt idx="0">
                    <c:v>150.54036797316093</c:v>
                  </c:pt>
                  <c:pt idx="1">
                    <c:v>141.69106919740196</c:v>
                  </c:pt>
                </c:numCache>
              </c:numRef>
            </c:minus>
          </c:errBars>
          <c:cat>
            <c:strRef>
              <c:f>(Sheet1!$A$5,Sheet1!$A$7)</c:f>
              <c:strCache>
                <c:ptCount val="2"/>
                <c:pt idx="0">
                  <c:v>Motorcycle</c:v>
                </c:pt>
                <c:pt idx="1">
                  <c:v>Car</c:v>
                </c:pt>
              </c:strCache>
            </c:strRef>
          </c:cat>
          <c:val>
            <c:numRef>
              <c:f>(Sheet1!$C$5,Sheet1!$C$7)</c:f>
              <c:numCache>
                <c:formatCode>####.0000</c:formatCode>
                <c:ptCount val="2"/>
                <c:pt idx="0">
                  <c:v>308.9969694606155</c:v>
                </c:pt>
                <c:pt idx="1">
                  <c:v>330.69957359071532</c:v>
                </c:pt>
              </c:numCache>
            </c:numRef>
          </c:val>
        </c:ser>
        <c:axId val="53763072"/>
        <c:axId val="53765248"/>
      </c:barChart>
      <c:catAx>
        <c:axId val="53763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CA" sz="2000"/>
                </a:pPr>
                <a:r>
                  <a:rPr lang="en-US" sz="2000"/>
                  <a:t>Target Category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 sz="2400"/>
            </a:pPr>
            <a:endParaRPr lang="en-US"/>
          </a:p>
        </c:txPr>
        <c:crossAx val="53765248"/>
        <c:crosses val="autoZero"/>
        <c:auto val="1"/>
        <c:lblAlgn val="ctr"/>
        <c:lblOffset val="100"/>
      </c:catAx>
      <c:valAx>
        <c:axId val="537652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CA" sz="2000"/>
                </a:pPr>
                <a:r>
                  <a:rPr lang="en-US" sz="2000"/>
                  <a:t>Category Bias (</a:t>
                </a:r>
                <a:r>
                  <a:rPr lang="el-GR" sz="2000"/>
                  <a:t>β)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lang="en-CA" sz="1600"/>
            </a:pPr>
            <a:endParaRPr lang="en-US"/>
          </a:p>
        </c:txPr>
        <c:crossAx val="5376307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CA" sz="2400"/>
            </a:pPr>
            <a:r>
              <a:rPr lang="en-CA" sz="2400" dirty="0"/>
              <a:t>Target Sensitivity</a:t>
            </a:r>
            <a:r>
              <a:rPr lang="en-CA" sz="2400" baseline="0" dirty="0"/>
              <a:t> (</a:t>
            </a:r>
            <a:r>
              <a:rPr lang="en-CA" sz="2400" baseline="0" dirty="0" smtClean="0"/>
              <a:t>N=37)</a:t>
            </a:r>
            <a:endParaRPr lang="en-CA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errBars>
            <c:errBarType val="both"/>
            <c:errValType val="cust"/>
            <c:plus>
              <c:numRef>
                <c:f>(Sheet1!$H$13,Sheet1!$H$15)</c:f>
                <c:numCache>
                  <c:formatCode>General</c:formatCode>
                  <c:ptCount val="2"/>
                  <c:pt idx="0">
                    <c:v>0.56440427988419262</c:v>
                  </c:pt>
                  <c:pt idx="1">
                    <c:v>0.61080827227096368</c:v>
                  </c:pt>
                </c:numCache>
              </c:numRef>
            </c:plus>
            <c:minus>
              <c:numRef>
                <c:f>(Sheet1!$H$13,Sheet1!$H$15)</c:f>
                <c:numCache>
                  <c:formatCode>General</c:formatCode>
                  <c:ptCount val="2"/>
                  <c:pt idx="0">
                    <c:v>0.56440427988419262</c:v>
                  </c:pt>
                  <c:pt idx="1">
                    <c:v>0.61080827227096368</c:v>
                  </c:pt>
                </c:numCache>
              </c:numRef>
            </c:minus>
          </c:errBars>
          <c:cat>
            <c:strRef>
              <c:f>(Sheet1!$A$4,Sheet1!$A$6)</c:f>
              <c:strCache>
                <c:ptCount val="2"/>
                <c:pt idx="0">
                  <c:v>Motorcycle</c:v>
                </c:pt>
                <c:pt idx="1">
                  <c:v>Car</c:v>
                </c:pt>
              </c:strCache>
            </c:strRef>
          </c:cat>
          <c:val>
            <c:numRef>
              <c:f>(Sheet1!$C$4,Sheet1!$C$6)</c:f>
              <c:numCache>
                <c:formatCode>####.0000</c:formatCode>
                <c:ptCount val="2"/>
                <c:pt idx="0">
                  <c:v>1.8026909362610122</c:v>
                </c:pt>
                <c:pt idx="1">
                  <c:v>2.3662216857448737</c:v>
                </c:pt>
              </c:numCache>
            </c:numRef>
          </c:val>
        </c:ser>
        <c:axId val="48259456"/>
        <c:axId val="48261376"/>
      </c:barChart>
      <c:catAx>
        <c:axId val="48259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CA" sz="2000"/>
                </a:pPr>
                <a:r>
                  <a:rPr lang="en-US" sz="2000"/>
                  <a:t>Target Category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 sz="2400"/>
            </a:pPr>
            <a:endParaRPr lang="en-US"/>
          </a:p>
        </c:txPr>
        <c:crossAx val="48261376"/>
        <c:crosses val="autoZero"/>
        <c:auto val="1"/>
        <c:lblAlgn val="ctr"/>
        <c:lblOffset val="100"/>
      </c:catAx>
      <c:valAx>
        <c:axId val="482613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CA" sz="2000"/>
                </a:pPr>
                <a:r>
                  <a:rPr lang="en-US" sz="2000"/>
                  <a:t>Target Sensitivity (d')</a:t>
                </a:r>
              </a:p>
            </c:rich>
          </c:tx>
          <c:layout/>
        </c:title>
        <c:numFmt formatCode="#,##0.00" sourceLinked="0"/>
        <c:tickLblPos val="nextTo"/>
        <c:txPr>
          <a:bodyPr/>
          <a:lstStyle/>
          <a:p>
            <a:pPr>
              <a:defRPr lang="en-CA" sz="1600"/>
            </a:pPr>
            <a:endParaRPr lang="en-US"/>
          </a:p>
        </c:txPr>
        <c:crossAx val="4825945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CA" sz="2400"/>
            </a:pPr>
            <a:r>
              <a:rPr lang="en-CA" sz="2400"/>
              <a:t>Category Bias (N=39)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Sheet1!$B$10</c:f>
              <c:strCache>
                <c:ptCount val="1"/>
                <c:pt idx="0">
                  <c:v>Motorcycle</c:v>
                </c:pt>
              </c:strCache>
            </c:strRef>
          </c:tx>
          <c:spPr>
            <a:solidFill>
              <a:srgbClr val="C00000"/>
            </a:solidFill>
          </c:spPr>
          <c:errBars>
            <c:errBarType val="both"/>
            <c:errValType val="cust"/>
            <c:plus>
              <c:numRef>
                <c:f>(Sheet1!$I$10,Sheet1!$I$12)</c:f>
                <c:numCache>
                  <c:formatCode>General</c:formatCode>
                  <c:ptCount val="2"/>
                  <c:pt idx="0">
                    <c:v>132.04439314150781</c:v>
                  </c:pt>
                  <c:pt idx="1">
                    <c:v>128.35275691477761</c:v>
                  </c:pt>
                </c:numCache>
              </c:numRef>
            </c:plus>
            <c:minus>
              <c:numRef>
                <c:f>(Sheet1!$I$10,Sheet1!$I$12)</c:f>
                <c:numCache>
                  <c:formatCode>General</c:formatCode>
                  <c:ptCount val="2"/>
                  <c:pt idx="0">
                    <c:v>132.04439314150781</c:v>
                  </c:pt>
                  <c:pt idx="1">
                    <c:v>128.35275691477761</c:v>
                  </c:pt>
                </c:numCache>
              </c:numRef>
            </c:minus>
          </c:errBars>
          <c:cat>
            <c:strRef>
              <c:f>(Sheet1!$A$10,Sheet1!$A$12)</c:f>
              <c:strCache>
                <c:ptCount val="2"/>
                <c:pt idx="0">
                  <c:v>75% Motorcycle, 25% Car</c:v>
                </c:pt>
                <c:pt idx="1">
                  <c:v>25% Motorcycle, 75% Car</c:v>
                </c:pt>
              </c:strCache>
            </c:strRef>
          </c:cat>
          <c:val>
            <c:numRef>
              <c:f>(Sheet1!$F$10,Sheet1!$F$12)</c:f>
              <c:numCache>
                <c:formatCode>####.00000</c:formatCode>
                <c:ptCount val="2"/>
                <c:pt idx="0">
                  <c:v>416.28128205127939</c:v>
                </c:pt>
                <c:pt idx="1">
                  <c:v>404.51589743589761</c:v>
                </c:pt>
              </c:numCache>
            </c:numRef>
          </c:val>
        </c:ser>
        <c:ser>
          <c:idx val="1"/>
          <c:order val="1"/>
          <c:tx>
            <c:strRef>
              <c:f>Sheet1!$B$11</c:f>
              <c:strCache>
                <c:ptCount val="1"/>
                <c:pt idx="0">
                  <c:v>Car</c:v>
                </c:pt>
              </c:strCache>
            </c:strRef>
          </c:tx>
          <c:spPr>
            <a:solidFill>
              <a:schemeClr val="accent1"/>
            </a:solidFill>
          </c:spPr>
          <c:errBars>
            <c:errBarType val="both"/>
            <c:errValType val="cust"/>
            <c:plus>
              <c:numRef>
                <c:f>(Sheet1!$I$11,Sheet1!$I$13)</c:f>
                <c:numCache>
                  <c:formatCode>General</c:formatCode>
                  <c:ptCount val="2"/>
                  <c:pt idx="0">
                    <c:v>141.34637108022028</c:v>
                  </c:pt>
                  <c:pt idx="1">
                    <c:v>130.00048971096203</c:v>
                  </c:pt>
                </c:numCache>
              </c:numRef>
            </c:plus>
            <c:minus>
              <c:numRef>
                <c:f>(Sheet1!$I$11,Sheet1!$I$13)</c:f>
                <c:numCache>
                  <c:formatCode>General</c:formatCode>
                  <c:ptCount val="2"/>
                  <c:pt idx="0">
                    <c:v>141.34637108022028</c:v>
                  </c:pt>
                  <c:pt idx="1">
                    <c:v>130.00048971096203</c:v>
                  </c:pt>
                </c:numCache>
              </c:numRef>
            </c:minus>
          </c:errBars>
          <c:cat>
            <c:strRef>
              <c:f>(Sheet1!$A$10,Sheet1!$A$12)</c:f>
              <c:strCache>
                <c:ptCount val="2"/>
                <c:pt idx="0">
                  <c:v>75% Motorcycle, 25% Car</c:v>
                </c:pt>
                <c:pt idx="1">
                  <c:v>25% Motorcycle, 75% Car</c:v>
                </c:pt>
              </c:strCache>
            </c:strRef>
          </c:cat>
          <c:val>
            <c:numRef>
              <c:f>(Sheet1!$F$11,Sheet1!$F$13)</c:f>
              <c:numCache>
                <c:formatCode>####.00000</c:formatCode>
                <c:ptCount val="2"/>
                <c:pt idx="0">
                  <c:v>346.90923076923065</c:v>
                </c:pt>
                <c:pt idx="1">
                  <c:v>299.51717948717555</c:v>
                </c:pt>
              </c:numCache>
            </c:numRef>
          </c:val>
        </c:ser>
        <c:axId val="53827456"/>
        <c:axId val="53850112"/>
      </c:barChart>
      <c:catAx>
        <c:axId val="53827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CA" sz="2400"/>
                </a:pPr>
                <a:r>
                  <a:rPr lang="en-US" sz="2400"/>
                  <a:t>In-Display Category Prevalence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lang="en-CA" sz="1800"/>
            </a:pPr>
            <a:endParaRPr lang="en-US"/>
          </a:p>
        </c:txPr>
        <c:crossAx val="53850112"/>
        <c:crosses val="autoZero"/>
        <c:auto val="1"/>
        <c:lblAlgn val="ctr"/>
        <c:lblOffset val="100"/>
      </c:catAx>
      <c:valAx>
        <c:axId val="538501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CA" sz="2000"/>
                </a:pPr>
                <a:r>
                  <a:rPr lang="en-US" sz="2000"/>
                  <a:t>Category Bias(</a:t>
                </a:r>
                <a:r>
                  <a:rPr lang="el-GR" sz="2000"/>
                  <a:t>β)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lang="en-CA" sz="1600"/>
            </a:pPr>
            <a:endParaRPr lang="en-US"/>
          </a:p>
        </c:txPr>
        <c:crossAx val="538274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CA" sz="16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CA" sz="2400"/>
            </a:pPr>
            <a:r>
              <a:rPr lang="en-US" sz="2400"/>
              <a:t>Target Sensitivity (N=39)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Sheet1!$B$6</c:f>
              <c:strCache>
                <c:ptCount val="1"/>
                <c:pt idx="0">
                  <c:v>Motorcycle</c:v>
                </c:pt>
              </c:strCache>
            </c:strRef>
          </c:tx>
          <c:spPr>
            <a:solidFill>
              <a:srgbClr val="C00000"/>
            </a:solidFill>
          </c:spPr>
          <c:errBars>
            <c:errBarType val="both"/>
            <c:errValType val="cust"/>
            <c:plus>
              <c:numRef>
                <c:f>(Sheet1!$I$6,Sheet1!$I$8)</c:f>
                <c:numCache>
                  <c:formatCode>General</c:formatCode>
                  <c:ptCount val="2"/>
                  <c:pt idx="0">
                    <c:v>0.45502049614022211</c:v>
                  </c:pt>
                  <c:pt idx="1">
                    <c:v>0.40220920955494388</c:v>
                  </c:pt>
                </c:numCache>
              </c:numRef>
            </c:plus>
            <c:minus>
              <c:numRef>
                <c:f>(Sheet1!$I$6,Sheet1!$I$8)</c:f>
                <c:numCache>
                  <c:formatCode>General</c:formatCode>
                  <c:ptCount val="2"/>
                  <c:pt idx="0">
                    <c:v>0.45502049614022211</c:v>
                  </c:pt>
                  <c:pt idx="1">
                    <c:v>0.40220920955494388</c:v>
                  </c:pt>
                </c:numCache>
              </c:numRef>
            </c:minus>
          </c:errBars>
          <c:cat>
            <c:strRef>
              <c:f>(Sheet1!$A$6,Sheet1!$A$9)</c:f>
              <c:strCache>
                <c:ptCount val="2"/>
                <c:pt idx="0">
                  <c:v>75% Motorcycle, 25% Car</c:v>
                </c:pt>
                <c:pt idx="1">
                  <c:v>25% Motorcycle, 75% Car</c:v>
                </c:pt>
              </c:strCache>
            </c:strRef>
          </c:cat>
          <c:val>
            <c:numRef>
              <c:f>(Sheet1!$F$6,Sheet1!$F$8)</c:f>
              <c:numCache>
                <c:formatCode>####.00000</c:formatCode>
                <c:ptCount val="2"/>
                <c:pt idx="0">
                  <c:v>1.9276923076923076</c:v>
                </c:pt>
                <c:pt idx="1">
                  <c:v>1.9187179487179564</c:v>
                </c:pt>
              </c:numCache>
            </c:numRef>
          </c:val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Car</c:v>
                </c:pt>
              </c:strCache>
            </c:strRef>
          </c:tx>
          <c:spPr>
            <a:solidFill>
              <a:schemeClr val="accent1"/>
            </a:solidFill>
          </c:spPr>
          <c:errBars>
            <c:errBarType val="both"/>
            <c:errValType val="cust"/>
            <c:plus>
              <c:numRef>
                <c:f>(Sheet1!$I$7,Sheet1!$I$9)</c:f>
                <c:numCache>
                  <c:formatCode>General</c:formatCode>
                  <c:ptCount val="2"/>
                  <c:pt idx="0">
                    <c:v>0.44296676179292965</c:v>
                  </c:pt>
                  <c:pt idx="1">
                    <c:v>0.40675677396455057</c:v>
                  </c:pt>
                </c:numCache>
              </c:numRef>
            </c:plus>
            <c:minus>
              <c:numRef>
                <c:f>(Sheet1!$I$7,Sheet1!$I$9)</c:f>
                <c:numCache>
                  <c:formatCode>General</c:formatCode>
                  <c:ptCount val="2"/>
                  <c:pt idx="0">
                    <c:v>0.44296676179292965</c:v>
                  </c:pt>
                  <c:pt idx="1">
                    <c:v>0.40675677396455057</c:v>
                  </c:pt>
                </c:numCache>
              </c:numRef>
            </c:minus>
          </c:errBars>
          <c:val>
            <c:numRef>
              <c:f>(Sheet1!$F$7,Sheet1!$F$9)</c:f>
              <c:numCache>
                <c:formatCode>####.00000</c:formatCode>
                <c:ptCount val="2"/>
                <c:pt idx="0">
                  <c:v>1.6630769230769316</c:v>
                </c:pt>
                <c:pt idx="1">
                  <c:v>1.6094871794871801</c:v>
                </c:pt>
              </c:numCache>
            </c:numRef>
          </c:val>
        </c:ser>
        <c:axId val="54079488"/>
        <c:axId val="54081408"/>
      </c:barChart>
      <c:catAx>
        <c:axId val="54079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CA" sz="2000"/>
                </a:pPr>
                <a:r>
                  <a:rPr lang="en-US" sz="2000"/>
                  <a:t>In-Display Category Prevalence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lang="en-CA" sz="1800"/>
            </a:pPr>
            <a:endParaRPr lang="en-US"/>
          </a:p>
        </c:txPr>
        <c:crossAx val="54081408"/>
        <c:crosses val="autoZero"/>
        <c:auto val="1"/>
        <c:lblAlgn val="ctr"/>
        <c:lblOffset val="100"/>
      </c:catAx>
      <c:valAx>
        <c:axId val="540814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CA" sz="2000"/>
                </a:pPr>
                <a:r>
                  <a:rPr lang="en-US" sz="2000"/>
                  <a:t>Target Sensitivity (d')</a:t>
                </a:r>
              </a:p>
            </c:rich>
          </c:tx>
          <c:layout/>
        </c:title>
        <c:numFmt formatCode="#,##0.00" sourceLinked="0"/>
        <c:tickLblPos val="nextTo"/>
        <c:txPr>
          <a:bodyPr/>
          <a:lstStyle/>
          <a:p>
            <a:pPr>
              <a:defRPr lang="en-CA" sz="1600"/>
            </a:pPr>
            <a:endParaRPr lang="en-US"/>
          </a:p>
        </c:txPr>
        <c:crossAx val="540794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CA" sz="16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CA" sz="2400"/>
            </a:pPr>
            <a:r>
              <a:rPr lang="en-CA" sz="2400"/>
              <a:t>Category Bias (N=53)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Sheet1!$B$5</c:f>
              <c:strCache>
                <c:ptCount val="1"/>
                <c:pt idx="0">
                  <c:v>Motorcycle</c:v>
                </c:pt>
              </c:strCache>
            </c:strRef>
          </c:tx>
          <c:spPr>
            <a:solidFill>
              <a:srgbClr val="C00000"/>
            </a:solidFill>
          </c:spPr>
          <c:errBars>
            <c:errBarType val="both"/>
            <c:errValType val="cust"/>
            <c:plus>
              <c:numRef>
                <c:f>(Sheet1!$I$6,Sheet1!$I$10)</c:f>
                <c:numCache>
                  <c:formatCode>General</c:formatCode>
                  <c:ptCount val="2"/>
                  <c:pt idx="0">
                    <c:v>180.18875417830634</c:v>
                  </c:pt>
                  <c:pt idx="1">
                    <c:v>191.00445188959566</c:v>
                  </c:pt>
                </c:numCache>
              </c:numRef>
            </c:plus>
            <c:minus>
              <c:numRef>
                <c:f>(Sheet1!$I$6,Sheet1!$I$10)</c:f>
                <c:numCache>
                  <c:formatCode>General</c:formatCode>
                  <c:ptCount val="2"/>
                  <c:pt idx="0">
                    <c:v>180.18875417830634</c:v>
                  </c:pt>
                  <c:pt idx="1">
                    <c:v>191.00445188959566</c:v>
                  </c:pt>
                </c:numCache>
              </c:numRef>
            </c:minus>
          </c:errBars>
          <c:cat>
            <c:strRef>
              <c:f>(Sheet1!$A$5,Sheet1!$A$9)</c:f>
              <c:strCache>
                <c:ptCount val="2"/>
                <c:pt idx="0">
                  <c:v>75% Motorcycles, 25% Cars</c:v>
                </c:pt>
                <c:pt idx="1">
                  <c:v>25% Motorcycles, 75% Cars</c:v>
                </c:pt>
              </c:strCache>
            </c:strRef>
          </c:cat>
          <c:val>
            <c:numRef>
              <c:f>(Sheet1!$F$6,Sheet1!$F$10)</c:f>
              <c:numCache>
                <c:formatCode>####.00000</c:formatCode>
                <c:ptCount val="2"/>
                <c:pt idx="0">
                  <c:v>317.13592592592602</c:v>
                </c:pt>
                <c:pt idx="1">
                  <c:v>427.02038461538456</c:v>
                </c:pt>
              </c:numCache>
            </c:numRef>
          </c:val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Car</c:v>
                </c:pt>
              </c:strCache>
            </c:strRef>
          </c:tx>
          <c:spPr>
            <a:solidFill>
              <a:schemeClr val="accent1"/>
            </a:solidFill>
          </c:spPr>
          <c:errBars>
            <c:errBarType val="both"/>
            <c:errValType val="cust"/>
            <c:plus>
              <c:numRef>
                <c:f>(Sheet1!$I$8,Sheet1!$I$12)</c:f>
                <c:numCache>
                  <c:formatCode>General</c:formatCode>
                  <c:ptCount val="2"/>
                  <c:pt idx="0">
                    <c:v>179.57654649846677</c:v>
                  </c:pt>
                  <c:pt idx="1">
                    <c:v>153.08860340814579</c:v>
                  </c:pt>
                </c:numCache>
              </c:numRef>
            </c:plus>
            <c:minus>
              <c:numRef>
                <c:f>(Sheet1!$I$8,Sheet1!$I$12)</c:f>
                <c:numCache>
                  <c:formatCode>General</c:formatCode>
                  <c:ptCount val="2"/>
                  <c:pt idx="0">
                    <c:v>179.57654649846677</c:v>
                  </c:pt>
                  <c:pt idx="1">
                    <c:v>153.08860340814579</c:v>
                  </c:pt>
                </c:numCache>
              </c:numRef>
            </c:minus>
          </c:errBars>
          <c:cat>
            <c:strRef>
              <c:f>(Sheet1!$A$5,Sheet1!$A$9)</c:f>
              <c:strCache>
                <c:ptCount val="2"/>
                <c:pt idx="0">
                  <c:v>75% Motorcycles, 25% Cars</c:v>
                </c:pt>
                <c:pt idx="1">
                  <c:v>25% Motorcycles, 75% Cars</c:v>
                </c:pt>
              </c:strCache>
            </c:strRef>
          </c:cat>
          <c:val>
            <c:numRef>
              <c:f>(Sheet1!$F$8,Sheet1!$F$12)</c:f>
              <c:numCache>
                <c:formatCode>####.00000</c:formatCode>
                <c:ptCount val="2"/>
                <c:pt idx="0">
                  <c:v>519.6155555555556</c:v>
                </c:pt>
                <c:pt idx="1">
                  <c:v>187.31307692307695</c:v>
                </c:pt>
              </c:numCache>
            </c:numRef>
          </c:val>
        </c:ser>
        <c:axId val="54192000"/>
        <c:axId val="56242176"/>
      </c:barChart>
      <c:catAx>
        <c:axId val="54192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CA" sz="2000"/>
                </a:pPr>
                <a:r>
                  <a:rPr lang="en-US" sz="2000"/>
                  <a:t>Across-Trials Category Prevalence (Between Ss)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lang="en-CA" sz="1800"/>
            </a:pPr>
            <a:endParaRPr lang="en-US"/>
          </a:p>
        </c:txPr>
        <c:crossAx val="56242176"/>
        <c:crosses val="autoZero"/>
        <c:auto val="1"/>
        <c:lblAlgn val="ctr"/>
        <c:lblOffset val="100"/>
      </c:catAx>
      <c:valAx>
        <c:axId val="562421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CA" sz="2000"/>
                </a:pPr>
                <a:r>
                  <a:rPr lang="en-US" sz="2000"/>
                  <a:t>Category Bias (</a:t>
                </a:r>
                <a:r>
                  <a:rPr lang="el-GR" sz="2000"/>
                  <a:t>β)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lang="en-CA" sz="1600"/>
            </a:pPr>
            <a:endParaRPr lang="en-US"/>
          </a:p>
        </c:txPr>
        <c:crossAx val="541920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CA" sz="1600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CA" sz="2400"/>
            </a:pPr>
            <a:r>
              <a:rPr lang="en-US" sz="2400"/>
              <a:t>Target Sensitivity (N=53)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Sheet1!$B$5</c:f>
              <c:strCache>
                <c:ptCount val="1"/>
                <c:pt idx="0">
                  <c:v>Motorcycle</c:v>
                </c:pt>
              </c:strCache>
            </c:strRef>
          </c:tx>
          <c:spPr>
            <a:solidFill>
              <a:srgbClr val="C00000"/>
            </a:solidFill>
          </c:spPr>
          <c:errBars>
            <c:errBarType val="both"/>
            <c:errValType val="cust"/>
            <c:plus>
              <c:numRef>
                <c:f>(Sheet1!$I$5,Sheet1!$I$9)</c:f>
                <c:numCache>
                  <c:formatCode>General</c:formatCode>
                  <c:ptCount val="2"/>
                  <c:pt idx="0">
                    <c:v>0.54273539608949695</c:v>
                  </c:pt>
                  <c:pt idx="1">
                    <c:v>0.75272394252046249</c:v>
                  </c:pt>
                </c:numCache>
              </c:numRef>
            </c:plus>
            <c:minus>
              <c:numRef>
                <c:f>(Sheet1!$I$5,Sheet1!$I$9)</c:f>
                <c:numCache>
                  <c:formatCode>General</c:formatCode>
                  <c:ptCount val="2"/>
                  <c:pt idx="0">
                    <c:v>0.54273539608949695</c:v>
                  </c:pt>
                  <c:pt idx="1">
                    <c:v>0.75272394252046249</c:v>
                  </c:pt>
                </c:numCache>
              </c:numRef>
            </c:minus>
          </c:errBars>
          <c:cat>
            <c:strRef>
              <c:f>(Sheet1!$A$5,Sheet1!$A$9)</c:f>
              <c:strCache>
                <c:ptCount val="2"/>
                <c:pt idx="0">
                  <c:v>75% Motorcycles, 25% Cars</c:v>
                </c:pt>
                <c:pt idx="1">
                  <c:v>25% Motorcycles, 75% Cars</c:v>
                </c:pt>
              </c:strCache>
            </c:strRef>
          </c:cat>
          <c:val>
            <c:numRef>
              <c:f>(Sheet1!$F$5,Sheet1!$F$9)</c:f>
              <c:numCache>
                <c:formatCode>####.00000</c:formatCode>
                <c:ptCount val="2"/>
                <c:pt idx="0">
                  <c:v>2.1862962962962982</c:v>
                </c:pt>
                <c:pt idx="1">
                  <c:v>2.1257692307692304</c:v>
                </c:pt>
              </c:numCache>
            </c:numRef>
          </c:val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Car</c:v>
                </c:pt>
              </c:strCache>
            </c:strRef>
          </c:tx>
          <c:spPr>
            <a:solidFill>
              <a:schemeClr val="accent1"/>
            </a:solidFill>
          </c:spPr>
          <c:errBars>
            <c:errBarType val="both"/>
            <c:errValType val="cust"/>
            <c:plus>
              <c:numRef>
                <c:f>(Sheet1!$I$7,Sheet1!$I$11)</c:f>
                <c:numCache>
                  <c:formatCode>General</c:formatCode>
                  <c:ptCount val="2"/>
                  <c:pt idx="0">
                    <c:v>0.73442415686193718</c:v>
                  </c:pt>
                  <c:pt idx="1">
                    <c:v>0.65696475704615664</c:v>
                  </c:pt>
                </c:numCache>
              </c:numRef>
            </c:plus>
            <c:minus>
              <c:numRef>
                <c:f>(Sheet1!$I$7,Sheet1!$I$11)</c:f>
                <c:numCache>
                  <c:formatCode>General</c:formatCode>
                  <c:ptCount val="2"/>
                  <c:pt idx="0">
                    <c:v>0.73442415686193718</c:v>
                  </c:pt>
                  <c:pt idx="1">
                    <c:v>0.65696475704615664</c:v>
                  </c:pt>
                </c:numCache>
              </c:numRef>
            </c:minus>
          </c:errBars>
          <c:cat>
            <c:strRef>
              <c:f>(Sheet1!$A$5,Sheet1!$A$9)</c:f>
              <c:strCache>
                <c:ptCount val="2"/>
                <c:pt idx="0">
                  <c:v>75% Motorcycles, 25% Cars</c:v>
                </c:pt>
                <c:pt idx="1">
                  <c:v>25% Motorcycles, 75% Cars</c:v>
                </c:pt>
              </c:strCache>
            </c:strRef>
          </c:cat>
          <c:val>
            <c:numRef>
              <c:f>(Sheet1!$F$7,Sheet1!$F$11)</c:f>
              <c:numCache>
                <c:formatCode>####.00000</c:formatCode>
                <c:ptCount val="2"/>
                <c:pt idx="0">
                  <c:v>2.5566666666666578</c:v>
                </c:pt>
                <c:pt idx="1">
                  <c:v>1.4919230769230758</c:v>
                </c:pt>
              </c:numCache>
            </c:numRef>
          </c:val>
        </c:ser>
        <c:axId val="56360960"/>
        <c:axId val="56362880"/>
      </c:barChart>
      <c:catAx>
        <c:axId val="56360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CA" sz="2000"/>
                </a:pPr>
                <a:r>
                  <a:rPr lang="en-US" sz="2000"/>
                  <a:t>Across-Trials Category Prevalence (Between Ss)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lang="en-CA" sz="1800"/>
            </a:pPr>
            <a:endParaRPr lang="en-US"/>
          </a:p>
        </c:txPr>
        <c:crossAx val="56362880"/>
        <c:crosses val="autoZero"/>
        <c:auto val="1"/>
        <c:lblAlgn val="ctr"/>
        <c:lblOffset val="100"/>
      </c:catAx>
      <c:valAx>
        <c:axId val="563628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CA"/>
                </a:pPr>
                <a:r>
                  <a:rPr lang="en-US"/>
                  <a:t>Target Sensitivity (d')</a:t>
                </a:r>
              </a:p>
            </c:rich>
          </c:tx>
          <c:layout/>
        </c:title>
        <c:numFmt formatCode="#,##0.00" sourceLinked="0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563609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CA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98AD4-BDA7-4CBE-8DE0-AD879F8A160E}" type="datetimeFigureOut">
              <a:rPr lang="en-CA" smtClean="0"/>
              <a:pPr/>
              <a:t>08/06/2016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E25CB-4118-4A4D-8D9E-F409A6082BD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Image Copyright 2015 BMW Motorcycle</a:t>
            </a:r>
            <a:r>
              <a:rPr lang="en-CA" baseline="0" dirty="0" smtClean="0"/>
              <a:t> Magazine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71BE-2266-403D-AA1B-1523930F32A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34231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Image from http://gru.stanford.edu/doku.php/tutorials/sdt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E25CB-4118-4A4D-8D9E-F409A6082BD9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Image from http://gru.stanford.edu/doku.php/tutorials/sdt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E25CB-4118-4A4D-8D9E-F409A6082BD9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With N=97,</a:t>
            </a:r>
            <a:r>
              <a:rPr lang="en-CA" baseline="0" dirty="0" smtClean="0"/>
              <a:t> p=.030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E25CB-4118-4A4D-8D9E-F409A6082BD9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 Trimmed from 39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E25CB-4118-4A4D-8D9E-F409A6082BD9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 trimmed from 52, main effect p was .</a:t>
            </a:r>
            <a:r>
              <a:rPr lang="en-CA" smtClean="0"/>
              <a:t>055 then too.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E25CB-4118-4A4D-8D9E-F409A6082BD9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 trimmed from 56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E25CB-4118-4A4D-8D9E-F409A6082BD9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E25CB-4118-4A4D-8D9E-F409A6082BD9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Extra slides to show the data again without animations</a:t>
            </a:r>
            <a:r>
              <a:rPr lang="en-CA" baseline="0" dirty="0" smtClean="0"/>
              <a:t> </a:t>
            </a:r>
            <a:r>
              <a:rPr lang="en-CA" dirty="0" smtClean="0"/>
              <a:t>during question period (if needed)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E25CB-4118-4A4D-8D9E-F409A6082BD9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3505200" cy="2169052"/>
          </a:xfrm>
        </p:spPr>
        <p:txBody>
          <a:bodyPr>
            <a:normAutofit fontScale="85000" lnSpcReduction="20000"/>
          </a:bodyPr>
          <a:lstStyle/>
          <a:p>
            <a:r>
              <a:rPr lang="en-CA" sz="2900" dirty="0" smtClean="0"/>
              <a:t>Bertrand Sager</a:t>
            </a:r>
          </a:p>
          <a:p>
            <a:r>
              <a:rPr lang="en-CA" sz="2900" dirty="0" smtClean="0"/>
              <a:t>Elisabeth Kreykenbohm</a:t>
            </a:r>
            <a:endParaRPr lang="en-CA" sz="2900" baseline="30000" dirty="0" smtClean="0"/>
          </a:p>
          <a:p>
            <a:r>
              <a:rPr lang="en-CA" sz="2900" dirty="0" smtClean="0"/>
              <a:t>Thomas M. Spalek</a:t>
            </a:r>
            <a:endParaRPr lang="en-CA" sz="2900" baseline="30000" dirty="0"/>
          </a:p>
          <a:p>
            <a:endParaRPr lang="en-CA" dirty="0"/>
          </a:p>
          <a:p>
            <a:r>
              <a:rPr lang="en-CA" sz="2100" dirty="0" smtClean="0"/>
              <a:t>Simon </a:t>
            </a:r>
            <a:r>
              <a:rPr lang="en-CA" sz="2100" dirty="0"/>
              <a:t>Fraser </a:t>
            </a:r>
            <a:r>
              <a:rPr lang="en-CA" sz="2100" dirty="0" smtClean="0"/>
              <a:t>University</a:t>
            </a:r>
          </a:p>
          <a:p>
            <a:r>
              <a:rPr lang="en-CA" sz="2100" dirty="0" smtClean="0"/>
              <a:t>(2016)</a:t>
            </a:r>
            <a:endParaRPr lang="en-CA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7891-8F33-4320-B4BB-19BCB09DD21A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8311" t="-790" r="52366" b="27222"/>
          <a:stretch/>
        </p:blipFill>
        <p:spPr>
          <a:xfrm>
            <a:off x="8165650" y="0"/>
            <a:ext cx="939438" cy="5384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6400800" cy="1600200"/>
          </a:xfrm>
        </p:spPr>
        <p:txBody>
          <a:bodyPr>
            <a:noAutofit/>
          </a:bodyPr>
          <a:lstStyle/>
          <a:p>
            <a:pPr algn="l"/>
            <a:r>
              <a:rPr lang="en-CA" sz="3600" dirty="0" smtClean="0"/>
              <a:t>Psychological Factors in Motorcycle Conspicuity</a:t>
            </a:r>
            <a:endParaRPr lang="en-CA" sz="3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16764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Role of Context and Prevalence</a:t>
            </a:r>
            <a:endParaRPr kumimoji="0" lang="en-CA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7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Motorcycles</a:t>
            </a:r>
            <a:endParaRPr lang="en-CA" b="1" dirty="0"/>
          </a:p>
        </p:txBody>
      </p:sp>
      <p:pic>
        <p:nvPicPr>
          <p:cNvPr id="6" name="Picture 2" descr="C:\CB3x2\Pics\04 - motorcycle b&amp;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74361"/>
            <a:ext cx="8229600" cy="3977640"/>
          </a:xfrm>
          <a:prstGeom prst="rect">
            <a:avLst/>
          </a:prstGeom>
          <a:noFill/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9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Target Detection in a Traffic Context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3276600" y="3810000"/>
            <a:ext cx="1073150" cy="9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1"/>
                </a:solidFill>
              </a:rPr>
              <a:t>Cars</a:t>
            </a:r>
            <a:endParaRPr lang="en-CA" b="1" dirty="0">
              <a:solidFill>
                <a:schemeClr val="accent1"/>
              </a:solidFill>
            </a:endParaRPr>
          </a:p>
        </p:txBody>
      </p:sp>
      <p:pic>
        <p:nvPicPr>
          <p:cNvPr id="11" name="Picture 3" descr="C:\CB3x2\Pics\04 - car b&amp;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74361"/>
            <a:ext cx="8229600" cy="3977640"/>
          </a:xfrm>
          <a:prstGeom prst="rect">
            <a:avLst/>
          </a:prstGeom>
          <a:noFill/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8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Target Detection in a Traffic Context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3276600" y="3810000"/>
            <a:ext cx="1073150" cy="9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6"/>
                </a:solidFill>
              </a:rPr>
              <a:t>Traffic-Irrelevant</a:t>
            </a:r>
            <a:endParaRPr lang="en-CA" b="1" dirty="0">
              <a:solidFill>
                <a:schemeClr val="accent6"/>
              </a:solidFill>
            </a:endParaRPr>
          </a:p>
        </p:txBody>
      </p:sp>
      <p:pic>
        <p:nvPicPr>
          <p:cNvPr id="6" name="Picture 2" descr="C:\CB3x2\Pics\04 - irrelevant b&amp;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74361"/>
            <a:ext cx="8229600" cy="3977640"/>
          </a:xfrm>
          <a:prstGeom prst="rect">
            <a:avLst/>
          </a:prstGeom>
          <a:noFill/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9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Target Detection in a Traffic Context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609600" y="3733800"/>
            <a:ext cx="1073150" cy="9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8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(Traffic Context) Results: Criterion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057400" y="2514600"/>
            <a:ext cx="13716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2" name="Group 21"/>
          <p:cNvGrpSpPr/>
          <p:nvPr/>
        </p:nvGrpSpPr>
        <p:grpSpPr>
          <a:xfrm>
            <a:off x="2743200" y="2209800"/>
            <a:ext cx="2209800" cy="914400"/>
            <a:chOff x="2743200" y="2209800"/>
            <a:chExt cx="2209800" cy="914400"/>
          </a:xfrm>
        </p:grpSpPr>
        <p:sp>
          <p:nvSpPr>
            <p:cNvPr id="5" name="TextBox 4"/>
            <p:cNvSpPr txBox="1"/>
            <p:nvPr/>
          </p:nvSpPr>
          <p:spPr>
            <a:xfrm>
              <a:off x="3276600" y="2209800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/>
                <a:t>p </a:t>
              </a:r>
              <a:r>
                <a:rPr lang="en-CA" dirty="0" smtClean="0"/>
                <a:t>= .030</a:t>
              </a:r>
            </a:p>
          </p:txBody>
        </p:sp>
        <p:cxnSp>
          <p:nvCxnSpPr>
            <p:cNvPr id="7" name="Straight Connector 6"/>
            <p:cNvCxnSpPr>
              <a:endCxn id="5" idx="2"/>
            </p:cNvCxnSpPr>
            <p:nvPr/>
          </p:nvCxnSpPr>
          <p:spPr>
            <a:xfrm flipV="1">
              <a:off x="2743200" y="2590800"/>
              <a:ext cx="10287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>
              <a:off x="3771900" y="2590800"/>
              <a:ext cx="11811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781800" y="243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p </a:t>
            </a:r>
            <a:r>
              <a:rPr lang="en-CA" dirty="0" smtClean="0"/>
              <a:t>&lt; .001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7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(Traffic Context) Results: Sensitivity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	Higher sensitivity to motorcycles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	Not due to bias (if anything, more conservative for motorcycles)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	Low sensitivity to traffic-irrelevant objects</a:t>
            </a:r>
          </a:p>
          <a:p>
            <a:pPr>
              <a:buNone/>
            </a:pPr>
            <a:r>
              <a:rPr lang="en-CA" dirty="0" smtClean="0"/>
              <a:t>	(Search guided by traffic-schema?)</a:t>
            </a:r>
            <a:endParaRPr lang="en-CA" dirty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1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(Traffic Context): Discussion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Do motorcycles stand out </a:t>
            </a:r>
          </a:p>
          <a:p>
            <a:pPr algn="ctr">
              <a:buNone/>
            </a:pPr>
            <a:r>
              <a:rPr lang="en-CA" sz="3200" dirty="0" smtClean="0"/>
              <a:t>Because of the context?</a:t>
            </a:r>
            <a:endParaRPr lang="en-CA" sz="3200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8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No Traffic Context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	Display always contains </a:t>
            </a:r>
          </a:p>
          <a:p>
            <a:pPr lvl="1">
              <a:buNone/>
            </a:pPr>
            <a:r>
              <a:rPr lang="en-CA" sz="3200" dirty="0" smtClean="0"/>
              <a:t>	10 </a:t>
            </a:r>
            <a:r>
              <a:rPr lang="en-CA" sz="3200" dirty="0" smtClean="0">
                <a:solidFill>
                  <a:srgbClr val="C00000"/>
                </a:solidFill>
              </a:rPr>
              <a:t>Motorcycles </a:t>
            </a:r>
          </a:p>
          <a:p>
            <a:pPr lvl="1">
              <a:buNone/>
            </a:pPr>
            <a:r>
              <a:rPr lang="en-CA" sz="3200" dirty="0" smtClean="0"/>
              <a:t>	10 </a:t>
            </a:r>
            <a:r>
              <a:rPr lang="en-CA" sz="3200" dirty="0" smtClean="0">
                <a:solidFill>
                  <a:schemeClr val="accent1"/>
                </a:solidFill>
              </a:rPr>
              <a:t>Cars</a:t>
            </a:r>
          </a:p>
          <a:p>
            <a:pPr>
              <a:buNone/>
            </a:pPr>
            <a:r>
              <a:rPr lang="en-CA" dirty="0" smtClean="0"/>
              <a:t>	Target changes on 50% of the trials</a:t>
            </a:r>
          </a:p>
          <a:p>
            <a:pPr>
              <a:buNone/>
            </a:pPr>
            <a:r>
              <a:rPr lang="en-CA" dirty="0" smtClean="0"/>
              <a:t>	Proportion of Changes:</a:t>
            </a:r>
          </a:p>
          <a:p>
            <a:pPr lvl="1">
              <a:buNone/>
            </a:pPr>
            <a:r>
              <a:rPr lang="en-CA" sz="3200" dirty="0" smtClean="0"/>
              <a:t>	50% </a:t>
            </a:r>
            <a:r>
              <a:rPr lang="en-CA" sz="3200" dirty="0" smtClean="0">
                <a:solidFill>
                  <a:srgbClr val="C00000"/>
                </a:solidFill>
              </a:rPr>
              <a:t>Motorcycles</a:t>
            </a:r>
          </a:p>
          <a:p>
            <a:pPr lvl="1">
              <a:buNone/>
            </a:pPr>
            <a:r>
              <a:rPr lang="en-CA" sz="3200" dirty="0" smtClean="0"/>
              <a:t>	50% </a:t>
            </a:r>
            <a:r>
              <a:rPr lang="en-CA" sz="3200" dirty="0" smtClean="0">
                <a:solidFill>
                  <a:schemeClr val="accent1"/>
                </a:solidFill>
              </a:rPr>
              <a:t>Cars</a:t>
            </a:r>
            <a:endParaRPr lang="en-CA" sz="3200" dirty="0">
              <a:solidFill>
                <a:schemeClr val="accent1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8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No Traffic Context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ropbox\SFU\Presentations\2016\NowCam 2016\Images\cb2x2SamplImage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30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Equal In-Display and Across-Trials Prevalence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52600" y="1600200"/>
            <a:ext cx="5638800" cy="449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2" descr="C:\Dropbox\SFU\Presentations\2016\NowCam 2016\Images\cb2x2SamplImage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5657454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752600" y="1600200"/>
            <a:ext cx="5638800" cy="449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ropbox\SFU\Presentations\2016\NowCam 2016\Images\cb2x2SamplImage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0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Equal In-Display and Across-Trials Prevalence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4032250" y="1676400"/>
            <a:ext cx="1073150" cy="9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1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dirty="0" smtClean="0"/>
              <a:t>Motorcycle collisions typically attributed to </a:t>
            </a:r>
          </a:p>
          <a:p>
            <a:pPr algn="ctr">
              <a:buNone/>
            </a:pPr>
            <a:r>
              <a:rPr lang="en-CA" dirty="0" smtClean="0"/>
              <a:t>poor conspicuity</a:t>
            </a:r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Improvements in motorcycle conspicuity not reflected in collision statistics</a:t>
            </a:r>
          </a:p>
          <a:p>
            <a:pPr algn="ctr">
              <a:buNone/>
            </a:pPr>
            <a:r>
              <a:rPr lang="en-CA" dirty="0" smtClean="0"/>
              <a:t> </a:t>
            </a:r>
            <a:endParaRPr lang="en-CA" dirty="0"/>
          </a:p>
          <a:p>
            <a:pPr algn="ctr">
              <a:buNone/>
            </a:pPr>
            <a:r>
              <a:rPr lang="en-CA" dirty="0" smtClean="0"/>
              <a:t>Previous research: Motorcycles are conspicuous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9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Equal In-Display and Across-Trials Prevalence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352800" y="2133600"/>
            <a:ext cx="3276600" cy="914400"/>
            <a:chOff x="3352800" y="2133600"/>
            <a:chExt cx="3276600" cy="914400"/>
          </a:xfrm>
        </p:grpSpPr>
        <p:sp>
          <p:nvSpPr>
            <p:cNvPr id="5" name="TextBox 4"/>
            <p:cNvSpPr txBox="1"/>
            <p:nvPr/>
          </p:nvSpPr>
          <p:spPr>
            <a:xfrm>
              <a:off x="4191000" y="21336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/>
                <a:t>p</a:t>
              </a:r>
              <a:r>
                <a:rPr lang="en-CA" dirty="0" smtClean="0"/>
                <a:t> = .045</a:t>
              </a:r>
              <a:endParaRPr lang="en-CA" i="1" dirty="0"/>
            </a:p>
          </p:txBody>
        </p:sp>
        <p:cxnSp>
          <p:nvCxnSpPr>
            <p:cNvPr id="11" name="Straight Connector 10"/>
            <p:cNvCxnSpPr>
              <a:endCxn id="5" idx="2"/>
            </p:cNvCxnSpPr>
            <p:nvPr/>
          </p:nvCxnSpPr>
          <p:spPr>
            <a:xfrm flipV="1">
              <a:off x="3352800" y="2502932"/>
              <a:ext cx="1485900" cy="545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5" idx="2"/>
            </p:cNvCxnSpPr>
            <p:nvPr/>
          </p:nvCxnSpPr>
          <p:spPr>
            <a:xfrm flipH="1" flipV="1">
              <a:off x="4838700" y="2502932"/>
              <a:ext cx="1790700" cy="164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5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2: Equal In-Display and Across-Trials Prevalence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7" name="Picture 16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Higher sensitivity to cars than to motorcycles</a:t>
            </a:r>
          </a:p>
          <a:p>
            <a:pPr>
              <a:buNone/>
            </a:pPr>
            <a:r>
              <a:rPr lang="en-CA" dirty="0" smtClean="0"/>
              <a:t>	Outside of a traffic context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	For all the reasons </a:t>
            </a:r>
            <a:r>
              <a:rPr lang="en-CA" smtClean="0"/>
              <a:t>we expect:</a:t>
            </a:r>
            <a:endParaRPr lang="en-CA" dirty="0" smtClean="0"/>
          </a:p>
          <a:p>
            <a:pPr lvl="1">
              <a:buNone/>
            </a:pPr>
            <a:r>
              <a:rPr lang="en-CA" sz="3200" dirty="0" smtClean="0"/>
              <a:t>Cars are bigger</a:t>
            </a:r>
          </a:p>
          <a:p>
            <a:pPr lvl="1">
              <a:buNone/>
            </a:pPr>
            <a:r>
              <a:rPr lang="en-CA" sz="3200" dirty="0" smtClean="0"/>
              <a:t>Cars are more familiar</a:t>
            </a:r>
          </a:p>
          <a:p>
            <a:pPr lvl="1"/>
            <a:endParaRPr lang="en-CA" dirty="0" smtClean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8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Discussion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What is it about the context that makes</a:t>
            </a:r>
          </a:p>
          <a:p>
            <a:pPr algn="ctr">
              <a:buNone/>
            </a:pPr>
            <a:r>
              <a:rPr lang="en-CA" dirty="0" smtClean="0"/>
              <a:t>motorcycles stand out?</a:t>
            </a:r>
          </a:p>
          <a:p>
            <a:pPr algn="ctr">
              <a:buNone/>
            </a:pPr>
            <a:endParaRPr lang="en-CA" sz="3200" dirty="0" smtClean="0"/>
          </a:p>
          <a:p>
            <a:pPr algn="ctr">
              <a:buNone/>
            </a:pPr>
            <a:r>
              <a:rPr lang="en-CA" dirty="0" smtClean="0"/>
              <a:t>Is it because they are scarce in the visual field?</a:t>
            </a:r>
            <a:endParaRPr lang="en-CA" sz="32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1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3: In-Display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" name="Picture 6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	Displays:</a:t>
            </a:r>
          </a:p>
          <a:p>
            <a:pPr lvl="1">
              <a:buNone/>
            </a:pPr>
            <a:r>
              <a:rPr lang="en-CA" sz="3200" dirty="0" smtClean="0"/>
              <a:t>	</a:t>
            </a:r>
            <a:r>
              <a:rPr lang="en-CA" sz="3200" dirty="0" smtClean="0">
                <a:solidFill>
                  <a:srgbClr val="C00000"/>
                </a:solidFill>
              </a:rPr>
              <a:t>15 Motorcycles</a:t>
            </a:r>
            <a:r>
              <a:rPr lang="en-CA" sz="3200" dirty="0" smtClean="0"/>
              <a:t>,</a:t>
            </a:r>
            <a:r>
              <a:rPr lang="en-CA" sz="3200" dirty="0" smtClean="0">
                <a:solidFill>
                  <a:srgbClr val="C00000"/>
                </a:solidFill>
              </a:rPr>
              <a:t>  </a:t>
            </a:r>
            <a:r>
              <a:rPr lang="en-CA" sz="3200" dirty="0" smtClean="0">
                <a:solidFill>
                  <a:schemeClr val="accent1"/>
                </a:solidFill>
              </a:rPr>
              <a:t>5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chemeClr val="accent1"/>
                </a:solidFill>
              </a:rPr>
              <a:t>Cars</a:t>
            </a:r>
            <a:endParaRPr lang="en-CA" sz="3200" dirty="0" smtClean="0"/>
          </a:p>
          <a:p>
            <a:pPr lvl="1">
              <a:buNone/>
            </a:pPr>
            <a:r>
              <a:rPr lang="en-CA" sz="3200" dirty="0" smtClean="0"/>
              <a:t>	or </a:t>
            </a:r>
            <a:r>
              <a:rPr lang="en-CA" sz="3200" dirty="0" smtClean="0">
                <a:solidFill>
                  <a:srgbClr val="C00000"/>
                </a:solidFill>
              </a:rPr>
              <a:t>5 Motorcycles</a:t>
            </a:r>
            <a:r>
              <a:rPr lang="en-CA" sz="3200" dirty="0" smtClean="0"/>
              <a:t>,</a:t>
            </a:r>
            <a:r>
              <a:rPr lang="en-CA" sz="3200" dirty="0" smtClean="0">
                <a:solidFill>
                  <a:srgbClr val="C00000"/>
                </a:solidFill>
              </a:rPr>
              <a:t>  </a:t>
            </a:r>
            <a:r>
              <a:rPr lang="en-CA" sz="3200" dirty="0" smtClean="0">
                <a:solidFill>
                  <a:schemeClr val="accent1"/>
                </a:solidFill>
              </a:rPr>
              <a:t>15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chemeClr val="accent1"/>
                </a:solidFill>
              </a:rPr>
              <a:t>Cars</a:t>
            </a:r>
          </a:p>
          <a:p>
            <a:pPr>
              <a:buNone/>
            </a:pPr>
            <a:r>
              <a:rPr lang="en-CA" dirty="0" smtClean="0"/>
              <a:t>	Target changes on 50% of the trials</a:t>
            </a:r>
          </a:p>
          <a:p>
            <a:pPr>
              <a:buNone/>
            </a:pPr>
            <a:r>
              <a:rPr lang="en-CA" dirty="0" smtClean="0"/>
              <a:t>	Proportion of Changes:</a:t>
            </a:r>
          </a:p>
          <a:p>
            <a:pPr lvl="1">
              <a:buNone/>
            </a:pPr>
            <a:r>
              <a:rPr lang="en-CA" sz="3200" dirty="0" smtClean="0"/>
              <a:t>	50% </a:t>
            </a:r>
            <a:r>
              <a:rPr lang="en-CA" sz="3200" dirty="0" smtClean="0">
                <a:solidFill>
                  <a:srgbClr val="C00000"/>
                </a:solidFill>
              </a:rPr>
              <a:t>Motorcycles</a:t>
            </a:r>
          </a:p>
          <a:p>
            <a:pPr lvl="1">
              <a:buNone/>
            </a:pPr>
            <a:r>
              <a:rPr lang="en-CA" sz="3200" dirty="0" smtClean="0"/>
              <a:t>	50% </a:t>
            </a:r>
            <a:r>
              <a:rPr lang="en-CA" sz="3200" dirty="0" smtClean="0">
                <a:solidFill>
                  <a:schemeClr val="accent1"/>
                </a:solidFill>
              </a:rPr>
              <a:t>Cars</a:t>
            </a:r>
            <a:endParaRPr lang="en-CA" sz="3200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1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3: In-Display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" name="Picture 6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ropbox\SFU\Presentations\2016\NowCam 2016\Images\cbFlipDistPrevSamplImage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248400" y="2743200"/>
            <a:ext cx="1219200" cy="112541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3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3: In-Display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9" name="Picture 8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ropbox\SFU\Presentations\2016\NowCam 2016\Images\cbFlipDistPrevSamplImage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248400" y="2743200"/>
            <a:ext cx="1219200" cy="112541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4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3: In-Display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0" name="Picture 9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0" y="2209800"/>
            <a:ext cx="6019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4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3: In-Display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0" name="Picture 9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2133600"/>
            <a:ext cx="22860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724400" y="2133600"/>
            <a:ext cx="22860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7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3: In-Display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3" name="Picture 12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No effect of in-display prevalence manipulation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1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3: Discussion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" name="Picture 6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1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dirty="0" smtClean="0"/>
              <a:t>An image will flicker, alternating  between two versions</a:t>
            </a:r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One version has an object added/removed</a:t>
            </a:r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u="sng" dirty="0" smtClean="0"/>
              <a:t>Find that object</a:t>
            </a:r>
            <a:endParaRPr lang="en-CA" u="sng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 Blindness Demo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CA" smtClean="0"/>
          </a:p>
          <a:p>
            <a:pPr algn="ctr">
              <a:buNone/>
            </a:pPr>
            <a:r>
              <a:rPr lang="en-CA" smtClean="0"/>
              <a:t>What </a:t>
            </a:r>
            <a:r>
              <a:rPr lang="en-CA" dirty="0" smtClean="0"/>
              <a:t>is it about the context that makes</a:t>
            </a:r>
          </a:p>
          <a:p>
            <a:pPr algn="ctr">
              <a:buNone/>
            </a:pPr>
            <a:r>
              <a:rPr lang="en-CA" dirty="0" smtClean="0"/>
              <a:t>motorcycles stand out?</a:t>
            </a:r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Is it because we rarely interact with them?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1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4: Across-Trials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" name="Picture 6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Display always contains </a:t>
            </a:r>
          </a:p>
          <a:p>
            <a:pPr lvl="1">
              <a:buNone/>
            </a:pPr>
            <a:r>
              <a:rPr lang="en-CA" dirty="0" smtClean="0"/>
              <a:t>	10 </a:t>
            </a:r>
            <a:r>
              <a:rPr lang="en-CA" dirty="0" smtClean="0">
                <a:solidFill>
                  <a:srgbClr val="C00000"/>
                </a:solidFill>
              </a:rPr>
              <a:t>Motorcycles </a:t>
            </a:r>
          </a:p>
          <a:p>
            <a:pPr lvl="1">
              <a:buNone/>
            </a:pPr>
            <a:r>
              <a:rPr lang="en-CA" dirty="0" smtClean="0"/>
              <a:t>	10 </a:t>
            </a:r>
            <a:r>
              <a:rPr lang="en-CA" dirty="0" smtClean="0">
                <a:solidFill>
                  <a:schemeClr val="accent1"/>
                </a:solidFill>
              </a:rPr>
              <a:t>Cars </a:t>
            </a:r>
          </a:p>
          <a:p>
            <a:pPr>
              <a:buNone/>
            </a:pPr>
            <a:r>
              <a:rPr lang="en-CA" dirty="0" smtClean="0"/>
              <a:t>	Target changes on 50% of the trials</a:t>
            </a:r>
          </a:p>
          <a:p>
            <a:pPr>
              <a:buNone/>
            </a:pPr>
            <a:r>
              <a:rPr lang="en-CA" dirty="0" smtClean="0"/>
              <a:t>	Between-Subject Manipulation:</a:t>
            </a:r>
          </a:p>
          <a:p>
            <a:pPr lvl="1">
              <a:buNone/>
            </a:pPr>
            <a:r>
              <a:rPr lang="en-CA" dirty="0" smtClean="0"/>
              <a:t>	Targets: </a:t>
            </a:r>
            <a:r>
              <a:rPr lang="en-CA" dirty="0" smtClean="0">
                <a:solidFill>
                  <a:srgbClr val="C00000"/>
                </a:solidFill>
              </a:rPr>
              <a:t>75% Motorcycles</a:t>
            </a:r>
            <a:r>
              <a:rPr lang="en-CA" dirty="0" smtClean="0"/>
              <a:t>,</a:t>
            </a:r>
            <a:r>
              <a:rPr lang="en-CA" dirty="0" smtClean="0">
                <a:solidFill>
                  <a:srgbClr val="C00000"/>
                </a:solidFill>
              </a:rPr>
              <a:t> </a:t>
            </a:r>
            <a:r>
              <a:rPr lang="en-CA" dirty="0" smtClean="0">
                <a:solidFill>
                  <a:schemeClr val="accent1"/>
                </a:solidFill>
              </a:rPr>
              <a:t>25% Cars</a:t>
            </a:r>
          </a:p>
          <a:p>
            <a:pPr lvl="1">
              <a:buNone/>
            </a:pPr>
            <a:r>
              <a:rPr lang="en-CA" dirty="0" smtClean="0"/>
              <a:t>	Targets: </a:t>
            </a:r>
            <a:r>
              <a:rPr lang="en-CA" dirty="0" smtClean="0">
                <a:solidFill>
                  <a:srgbClr val="C00000"/>
                </a:solidFill>
              </a:rPr>
              <a:t>25% Motorcycles</a:t>
            </a:r>
            <a:r>
              <a:rPr lang="en-CA" dirty="0" smtClean="0"/>
              <a:t>,</a:t>
            </a:r>
            <a:r>
              <a:rPr lang="en-CA" dirty="0" smtClean="0">
                <a:solidFill>
                  <a:srgbClr val="C00000"/>
                </a:solidFill>
              </a:rPr>
              <a:t> </a:t>
            </a:r>
            <a:r>
              <a:rPr lang="en-CA" dirty="0" smtClean="0">
                <a:solidFill>
                  <a:schemeClr val="accent1"/>
                </a:solidFill>
              </a:rPr>
              <a:t>75% Cars</a:t>
            </a:r>
            <a:endParaRPr lang="en-CA" dirty="0">
              <a:solidFill>
                <a:schemeClr val="accent1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1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4: Across-Trials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" name="Picture 6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ropbox\SFU\Presentations\2016\NowCam 2016\Images\cbFlipTargPrevSamplImage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3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4: Across-Trials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9" name="Picture 8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  <p:sp>
        <p:nvSpPr>
          <p:cNvPr id="14" name="Oval 13"/>
          <p:cNvSpPr/>
          <p:nvPr/>
        </p:nvSpPr>
        <p:spPr>
          <a:xfrm>
            <a:off x="6248400" y="5029200"/>
            <a:ext cx="1219200" cy="112541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ropbox\SFU\Presentations\2016\NowCam 2016\Images\cbFlipTargPrevSamplImage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3" name="Picture 12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4: Across-Trials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9" name="Picture 8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  <p:sp>
        <p:nvSpPr>
          <p:cNvPr id="14" name="Oval 13"/>
          <p:cNvSpPr/>
          <p:nvPr/>
        </p:nvSpPr>
        <p:spPr>
          <a:xfrm>
            <a:off x="6248400" y="5029200"/>
            <a:ext cx="1219200" cy="112541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4648200" y="2286000"/>
            <a:ext cx="25908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3"/>
          <p:cNvGrpSpPr/>
          <p:nvPr/>
        </p:nvGrpSpPr>
        <p:grpSpPr>
          <a:xfrm>
            <a:off x="3276600" y="2133600"/>
            <a:ext cx="3066869" cy="1600200"/>
            <a:chOff x="3276600" y="2133600"/>
            <a:chExt cx="3066869" cy="2438400"/>
          </a:xfrm>
        </p:grpSpPr>
        <p:sp>
          <p:nvSpPr>
            <p:cNvPr id="5" name="TextBox 4"/>
            <p:cNvSpPr txBox="1"/>
            <p:nvPr/>
          </p:nvSpPr>
          <p:spPr>
            <a:xfrm>
              <a:off x="5410200" y="2133600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smtClean="0">
                  <a:solidFill>
                    <a:schemeClr val="tx2"/>
                  </a:solidFill>
                </a:rPr>
                <a:t>p </a:t>
              </a:r>
              <a:r>
                <a:rPr lang="en-CA" dirty="0" smtClean="0">
                  <a:solidFill>
                    <a:schemeClr val="tx2"/>
                  </a:solidFill>
                </a:rPr>
                <a:t>= .006</a:t>
              </a:r>
              <a:endParaRPr lang="en-CA" i="1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>
              <a:endCxn id="5" idx="2"/>
            </p:cNvCxnSpPr>
            <p:nvPr/>
          </p:nvCxnSpPr>
          <p:spPr>
            <a:xfrm flipV="1">
              <a:off x="3276600" y="2502932"/>
              <a:ext cx="2600235" cy="849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5" idx="2"/>
            </p:cNvCxnSpPr>
            <p:nvPr/>
          </p:nvCxnSpPr>
          <p:spPr>
            <a:xfrm flipH="1" flipV="1">
              <a:off x="5876835" y="2502932"/>
              <a:ext cx="447765" cy="2069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133600" y="2514600"/>
            <a:ext cx="1143000" cy="990600"/>
            <a:chOff x="6400800" y="1905000"/>
            <a:chExt cx="1143000" cy="1524000"/>
          </a:xfrm>
        </p:grpSpPr>
        <p:sp>
          <p:nvSpPr>
            <p:cNvPr id="15" name="TextBox 14"/>
            <p:cNvSpPr txBox="1"/>
            <p:nvPr/>
          </p:nvSpPr>
          <p:spPr>
            <a:xfrm>
              <a:off x="6400800" y="1905000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smtClean="0">
                  <a:solidFill>
                    <a:srgbClr val="C00000"/>
                  </a:solidFill>
                </a:rPr>
                <a:t>p </a:t>
              </a:r>
              <a:r>
                <a:rPr lang="en-CA" dirty="0" smtClean="0">
                  <a:solidFill>
                    <a:srgbClr val="C00000"/>
                  </a:solidFill>
                </a:rPr>
                <a:t>= .017</a:t>
              </a:r>
              <a:endParaRPr lang="en-CA" i="1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Straight Connector 16"/>
            <p:cNvCxnSpPr>
              <a:endCxn id="15" idx="2"/>
            </p:cNvCxnSpPr>
            <p:nvPr/>
          </p:nvCxnSpPr>
          <p:spPr>
            <a:xfrm flipV="1">
              <a:off x="6629400" y="2274332"/>
              <a:ext cx="238035" cy="1154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5" idx="2"/>
            </p:cNvCxnSpPr>
            <p:nvPr/>
          </p:nvCxnSpPr>
          <p:spPr>
            <a:xfrm flipH="1" flipV="1">
              <a:off x="6867435" y="2274332"/>
              <a:ext cx="676365" cy="316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181600" y="2590800"/>
            <a:ext cx="1143000" cy="1143000"/>
            <a:chOff x="6019800" y="1752600"/>
            <a:chExt cx="1143000" cy="1905000"/>
          </a:xfrm>
        </p:grpSpPr>
        <p:sp>
          <p:nvSpPr>
            <p:cNvPr id="24" name="TextBox 23"/>
            <p:cNvSpPr txBox="1"/>
            <p:nvPr/>
          </p:nvSpPr>
          <p:spPr>
            <a:xfrm>
              <a:off x="6019800" y="1752600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smtClean="0">
                  <a:solidFill>
                    <a:srgbClr val="C00000"/>
                  </a:solidFill>
                </a:rPr>
                <a:t>p </a:t>
              </a:r>
              <a:r>
                <a:rPr lang="en-CA" dirty="0" smtClean="0">
                  <a:solidFill>
                    <a:srgbClr val="C00000"/>
                  </a:solidFill>
                </a:rPr>
                <a:t>= .014</a:t>
              </a:r>
              <a:endParaRPr lang="en-CA" i="1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Connector 24"/>
            <p:cNvCxnSpPr>
              <a:endCxn id="24" idx="2"/>
            </p:cNvCxnSpPr>
            <p:nvPr/>
          </p:nvCxnSpPr>
          <p:spPr>
            <a:xfrm flipV="1">
              <a:off x="6248400" y="2121932"/>
              <a:ext cx="238035" cy="545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4" idx="2"/>
            </p:cNvCxnSpPr>
            <p:nvPr/>
          </p:nvCxnSpPr>
          <p:spPr>
            <a:xfrm flipH="1" flipV="1">
              <a:off x="6486435" y="2121932"/>
              <a:ext cx="676365" cy="1535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30" name="Picture 29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21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4: Across-Trials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2" name="Picture 21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1676400" y="2057400"/>
            <a:ext cx="23622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4648200" y="2590800"/>
            <a:ext cx="25908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676400" y="2057400"/>
            <a:ext cx="23622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7" name="Group 36"/>
          <p:cNvGrpSpPr/>
          <p:nvPr/>
        </p:nvGrpSpPr>
        <p:grpSpPr>
          <a:xfrm>
            <a:off x="3276600" y="1981200"/>
            <a:ext cx="3295469" cy="1524000"/>
            <a:chOff x="3276600" y="1981200"/>
            <a:chExt cx="3295469" cy="1524000"/>
          </a:xfrm>
        </p:grpSpPr>
        <p:sp>
          <p:nvSpPr>
            <p:cNvPr id="19" name="TextBox 18"/>
            <p:cNvSpPr txBox="1"/>
            <p:nvPr/>
          </p:nvSpPr>
          <p:spPr>
            <a:xfrm>
              <a:off x="5638800" y="1981200"/>
              <a:ext cx="933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>
                  <a:solidFill>
                    <a:schemeClr val="tx2"/>
                  </a:solidFill>
                </a:rPr>
                <a:t>p </a:t>
              </a:r>
              <a:r>
                <a:rPr lang="en-CA" dirty="0" smtClean="0">
                  <a:solidFill>
                    <a:schemeClr val="tx2"/>
                  </a:solidFill>
                </a:rPr>
                <a:t>= .031</a:t>
              </a:r>
              <a:endParaRPr lang="en-CA" i="1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Straight Connector 21"/>
            <p:cNvCxnSpPr>
              <a:endCxn id="19" idx="2"/>
            </p:cNvCxnSpPr>
            <p:nvPr/>
          </p:nvCxnSpPr>
          <p:spPr>
            <a:xfrm flipV="1">
              <a:off x="3276600" y="2350532"/>
              <a:ext cx="2828835" cy="697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9" idx="2"/>
            </p:cNvCxnSpPr>
            <p:nvPr/>
          </p:nvCxnSpPr>
          <p:spPr>
            <a:xfrm flipH="1" flipV="1">
              <a:off x="6105435" y="2350532"/>
              <a:ext cx="219166" cy="1154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257800" y="2362200"/>
            <a:ext cx="990601" cy="1143000"/>
            <a:chOff x="5257800" y="2362200"/>
            <a:chExt cx="990601" cy="1143000"/>
          </a:xfrm>
        </p:grpSpPr>
        <p:sp>
          <p:nvSpPr>
            <p:cNvPr id="20" name="TextBox 19"/>
            <p:cNvSpPr txBox="1"/>
            <p:nvPr/>
          </p:nvSpPr>
          <p:spPr>
            <a:xfrm>
              <a:off x="5257800" y="2362200"/>
              <a:ext cx="933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>
                  <a:solidFill>
                    <a:srgbClr val="C00000"/>
                  </a:solidFill>
                </a:rPr>
                <a:t>p </a:t>
              </a:r>
              <a:r>
                <a:rPr lang="en-CA" dirty="0" smtClean="0">
                  <a:solidFill>
                    <a:srgbClr val="C00000"/>
                  </a:solidFill>
                </a:rPr>
                <a:t>= .046</a:t>
              </a:r>
              <a:endParaRPr lang="en-CA" i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Connector 20"/>
            <p:cNvCxnSpPr>
              <a:endCxn id="20" idx="2"/>
            </p:cNvCxnSpPr>
            <p:nvPr/>
          </p:nvCxnSpPr>
          <p:spPr>
            <a:xfrm flipV="1">
              <a:off x="5410200" y="2731532"/>
              <a:ext cx="314235" cy="316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0" idx="2"/>
            </p:cNvCxnSpPr>
            <p:nvPr/>
          </p:nvCxnSpPr>
          <p:spPr>
            <a:xfrm flipH="1" flipV="1">
              <a:off x="5724435" y="2731532"/>
              <a:ext cx="523966" cy="773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26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32" name="Picture 31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27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4: Across-Trials Prevalence Manipulation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8" name="Picture 27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5" grpId="1" animBg="1"/>
      <p:bldP spid="15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	Manipulating how often a vehicle is the target only had an effect on cars</a:t>
            </a:r>
          </a:p>
          <a:p>
            <a:pPr>
              <a:buNone/>
            </a:pPr>
            <a:r>
              <a:rPr lang="en-CA" dirty="0" smtClean="0"/>
              <a:t>	When cars are frequent targets, observers become desensitized to them</a:t>
            </a:r>
          </a:p>
          <a:p>
            <a:pPr>
              <a:buNone/>
            </a:pPr>
            <a:r>
              <a:rPr lang="en-CA" dirty="0" smtClean="0"/>
              <a:t>	This causes motorcycles to stand out</a:t>
            </a:r>
          </a:p>
          <a:p>
            <a:pPr lvl="1">
              <a:buNone/>
            </a:pPr>
            <a:r>
              <a:rPr lang="en-CA" sz="3200" dirty="0" smtClean="0"/>
              <a:t>	Not because of their relative rarity</a:t>
            </a:r>
          </a:p>
          <a:p>
            <a:pPr lvl="1">
              <a:buNone/>
            </a:pPr>
            <a:r>
              <a:rPr lang="en-CA" sz="3200" dirty="0" smtClean="0"/>
              <a:t>	But because of how rarely we interact with them</a:t>
            </a:r>
          </a:p>
          <a:p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9" name="Picture 18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Experiment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4: Discussion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5" name="Picture 14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CA" u="sng" dirty="0" smtClean="0"/>
              <a:t>In a traffic context</a:t>
            </a:r>
            <a:r>
              <a:rPr lang="en-CA" dirty="0" smtClean="0"/>
              <a:t>, motorcycles are more conspicuous than cars; this seems to be due to the rarity with which drivers interact with them</a:t>
            </a:r>
          </a:p>
          <a:p>
            <a:pPr>
              <a:buNone/>
            </a:pPr>
            <a:endParaRPr lang="en-CA" u="sng" dirty="0" smtClean="0"/>
          </a:p>
          <a:p>
            <a:pPr>
              <a:buNone/>
            </a:pPr>
            <a:r>
              <a:rPr lang="en-CA" u="sng" dirty="0" smtClean="0"/>
              <a:t>Outside of a traffic context</a:t>
            </a:r>
            <a:r>
              <a:rPr lang="en-CA" dirty="0" smtClean="0"/>
              <a:t>, </a:t>
            </a:r>
            <a:r>
              <a:rPr lang="en-CA" i="1" dirty="0" smtClean="0"/>
              <a:t>with target likelihood and in-display prevalence held constant</a:t>
            </a:r>
            <a:r>
              <a:rPr lang="en-CA" dirty="0" smtClean="0"/>
              <a:t>, detection is driven by sensory conspicuity</a:t>
            </a:r>
          </a:p>
          <a:p>
            <a:pPr>
              <a:buNone/>
            </a:pPr>
            <a:endParaRPr lang="en-CA" u="sng" dirty="0" smtClean="0"/>
          </a:p>
          <a:p>
            <a:pPr>
              <a:buNone/>
            </a:pPr>
            <a:r>
              <a:rPr lang="en-CA" dirty="0" smtClean="0"/>
              <a:t>Motorcycle collisions are likely </a:t>
            </a:r>
            <a:r>
              <a:rPr lang="en-CA" u="sng" dirty="0" smtClean="0"/>
              <a:t>not due to low conspicuity</a:t>
            </a:r>
          </a:p>
          <a:p>
            <a:pPr>
              <a:buNone/>
            </a:pPr>
            <a:endParaRPr lang="en-CA" u="sng" dirty="0" smtClean="0"/>
          </a:p>
          <a:p>
            <a:pPr lvl="1">
              <a:buNone/>
            </a:pPr>
            <a:r>
              <a:rPr lang="en-CA" dirty="0" smtClean="0"/>
              <a:t>		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20" name="Picture 19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General Discussion</a:t>
              </a: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6" name="Picture 15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CA" dirty="0" smtClean="0"/>
              <a:t>The End</a:t>
            </a:r>
            <a:endParaRPr lang="en-CA" dirty="0"/>
          </a:p>
        </p:txBody>
      </p:sp>
      <p:pic>
        <p:nvPicPr>
          <p:cNvPr id="5" name="Picture 2" descr="Over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083" r="-1" b="-3552"/>
          <a:stretch/>
        </p:blipFill>
        <p:spPr bwMode="auto">
          <a:xfrm>
            <a:off x="7010400" y="5638800"/>
            <a:ext cx="1905000" cy="10807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INN_CFI_ENB_2C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49913"/>
            <a:ext cx="3598862" cy="1208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51938" cy="1143000"/>
            <a:chOff x="0" y="0"/>
            <a:chExt cx="9151938" cy="1143000"/>
          </a:xfrm>
        </p:grpSpPr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0" y="0"/>
              <a:ext cx="9151938" cy="1030288"/>
              <a:chOff x="0" y="0"/>
              <a:chExt cx="5765" cy="649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58" y="390"/>
                <a:ext cx="5607" cy="259"/>
              </a:xfrm>
              <a:prstGeom prst="rect">
                <a:avLst/>
              </a:prstGeom>
              <a:solidFill>
                <a:srgbClr val="B5111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427"/>
              </a:xfrm>
              <a:prstGeom prst="rect">
                <a:avLst/>
              </a:prstGeom>
              <a:solidFill>
                <a:srgbClr val="A43E3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0" y="423"/>
                <a:ext cx="158" cy="226"/>
              </a:xfrm>
              <a:prstGeom prst="rect">
                <a:avLst/>
              </a:prstGeom>
              <a:solidFill>
                <a:srgbClr val="CB5A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5" name="Picture 14" descr="G:\Resources\Websites-Dept\html-SFUbrand\images\banners\PSYCbanner-06-3convocation-0594-2-jwolfe-left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9" y="0"/>
                <a:ext cx="2802" cy="422"/>
              </a:xfrm>
              <a:prstGeom prst="rect">
                <a:avLst/>
              </a:prstGeom>
              <a:noFill/>
            </p:spPr>
          </p:pic>
        </p:grp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1376363" y="685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1" name="Picture 10" descr="G:\Resources\Templates\SFU_BrandDocs\banner1-seray-righ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7700" y="0"/>
              <a:ext cx="4686300" cy="66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CB3x2\Pics\06 - blank b&amp;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9760"/>
            <a:ext cx="8229600" cy="3977640"/>
          </a:xfrm>
          <a:prstGeom prst="rect">
            <a:avLst/>
          </a:prstGeom>
          <a:noFill/>
        </p:spPr>
      </p:pic>
      <p:pic>
        <p:nvPicPr>
          <p:cNvPr id="13" name="Picture 3" descr="C:\CB3x2\Pics\06 - irrelevant b&amp;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89760"/>
            <a:ext cx="8229600" cy="3977640"/>
          </a:xfrm>
          <a:prstGeom prst="rect">
            <a:avLst/>
          </a:prstGeom>
          <a:noFill/>
        </p:spPr>
      </p:pic>
      <p:pic>
        <p:nvPicPr>
          <p:cNvPr id="16" name="Picture 4" descr="C:\CB3x2\Ma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89760"/>
            <a:ext cx="8229600" cy="3977640"/>
          </a:xfrm>
          <a:prstGeom prst="rect">
            <a:avLst/>
          </a:prstGeom>
          <a:noFill/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2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 Blindness Demo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CB3x2\Pics\06 - irrelevant b&amp;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397764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828800" y="4450239"/>
            <a:ext cx="771525" cy="685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2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 Blindness Demo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opentextbc.ca/introductiontopsychology/wp-content/uploads/sites/9/2013/11/cd84b5a50ae5c4a1ebcd21c4bc5ddf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15178" cy="45259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81400" y="2819400"/>
            <a:ext cx="1371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953000" y="2819400"/>
            <a:ext cx="1371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581400" y="4191000"/>
            <a:ext cx="1371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953000" y="4191000"/>
            <a:ext cx="1371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362200" y="1905000"/>
            <a:ext cx="3962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981200" y="2819400"/>
            <a:ext cx="17526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6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Signal Detection Theory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gru.stanford.edu/lib/exe/fetch.php/tutorials/behavioraldprime.png?w=&amp;h=&amp;cache=cach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406" y="1371600"/>
            <a:ext cx="6453188" cy="495807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66800" y="2895600"/>
            <a:ext cx="67056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971800" y="2133600"/>
            <a:ext cx="3048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1371600" y="5562600"/>
            <a:ext cx="594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743200" y="1600200"/>
            <a:ext cx="4038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953000" y="29718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</a:t>
            </a:r>
            <a:r>
              <a:rPr lang="el-GR" dirty="0" smtClean="0"/>
              <a:t>β</a:t>
            </a:r>
            <a:r>
              <a:rPr lang="en-CA" dirty="0" smtClean="0"/>
              <a:t>)</a:t>
            </a:r>
            <a:endParaRPr lang="en-CA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30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Signal Detection Theory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1676400" y="2590800"/>
            <a:ext cx="5684921" cy="461665"/>
            <a:chOff x="1676400" y="2590800"/>
            <a:chExt cx="5684921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1676400" y="2590800"/>
              <a:ext cx="1293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Say “No”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19800" y="2590800"/>
              <a:ext cx="1341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Say “Yes”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Do motorcycles stand out?</a:t>
            </a:r>
            <a:endParaRPr lang="en-CA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1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(Traffic Context)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CB3x2\Pics\04 - blank b&amp;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74361"/>
            <a:ext cx="8229600" cy="397764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51938" cy="1030288"/>
            <a:chOff x="0" y="0"/>
            <a:chExt cx="5765" cy="649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58" y="390"/>
              <a:ext cx="5607" cy="259"/>
            </a:xfrm>
            <a:prstGeom prst="rect">
              <a:avLst/>
            </a:prstGeom>
            <a:solidFill>
              <a:srgbClr val="B511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7" cy="427"/>
            </a:xfrm>
            <a:prstGeom prst="rect">
              <a:avLst/>
            </a:prstGeom>
            <a:solidFill>
              <a:srgbClr val="A43E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423"/>
              <a:ext cx="158" cy="226"/>
            </a:xfrm>
            <a:prstGeom prst="rect">
              <a:avLst/>
            </a:prstGeom>
            <a:solidFill>
              <a:srgbClr val="CB5A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9" name="Picture 12" descr="G:\Resources\Websites-Dept\html-SFUbrand\images\banners\PSYCbanner-06-3convocation-0594-2-jwolfe-lef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" y="0"/>
              <a:ext cx="2802" cy="422"/>
            </a:xfrm>
            <a:prstGeom prst="rect">
              <a:avLst/>
            </a:prstGeom>
            <a:noFill/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76363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Target Detection in a Traffic Context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6" descr="G:\Resources\Templates\SFU_BrandDocs\banner1-seray-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0"/>
            <a:ext cx="46863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2107</TotalTime>
  <Words>624</Words>
  <Application>Microsoft Office PowerPoint</Application>
  <PresentationFormat>On-screen Show (4:3)</PresentationFormat>
  <Paragraphs>179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Psychological Factors in Motorcycle Conspicuity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Motorcycles</vt:lpstr>
      <vt:lpstr>Cars</vt:lpstr>
      <vt:lpstr>Traffic-Irrelevant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Prevalence in Motorcycle Conspicuity</dc:title>
  <dc:creator>Bert Sager</dc:creator>
  <cp:lastModifiedBy>Bert</cp:lastModifiedBy>
  <cp:revision>263</cp:revision>
  <dcterms:created xsi:type="dcterms:W3CDTF">2006-08-16T00:00:00Z</dcterms:created>
  <dcterms:modified xsi:type="dcterms:W3CDTF">2016-06-09T06:35:03Z</dcterms:modified>
</cp:coreProperties>
</file>