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34"/>
  </p:notesMasterIdLst>
  <p:handoutMasterIdLst>
    <p:handoutMasterId r:id="rId35"/>
  </p:handoutMasterIdLst>
  <p:sldIdLst>
    <p:sldId id="271" r:id="rId2"/>
    <p:sldId id="285" r:id="rId3"/>
    <p:sldId id="308" r:id="rId4"/>
    <p:sldId id="309" r:id="rId5"/>
    <p:sldId id="280" r:id="rId6"/>
    <p:sldId id="310" r:id="rId7"/>
    <p:sldId id="304" r:id="rId8"/>
    <p:sldId id="319" r:id="rId9"/>
    <p:sldId id="281" r:id="rId10"/>
    <p:sldId id="290" r:id="rId11"/>
    <p:sldId id="291" r:id="rId12"/>
    <p:sldId id="311" r:id="rId13"/>
    <p:sldId id="293" r:id="rId14"/>
    <p:sldId id="292" r:id="rId15"/>
    <p:sldId id="295" r:id="rId16"/>
    <p:sldId id="297" r:id="rId17"/>
    <p:sldId id="317" r:id="rId18"/>
    <p:sldId id="288" r:id="rId19"/>
    <p:sldId id="299" r:id="rId20"/>
    <p:sldId id="320" r:id="rId21"/>
    <p:sldId id="315" r:id="rId22"/>
    <p:sldId id="298" r:id="rId23"/>
    <p:sldId id="303" r:id="rId24"/>
    <p:sldId id="316" r:id="rId25"/>
    <p:sldId id="287" r:id="rId26"/>
    <p:sldId id="302" r:id="rId27"/>
    <p:sldId id="321" r:id="rId28"/>
    <p:sldId id="322" r:id="rId29"/>
    <p:sldId id="282" r:id="rId30"/>
    <p:sldId id="318" r:id="rId31"/>
    <p:sldId id="275" r:id="rId32"/>
    <p:sldId id="278" r:id="rId3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6699"/>
    <a:srgbClr val="D52609"/>
    <a:srgbClr val="66FF33"/>
    <a:srgbClr val="89898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3" autoAdjust="0"/>
    <p:restoredTop sz="94660"/>
  </p:normalViewPr>
  <p:slideViewPr>
    <p:cSldViewPr>
      <p:cViewPr varScale="1">
        <p:scale>
          <a:sx n="67" d="100"/>
          <a:sy n="67" d="100"/>
        </p:scale>
        <p:origin x="11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ZA"/>
              <a:t>Figure 2.8: Increase in cost of crashes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8121901428988"/>
          <c:y val="0.16697444069491313"/>
          <c:w val="0.85372484689413819"/>
          <c:h val="0.524700037495313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1998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Rand in bn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23.8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Rand in bn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Rand in bn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157.69999999999999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Rand in bn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2884208"/>
        <c:axId val="262884600"/>
        <c:axId val="0"/>
      </c:bar3DChart>
      <c:catAx>
        <c:axId val="262884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2884600"/>
        <c:crosses val="autoZero"/>
        <c:auto val="1"/>
        <c:lblAlgn val="ctr"/>
        <c:lblOffset val="100"/>
        <c:noMultiLvlLbl val="0"/>
      </c:catAx>
      <c:valAx>
        <c:axId val="2628846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/>
                  <a:t>Monetary Nalue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628842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9CA8AA-AB8E-4210-A85F-FD1F769DC7DC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1629D1D0-DE39-45C9-9EC5-F937E3F4116F}">
      <dgm:prSet phldrT="[Text]"/>
      <dgm:spPr/>
      <dgm:t>
        <a:bodyPr/>
        <a:lstStyle/>
        <a:p>
          <a:r>
            <a:rPr lang="en-ZA" dirty="0" smtClean="0"/>
            <a:t>Active </a:t>
          </a:r>
          <a:r>
            <a:rPr lang="en-ZA" dirty="0"/>
            <a:t>Prosecution</a:t>
          </a:r>
        </a:p>
      </dgm:t>
    </dgm:pt>
    <dgm:pt modelId="{F8113A0D-340A-49FD-A2B3-BC1F06E6B729}" type="parTrans" cxnId="{8B8A1187-F2FD-4C00-9CB9-F4C853058460}">
      <dgm:prSet/>
      <dgm:spPr/>
      <dgm:t>
        <a:bodyPr/>
        <a:lstStyle/>
        <a:p>
          <a:endParaRPr lang="en-ZA"/>
        </a:p>
      </dgm:t>
    </dgm:pt>
    <dgm:pt modelId="{5422B990-C70F-4D38-8A4F-A7CEEDBB21CE}" type="sibTrans" cxnId="{8B8A1187-F2FD-4C00-9CB9-F4C853058460}">
      <dgm:prSet/>
      <dgm:spPr/>
      <dgm:t>
        <a:bodyPr/>
        <a:lstStyle/>
        <a:p>
          <a:endParaRPr lang="en-ZA"/>
        </a:p>
      </dgm:t>
    </dgm:pt>
    <dgm:pt modelId="{988BA3D0-D065-4FE0-A48F-A395D06CAB69}">
      <dgm:prSet phldrT="[Text]"/>
      <dgm:spPr/>
      <dgm:t>
        <a:bodyPr/>
        <a:lstStyle/>
        <a:p>
          <a:endParaRPr lang="en-ZA" dirty="0"/>
        </a:p>
      </dgm:t>
    </dgm:pt>
    <dgm:pt modelId="{17EC360E-177B-426D-8442-DA705730A377}" type="parTrans" cxnId="{3750BDA7-8784-4DEA-8EFD-9C68CCF6D08D}">
      <dgm:prSet/>
      <dgm:spPr/>
      <dgm:t>
        <a:bodyPr/>
        <a:lstStyle/>
        <a:p>
          <a:endParaRPr lang="en-ZA"/>
        </a:p>
      </dgm:t>
    </dgm:pt>
    <dgm:pt modelId="{A1638184-157C-4D04-8411-8417BCB8268F}" type="sibTrans" cxnId="{3750BDA7-8784-4DEA-8EFD-9C68CCF6D08D}">
      <dgm:prSet/>
      <dgm:spPr/>
      <dgm:t>
        <a:bodyPr/>
        <a:lstStyle/>
        <a:p>
          <a:endParaRPr lang="en-ZA"/>
        </a:p>
      </dgm:t>
    </dgm:pt>
    <dgm:pt modelId="{5FFB5675-A071-4556-B529-64A02C95865F}" type="pres">
      <dgm:prSet presAssocID="{FF9CA8AA-AB8E-4210-A85F-FD1F769DC7D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2A78A26-F61A-41A1-A9AD-BC2A868BBBDD}" type="pres">
      <dgm:prSet presAssocID="{FF9CA8AA-AB8E-4210-A85F-FD1F769DC7DC}" presName="cycle" presStyleCnt="0"/>
      <dgm:spPr/>
    </dgm:pt>
    <dgm:pt modelId="{F4AE156D-43F1-4CD7-AD34-6A3DEB1DE6B8}" type="pres">
      <dgm:prSet presAssocID="{FF9CA8AA-AB8E-4210-A85F-FD1F769DC7DC}" presName="centerShape" presStyleCnt="0"/>
      <dgm:spPr/>
    </dgm:pt>
    <dgm:pt modelId="{67AF388B-86E6-4265-8611-532AA3254756}" type="pres">
      <dgm:prSet presAssocID="{FF9CA8AA-AB8E-4210-A85F-FD1F769DC7DC}" presName="connSite" presStyleLbl="node1" presStyleIdx="0" presStyleCnt="2"/>
      <dgm:spPr/>
    </dgm:pt>
    <dgm:pt modelId="{40A06642-178B-4CB7-9DE7-14C637E39A93}" type="pres">
      <dgm:prSet presAssocID="{FF9CA8AA-AB8E-4210-A85F-FD1F769DC7DC}" presName="visibl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5DCB3CE-4113-43E1-A0D3-33ACE87BD774}" type="pres">
      <dgm:prSet presAssocID="{F8113A0D-340A-49FD-A2B3-BC1F06E6B729}" presName="Name25" presStyleLbl="parChTrans1D1" presStyleIdx="0" presStyleCnt="1"/>
      <dgm:spPr/>
      <dgm:t>
        <a:bodyPr/>
        <a:lstStyle/>
        <a:p>
          <a:endParaRPr lang="en-ZA"/>
        </a:p>
      </dgm:t>
    </dgm:pt>
    <dgm:pt modelId="{6792D73E-41F3-487A-B8BD-A284C7AC8873}" type="pres">
      <dgm:prSet presAssocID="{1629D1D0-DE39-45C9-9EC5-F937E3F4116F}" presName="node" presStyleCnt="0"/>
      <dgm:spPr/>
    </dgm:pt>
    <dgm:pt modelId="{B3733F9A-2C4F-4930-ABA4-FA9D631F3608}" type="pres">
      <dgm:prSet presAssocID="{1629D1D0-DE39-45C9-9EC5-F937E3F4116F}" presName="parentNode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DD64D6A-035D-4B9A-9773-E6B69682D5DA}" type="pres">
      <dgm:prSet presAssocID="{1629D1D0-DE39-45C9-9EC5-F937E3F4116F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38EABC0-8986-48DB-963E-A87D7CD08A82}" type="presOf" srcId="{F8113A0D-340A-49FD-A2B3-BC1F06E6B729}" destId="{85DCB3CE-4113-43E1-A0D3-33ACE87BD774}" srcOrd="0" destOrd="0" presId="urn:microsoft.com/office/officeart/2005/8/layout/radial2"/>
    <dgm:cxn modelId="{3750BDA7-8784-4DEA-8EFD-9C68CCF6D08D}" srcId="{1629D1D0-DE39-45C9-9EC5-F937E3F4116F}" destId="{988BA3D0-D065-4FE0-A48F-A395D06CAB69}" srcOrd="0" destOrd="0" parTransId="{17EC360E-177B-426D-8442-DA705730A377}" sibTransId="{A1638184-157C-4D04-8411-8417BCB8268F}"/>
    <dgm:cxn modelId="{8B8A1187-F2FD-4C00-9CB9-F4C853058460}" srcId="{FF9CA8AA-AB8E-4210-A85F-FD1F769DC7DC}" destId="{1629D1D0-DE39-45C9-9EC5-F937E3F4116F}" srcOrd="0" destOrd="0" parTransId="{F8113A0D-340A-49FD-A2B3-BC1F06E6B729}" sibTransId="{5422B990-C70F-4D38-8A4F-A7CEEDBB21CE}"/>
    <dgm:cxn modelId="{C0C73552-D63C-4BF6-AA26-941356B9448D}" type="presOf" srcId="{1629D1D0-DE39-45C9-9EC5-F937E3F4116F}" destId="{B3733F9A-2C4F-4930-ABA4-FA9D631F3608}" srcOrd="0" destOrd="0" presId="urn:microsoft.com/office/officeart/2005/8/layout/radial2"/>
    <dgm:cxn modelId="{DD755592-F1F0-4F6F-A895-85FB9B2F7E57}" type="presOf" srcId="{FF9CA8AA-AB8E-4210-A85F-FD1F769DC7DC}" destId="{5FFB5675-A071-4556-B529-64A02C95865F}" srcOrd="0" destOrd="0" presId="urn:microsoft.com/office/officeart/2005/8/layout/radial2"/>
    <dgm:cxn modelId="{ECB0FEED-E150-4CF6-86FC-7F7769335E62}" type="presOf" srcId="{988BA3D0-D065-4FE0-A48F-A395D06CAB69}" destId="{9DD64D6A-035D-4B9A-9773-E6B69682D5DA}" srcOrd="0" destOrd="0" presId="urn:microsoft.com/office/officeart/2005/8/layout/radial2"/>
    <dgm:cxn modelId="{FE5CDFCC-9B0A-4377-8EDE-0F4AE1BFFAB7}" type="presParOf" srcId="{5FFB5675-A071-4556-B529-64A02C95865F}" destId="{22A78A26-F61A-41A1-A9AD-BC2A868BBBDD}" srcOrd="0" destOrd="0" presId="urn:microsoft.com/office/officeart/2005/8/layout/radial2"/>
    <dgm:cxn modelId="{C41F8D50-4795-4B96-9961-E77591E7D75B}" type="presParOf" srcId="{22A78A26-F61A-41A1-A9AD-BC2A868BBBDD}" destId="{F4AE156D-43F1-4CD7-AD34-6A3DEB1DE6B8}" srcOrd="0" destOrd="0" presId="urn:microsoft.com/office/officeart/2005/8/layout/radial2"/>
    <dgm:cxn modelId="{A4A4D7BE-DE19-49CD-BCD2-E60DF75C2A12}" type="presParOf" srcId="{F4AE156D-43F1-4CD7-AD34-6A3DEB1DE6B8}" destId="{67AF388B-86E6-4265-8611-532AA3254756}" srcOrd="0" destOrd="0" presId="urn:microsoft.com/office/officeart/2005/8/layout/radial2"/>
    <dgm:cxn modelId="{E98B4BF1-3BD5-4FCC-B5A7-CD9D5CF2E5BB}" type="presParOf" srcId="{F4AE156D-43F1-4CD7-AD34-6A3DEB1DE6B8}" destId="{40A06642-178B-4CB7-9DE7-14C637E39A93}" srcOrd="1" destOrd="0" presId="urn:microsoft.com/office/officeart/2005/8/layout/radial2"/>
    <dgm:cxn modelId="{9EEB0ED9-02EA-498C-8A16-F7CA3373FEA8}" type="presParOf" srcId="{22A78A26-F61A-41A1-A9AD-BC2A868BBBDD}" destId="{85DCB3CE-4113-43E1-A0D3-33ACE87BD774}" srcOrd="1" destOrd="0" presId="urn:microsoft.com/office/officeart/2005/8/layout/radial2"/>
    <dgm:cxn modelId="{585501C3-E153-48ED-8841-6C6626423D31}" type="presParOf" srcId="{22A78A26-F61A-41A1-A9AD-BC2A868BBBDD}" destId="{6792D73E-41F3-487A-B8BD-A284C7AC8873}" srcOrd="2" destOrd="0" presId="urn:microsoft.com/office/officeart/2005/8/layout/radial2"/>
    <dgm:cxn modelId="{381D7FD1-62CF-4997-A1BE-F6E71ECDC447}" type="presParOf" srcId="{6792D73E-41F3-487A-B8BD-A284C7AC8873}" destId="{B3733F9A-2C4F-4930-ABA4-FA9D631F3608}" srcOrd="0" destOrd="0" presId="urn:microsoft.com/office/officeart/2005/8/layout/radial2"/>
    <dgm:cxn modelId="{47E0890F-2F0F-4212-B133-1F8E8475935C}" type="presParOf" srcId="{6792D73E-41F3-487A-B8BD-A284C7AC8873}" destId="{9DD64D6A-035D-4B9A-9773-E6B69682D5D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9824D0-2E96-4D0F-93E9-2A1ECC1E1B4B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41CCF98D-D681-4BCC-9650-DEAB370B0C06}">
      <dgm:prSet phldrT="[Text]"/>
      <dgm:spPr/>
      <dgm:t>
        <a:bodyPr/>
        <a:lstStyle/>
        <a:p>
          <a:pPr algn="ctr"/>
          <a:r>
            <a:rPr lang="en-ZA"/>
            <a:t>Passive</a:t>
          </a:r>
        </a:p>
        <a:p>
          <a:pPr algn="ctr"/>
          <a:r>
            <a:rPr lang="en-ZA"/>
            <a:t>Prosecution</a:t>
          </a:r>
        </a:p>
      </dgm:t>
    </dgm:pt>
    <dgm:pt modelId="{8603B922-1474-4F26-A551-B7F7F875AB8D}" type="parTrans" cxnId="{BAE1E932-BACE-4581-9AAF-81FD78BE04A5}">
      <dgm:prSet/>
      <dgm:spPr/>
      <dgm:t>
        <a:bodyPr/>
        <a:lstStyle/>
        <a:p>
          <a:pPr algn="ctr"/>
          <a:endParaRPr lang="en-ZA"/>
        </a:p>
      </dgm:t>
    </dgm:pt>
    <dgm:pt modelId="{20F38F07-E249-4448-B4FB-54935973B1EB}" type="sibTrans" cxnId="{BAE1E932-BACE-4581-9AAF-81FD78BE04A5}">
      <dgm:prSet/>
      <dgm:spPr/>
      <dgm:t>
        <a:bodyPr/>
        <a:lstStyle/>
        <a:p>
          <a:pPr algn="ctr"/>
          <a:endParaRPr lang="en-ZA"/>
        </a:p>
      </dgm:t>
    </dgm:pt>
    <dgm:pt modelId="{2F8BDB8E-F03B-428A-A87C-8B040BBEC24C}">
      <dgm:prSet phldrT="[Text]"/>
      <dgm:spPr/>
      <dgm:t>
        <a:bodyPr/>
        <a:lstStyle/>
        <a:p>
          <a:pPr algn="l"/>
          <a:endParaRPr lang="en-ZA"/>
        </a:p>
      </dgm:t>
    </dgm:pt>
    <dgm:pt modelId="{10D0480D-4580-4CC9-AD43-059063F9E6EC}" type="parTrans" cxnId="{9F4AFC69-E544-4E14-B750-06484803AB9F}">
      <dgm:prSet/>
      <dgm:spPr/>
      <dgm:t>
        <a:bodyPr/>
        <a:lstStyle/>
        <a:p>
          <a:pPr algn="ctr"/>
          <a:endParaRPr lang="en-ZA"/>
        </a:p>
      </dgm:t>
    </dgm:pt>
    <dgm:pt modelId="{922169C7-957C-4E07-A1B5-7C9618456595}" type="sibTrans" cxnId="{9F4AFC69-E544-4E14-B750-06484803AB9F}">
      <dgm:prSet/>
      <dgm:spPr/>
      <dgm:t>
        <a:bodyPr/>
        <a:lstStyle/>
        <a:p>
          <a:pPr algn="ctr"/>
          <a:endParaRPr lang="en-ZA"/>
        </a:p>
      </dgm:t>
    </dgm:pt>
    <dgm:pt modelId="{5BD4825F-D5B7-48AE-8FFB-CC5813B07EFA}" type="pres">
      <dgm:prSet presAssocID="{1C9824D0-2E96-4D0F-93E9-2A1ECC1E1B4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60D5C4BC-455A-4A2A-A026-0BC7917B16B5}" type="pres">
      <dgm:prSet presAssocID="{1C9824D0-2E96-4D0F-93E9-2A1ECC1E1B4B}" presName="cycle" presStyleCnt="0"/>
      <dgm:spPr/>
    </dgm:pt>
    <dgm:pt modelId="{754496EB-3C34-46BA-A26B-DB3B3CF481D4}" type="pres">
      <dgm:prSet presAssocID="{1C9824D0-2E96-4D0F-93E9-2A1ECC1E1B4B}" presName="centerShape" presStyleCnt="0"/>
      <dgm:spPr/>
    </dgm:pt>
    <dgm:pt modelId="{1C09D595-0C75-4C6A-B1D9-3C1F269C11FF}" type="pres">
      <dgm:prSet presAssocID="{1C9824D0-2E96-4D0F-93E9-2A1ECC1E1B4B}" presName="connSite" presStyleLbl="node1" presStyleIdx="0" presStyleCnt="2"/>
      <dgm:spPr/>
    </dgm:pt>
    <dgm:pt modelId="{CF5A6DAD-1674-4A91-8504-C8DAE898117B}" type="pres">
      <dgm:prSet presAssocID="{1C9824D0-2E96-4D0F-93E9-2A1ECC1E1B4B}" presName="visibl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F675B4E-24DC-470C-8FF5-628C85CE9502}" type="pres">
      <dgm:prSet presAssocID="{8603B922-1474-4F26-A551-B7F7F875AB8D}" presName="Name25" presStyleLbl="parChTrans1D1" presStyleIdx="0" presStyleCnt="1"/>
      <dgm:spPr/>
      <dgm:t>
        <a:bodyPr/>
        <a:lstStyle/>
        <a:p>
          <a:endParaRPr lang="en-ZA"/>
        </a:p>
      </dgm:t>
    </dgm:pt>
    <dgm:pt modelId="{0068C4CF-DC47-4F9B-96A9-6A2320FC872E}" type="pres">
      <dgm:prSet presAssocID="{41CCF98D-D681-4BCC-9650-DEAB370B0C06}" presName="node" presStyleCnt="0"/>
      <dgm:spPr/>
    </dgm:pt>
    <dgm:pt modelId="{8C967F77-CE59-4E1D-96A1-AA196C1F3AB8}" type="pres">
      <dgm:prSet presAssocID="{41CCF98D-D681-4BCC-9650-DEAB370B0C06}" presName="parentNode" presStyleLbl="node1" presStyleIdx="1" presStyleCnt="2" custScaleY="96686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7A90FF8-6E7C-4E8B-8FB1-803EC6702E66}" type="pres">
      <dgm:prSet presAssocID="{41CCF98D-D681-4BCC-9650-DEAB370B0C06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F80A76FF-4A3A-45AA-B429-679571F80CE0}" type="presOf" srcId="{1C9824D0-2E96-4D0F-93E9-2A1ECC1E1B4B}" destId="{5BD4825F-D5B7-48AE-8FFB-CC5813B07EFA}" srcOrd="0" destOrd="0" presId="urn:microsoft.com/office/officeart/2005/8/layout/radial2"/>
    <dgm:cxn modelId="{5BC94145-3AF1-4309-96CA-C651D1EA02AE}" type="presOf" srcId="{41CCF98D-D681-4BCC-9650-DEAB370B0C06}" destId="{8C967F77-CE59-4E1D-96A1-AA196C1F3AB8}" srcOrd="0" destOrd="0" presId="urn:microsoft.com/office/officeart/2005/8/layout/radial2"/>
    <dgm:cxn modelId="{9F4AFC69-E544-4E14-B750-06484803AB9F}" srcId="{41CCF98D-D681-4BCC-9650-DEAB370B0C06}" destId="{2F8BDB8E-F03B-428A-A87C-8B040BBEC24C}" srcOrd="0" destOrd="0" parTransId="{10D0480D-4580-4CC9-AD43-059063F9E6EC}" sibTransId="{922169C7-957C-4E07-A1B5-7C9618456595}"/>
    <dgm:cxn modelId="{A409ABF3-55F1-4A0F-9FD5-A12748A80AA8}" type="presOf" srcId="{2F8BDB8E-F03B-428A-A87C-8B040BBEC24C}" destId="{A7A90FF8-6E7C-4E8B-8FB1-803EC6702E66}" srcOrd="0" destOrd="0" presId="urn:microsoft.com/office/officeart/2005/8/layout/radial2"/>
    <dgm:cxn modelId="{BAE1E932-BACE-4581-9AAF-81FD78BE04A5}" srcId="{1C9824D0-2E96-4D0F-93E9-2A1ECC1E1B4B}" destId="{41CCF98D-D681-4BCC-9650-DEAB370B0C06}" srcOrd="0" destOrd="0" parTransId="{8603B922-1474-4F26-A551-B7F7F875AB8D}" sibTransId="{20F38F07-E249-4448-B4FB-54935973B1EB}"/>
    <dgm:cxn modelId="{04EEB0D2-0DF8-46C9-8601-DB3C1EF4A426}" type="presOf" srcId="{8603B922-1474-4F26-A551-B7F7F875AB8D}" destId="{2F675B4E-24DC-470C-8FF5-628C85CE9502}" srcOrd="0" destOrd="0" presId="urn:microsoft.com/office/officeart/2005/8/layout/radial2"/>
    <dgm:cxn modelId="{40FA1777-56B8-4DAE-B5FB-23CD89D1738A}" type="presParOf" srcId="{5BD4825F-D5B7-48AE-8FFB-CC5813B07EFA}" destId="{60D5C4BC-455A-4A2A-A026-0BC7917B16B5}" srcOrd="0" destOrd="0" presId="urn:microsoft.com/office/officeart/2005/8/layout/radial2"/>
    <dgm:cxn modelId="{D7B14A25-CAF2-49E7-B3F3-DEDF3FD2CBB9}" type="presParOf" srcId="{60D5C4BC-455A-4A2A-A026-0BC7917B16B5}" destId="{754496EB-3C34-46BA-A26B-DB3B3CF481D4}" srcOrd="0" destOrd="0" presId="urn:microsoft.com/office/officeart/2005/8/layout/radial2"/>
    <dgm:cxn modelId="{E2CB4719-4DE2-4ADE-8AAC-383548E7B691}" type="presParOf" srcId="{754496EB-3C34-46BA-A26B-DB3B3CF481D4}" destId="{1C09D595-0C75-4C6A-B1D9-3C1F269C11FF}" srcOrd="0" destOrd="0" presId="urn:microsoft.com/office/officeart/2005/8/layout/radial2"/>
    <dgm:cxn modelId="{0E1A3498-3F71-4CF5-A3B9-BFD7EC42FFE1}" type="presParOf" srcId="{754496EB-3C34-46BA-A26B-DB3B3CF481D4}" destId="{CF5A6DAD-1674-4A91-8504-C8DAE898117B}" srcOrd="1" destOrd="0" presId="urn:microsoft.com/office/officeart/2005/8/layout/radial2"/>
    <dgm:cxn modelId="{C2A452F6-1C7C-43EA-9910-A73B8A71557F}" type="presParOf" srcId="{60D5C4BC-455A-4A2A-A026-0BC7917B16B5}" destId="{2F675B4E-24DC-470C-8FF5-628C85CE9502}" srcOrd="1" destOrd="0" presId="urn:microsoft.com/office/officeart/2005/8/layout/radial2"/>
    <dgm:cxn modelId="{C5583612-ECA9-44BA-89FA-7FB3864D2C7A}" type="presParOf" srcId="{60D5C4BC-455A-4A2A-A026-0BC7917B16B5}" destId="{0068C4CF-DC47-4F9B-96A9-6A2320FC872E}" srcOrd="2" destOrd="0" presId="urn:microsoft.com/office/officeart/2005/8/layout/radial2"/>
    <dgm:cxn modelId="{B9283FF9-A46B-4BB5-B7D3-278069C4DC82}" type="presParOf" srcId="{0068C4CF-DC47-4F9B-96A9-6A2320FC872E}" destId="{8C967F77-CE59-4E1D-96A1-AA196C1F3AB8}" srcOrd="0" destOrd="0" presId="urn:microsoft.com/office/officeart/2005/8/layout/radial2"/>
    <dgm:cxn modelId="{F7CCC89C-3DD2-4D2C-96EB-FB5C3CD60B26}" type="presParOf" srcId="{0068C4CF-DC47-4F9B-96A9-6A2320FC872E}" destId="{A7A90FF8-6E7C-4E8B-8FB1-803EC6702E6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CB3CE-4113-43E1-A0D3-33ACE87BD774}">
      <dsp:nvSpPr>
        <dsp:cNvPr id="0" name=""/>
        <dsp:cNvSpPr/>
      </dsp:nvSpPr>
      <dsp:spPr>
        <a:xfrm>
          <a:off x="1893960" y="2211585"/>
          <a:ext cx="610566" cy="67060"/>
        </a:xfrm>
        <a:custGeom>
          <a:avLst/>
          <a:gdLst/>
          <a:ahLst/>
          <a:cxnLst/>
          <a:rect l="0" t="0" r="0" b="0"/>
          <a:pathLst>
            <a:path>
              <a:moveTo>
                <a:pt x="0" y="33530"/>
              </a:moveTo>
              <a:lnTo>
                <a:pt x="610566" y="335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06642-178B-4CB7-9DE7-14C637E39A93}">
      <dsp:nvSpPr>
        <dsp:cNvPr id="0" name=""/>
        <dsp:cNvSpPr/>
      </dsp:nvSpPr>
      <dsp:spPr>
        <a:xfrm>
          <a:off x="117" y="1131090"/>
          <a:ext cx="2228050" cy="22280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733F9A-2C4F-4930-ABA4-FA9D631F3608}">
      <dsp:nvSpPr>
        <dsp:cNvPr id="0" name=""/>
        <dsp:cNvSpPr/>
      </dsp:nvSpPr>
      <dsp:spPr>
        <a:xfrm>
          <a:off x="2504526" y="1576700"/>
          <a:ext cx="1336830" cy="13368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Active </a:t>
          </a:r>
          <a:r>
            <a:rPr lang="en-ZA" sz="1300" kern="1200" dirty="0"/>
            <a:t>Prosecution</a:t>
          </a:r>
        </a:p>
      </dsp:txBody>
      <dsp:txXfrm>
        <a:off x="2700300" y="1772474"/>
        <a:ext cx="945282" cy="945282"/>
      </dsp:txXfrm>
    </dsp:sp>
    <dsp:sp modelId="{9DD64D6A-035D-4B9A-9773-E6B69682D5DA}">
      <dsp:nvSpPr>
        <dsp:cNvPr id="0" name=""/>
        <dsp:cNvSpPr/>
      </dsp:nvSpPr>
      <dsp:spPr>
        <a:xfrm>
          <a:off x="3975040" y="1576700"/>
          <a:ext cx="2005245" cy="1336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6500" kern="1200" dirty="0"/>
        </a:p>
      </dsp:txBody>
      <dsp:txXfrm>
        <a:off x="3975040" y="1576700"/>
        <a:ext cx="2005245" cy="1336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75B4E-24DC-470C-8FF5-628C85CE9502}">
      <dsp:nvSpPr>
        <dsp:cNvPr id="0" name=""/>
        <dsp:cNvSpPr/>
      </dsp:nvSpPr>
      <dsp:spPr>
        <a:xfrm>
          <a:off x="1820011" y="1366688"/>
          <a:ext cx="593281" cy="66972"/>
        </a:xfrm>
        <a:custGeom>
          <a:avLst/>
          <a:gdLst/>
          <a:ahLst/>
          <a:cxnLst/>
          <a:rect l="0" t="0" r="0" b="0"/>
          <a:pathLst>
            <a:path>
              <a:moveTo>
                <a:pt x="0" y="33486"/>
              </a:moveTo>
              <a:lnTo>
                <a:pt x="593281" y="33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A6DAD-1674-4A91-8504-C8DAE898117B}">
      <dsp:nvSpPr>
        <dsp:cNvPr id="0" name=""/>
        <dsp:cNvSpPr/>
      </dsp:nvSpPr>
      <dsp:spPr>
        <a:xfrm>
          <a:off x="536" y="329896"/>
          <a:ext cx="2140557" cy="214055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967F77-CE59-4E1D-96A1-AA196C1F3AB8}">
      <dsp:nvSpPr>
        <dsp:cNvPr id="0" name=""/>
        <dsp:cNvSpPr/>
      </dsp:nvSpPr>
      <dsp:spPr>
        <a:xfrm>
          <a:off x="2413292" y="779289"/>
          <a:ext cx="1284334" cy="12417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/>
            <a:t>Passive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/>
            <a:t>Prosecution</a:t>
          </a:r>
        </a:p>
      </dsp:txBody>
      <dsp:txXfrm>
        <a:off x="2601378" y="961142"/>
        <a:ext cx="908162" cy="878065"/>
      </dsp:txXfrm>
    </dsp:sp>
    <dsp:sp modelId="{A7A90FF8-6E7C-4E8B-8FB1-803EC6702E66}">
      <dsp:nvSpPr>
        <dsp:cNvPr id="0" name=""/>
        <dsp:cNvSpPr/>
      </dsp:nvSpPr>
      <dsp:spPr>
        <a:xfrm>
          <a:off x="3826061" y="779289"/>
          <a:ext cx="1926501" cy="124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6500" kern="1200"/>
        </a:p>
      </dsp:txBody>
      <dsp:txXfrm>
        <a:off x="3826061" y="779289"/>
        <a:ext cx="1926501" cy="1241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83BAF0-FA9E-48A3-8922-C8CB5C498F4D}" type="datetime1">
              <a:rPr lang="en-US" altLang="en-US"/>
              <a:pPr>
                <a:defRPr/>
              </a:pPr>
              <a:t>4/22/2016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79AD56-1EC4-4AD5-8EB9-7BB18AC49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54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68F3ED-D42B-4D96-907B-AEFAB432CF5A}" type="datetime1">
              <a:rPr lang="en-US" altLang="en-US"/>
              <a:pPr>
                <a:defRPr/>
              </a:pPr>
              <a:t>4/22/2016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A6FE01-1DD0-4BA5-B408-7CF1BE8D0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632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339BE7-BE40-4B81-B5BC-51701A15D25E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D14537-4761-489C-B286-44D1E20D5179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850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Legal procedure somewhere hidden in a policy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A51EA-068A-4A71-8DE8-1C89B1A4E7C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105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A51EA-068A-4A71-8DE8-1C89B1A4E7C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797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A51EA-068A-4A71-8DE8-1C89B1A4E7CD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204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A51EA-068A-4A71-8DE8-1C89B1A4E7CD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291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A51EA-068A-4A71-8DE8-1C89B1A4E7CD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326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A51EA-068A-4A71-8DE8-1C89B1A4E7CD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23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Sien</a:t>
            </a:r>
            <a:r>
              <a:rPr lang="en-GB" dirty="0" smtClean="0"/>
              <a:t> Nicky Smith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6FE01-1DD0-4BA5-B408-7CF1BE8D010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8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Gradual increase of approx. 20%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6FE01-1DD0-4BA5-B408-7CF1BE8D010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18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P6 - dissertation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6FE01-1DD0-4BA5-B408-7CF1BE8D010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522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P80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6FE01-1DD0-4BA5-B408-7CF1BE8D010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00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In 1998 average cost per crash = R24,817*511 (R13.7 billion p/year)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A51EA-068A-4A71-8DE8-1C89B1A4E7C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084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A51EA-068A-4A71-8DE8-1C89B1A4E7C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914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A51EA-068A-4A71-8DE8-1C89B1A4E7C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269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A51EA-068A-4A71-8DE8-1C89B1A4E7C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51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7543801" y="0"/>
              <a:ext cx="1600200" cy="2209800"/>
            </a:xfrm>
            <a:custGeom>
              <a:avLst/>
              <a:gdLst>
                <a:gd name="T0" fmla="*/ 0 w 1432"/>
                <a:gd name="T1" fmla="*/ 0 h 3492"/>
                <a:gd name="T2" fmla="*/ 2147483646 w 1432"/>
                <a:gd name="T3" fmla="*/ 0 h 3492"/>
                <a:gd name="T4" fmla="*/ 2147483646 w 1432"/>
                <a:gd name="T5" fmla="*/ 2147483646 h 3492"/>
                <a:gd name="T6" fmla="*/ 2147483646 w 1432"/>
                <a:gd name="T7" fmla="*/ 2147483646 h 3492"/>
                <a:gd name="T8" fmla="*/ 2147483646 w 1432"/>
                <a:gd name="T9" fmla="*/ 2147483646 h 3492"/>
                <a:gd name="T10" fmla="*/ 2147483646 w 1432"/>
                <a:gd name="T11" fmla="*/ 2147483646 h 3492"/>
                <a:gd name="T12" fmla="*/ 2147483646 w 1432"/>
                <a:gd name="T13" fmla="*/ 2147483646 h 3492"/>
                <a:gd name="T14" fmla="*/ 2147483646 w 1432"/>
                <a:gd name="T15" fmla="*/ 2147483646 h 3492"/>
                <a:gd name="T16" fmla="*/ 2147483646 w 1432"/>
                <a:gd name="T17" fmla="*/ 2147483646 h 3492"/>
                <a:gd name="T18" fmla="*/ 2147483646 w 1432"/>
                <a:gd name="T19" fmla="*/ 2147483646 h 3492"/>
                <a:gd name="T20" fmla="*/ 2147483646 w 1432"/>
                <a:gd name="T21" fmla="*/ 2147483646 h 3492"/>
                <a:gd name="T22" fmla="*/ 2147483646 w 1432"/>
                <a:gd name="T23" fmla="*/ 2147483646 h 3492"/>
                <a:gd name="T24" fmla="*/ 2147483646 w 1432"/>
                <a:gd name="T25" fmla="*/ 2147483646 h 3492"/>
                <a:gd name="T26" fmla="*/ 2147483646 w 1432"/>
                <a:gd name="T27" fmla="*/ 2147483646 h 3492"/>
                <a:gd name="T28" fmla="*/ 2147483646 w 1432"/>
                <a:gd name="T29" fmla="*/ 2147483646 h 3492"/>
                <a:gd name="T30" fmla="*/ 2147483646 w 1432"/>
                <a:gd name="T31" fmla="*/ 2147483646 h 3492"/>
                <a:gd name="T32" fmla="*/ 2147483646 w 1432"/>
                <a:gd name="T33" fmla="*/ 2147483646 h 3492"/>
                <a:gd name="T34" fmla="*/ 2147483646 w 1432"/>
                <a:gd name="T35" fmla="*/ 2147483646 h 3492"/>
                <a:gd name="T36" fmla="*/ 2147483646 w 1432"/>
                <a:gd name="T37" fmla="*/ 2147483646 h 3492"/>
                <a:gd name="T38" fmla="*/ 2147483646 w 1432"/>
                <a:gd name="T39" fmla="*/ 2147483646 h 3492"/>
                <a:gd name="T40" fmla="*/ 2147483646 w 1432"/>
                <a:gd name="T41" fmla="*/ 2147483646 h 3492"/>
                <a:gd name="T42" fmla="*/ 2147483646 w 1432"/>
                <a:gd name="T43" fmla="*/ 2147483646 h 3492"/>
                <a:gd name="T44" fmla="*/ 2147483646 w 1432"/>
                <a:gd name="T45" fmla="*/ 2147483646 h 3492"/>
                <a:gd name="T46" fmla="*/ 2147483646 w 1432"/>
                <a:gd name="T47" fmla="*/ 2147483646 h 3492"/>
                <a:gd name="T48" fmla="*/ 2147483646 w 1432"/>
                <a:gd name="T49" fmla="*/ 2147483646 h 3492"/>
                <a:gd name="T50" fmla="*/ 2147483646 w 1432"/>
                <a:gd name="T51" fmla="*/ 2147483646 h 3492"/>
                <a:gd name="T52" fmla="*/ 2147483646 w 1432"/>
                <a:gd name="T53" fmla="*/ 2147483646 h 3492"/>
                <a:gd name="T54" fmla="*/ 2147483646 w 1432"/>
                <a:gd name="T55" fmla="*/ 2147483646 h 3492"/>
                <a:gd name="T56" fmla="*/ 2147483646 w 1432"/>
                <a:gd name="T57" fmla="*/ 2147483646 h 3492"/>
                <a:gd name="T58" fmla="*/ 2147483646 w 1432"/>
                <a:gd name="T59" fmla="*/ 2147483646 h 3492"/>
                <a:gd name="T60" fmla="*/ 2147483646 w 1432"/>
                <a:gd name="T61" fmla="*/ 2147483646 h 3492"/>
                <a:gd name="T62" fmla="*/ 2147483646 w 1432"/>
                <a:gd name="T63" fmla="*/ 2147483646 h 3492"/>
                <a:gd name="T64" fmla="*/ 2147483646 w 1432"/>
                <a:gd name="T65" fmla="*/ 2147483646 h 3492"/>
                <a:gd name="T66" fmla="*/ 2147483646 w 1432"/>
                <a:gd name="T67" fmla="*/ 2147483646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2854325"/>
            <a:ext cx="3581400" cy="4003675"/>
            <a:chOff x="0" y="2533588"/>
            <a:chExt cx="8022336" cy="8966516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</p:grpSp>
      <p:pic>
        <p:nvPicPr>
          <p:cNvPr id="14" name="Picture 17" descr="sb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264275"/>
            <a:ext cx="10207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0" y="2268538"/>
            <a:ext cx="4191000" cy="4589462"/>
            <a:chOff x="-1" y="1600199"/>
            <a:chExt cx="4501019" cy="5257801"/>
          </a:xfrm>
        </p:grpSpPr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-1" y="1600199"/>
              <a:ext cx="4127640" cy="2515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-1" y="3580740"/>
              <a:ext cx="1600931" cy="327726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-1" y="2438610"/>
              <a:ext cx="2894974" cy="215331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1224140" y="3886278"/>
              <a:ext cx="3276878" cy="2971722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876334" y="3993581"/>
              <a:ext cx="1720276" cy="2864419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22" name="Freeform 25"/>
          <p:cNvSpPr>
            <a:spLocks/>
          </p:cNvSpPr>
          <p:nvPr/>
        </p:nvSpPr>
        <p:spPr bwMode="auto">
          <a:xfrm>
            <a:off x="7543800" y="0"/>
            <a:ext cx="1600200" cy="2209800"/>
          </a:xfrm>
          <a:custGeom>
            <a:avLst/>
            <a:gdLst>
              <a:gd name="T0" fmla="*/ 0 w 1432"/>
              <a:gd name="T1" fmla="*/ 0 h 3492"/>
              <a:gd name="T2" fmla="*/ 2147483646 w 1432"/>
              <a:gd name="T3" fmla="*/ 0 h 3492"/>
              <a:gd name="T4" fmla="*/ 2147483646 w 1432"/>
              <a:gd name="T5" fmla="*/ 2147483646 h 3492"/>
              <a:gd name="T6" fmla="*/ 2147483646 w 1432"/>
              <a:gd name="T7" fmla="*/ 2147483646 h 3492"/>
              <a:gd name="T8" fmla="*/ 2147483646 w 1432"/>
              <a:gd name="T9" fmla="*/ 2147483646 h 3492"/>
              <a:gd name="T10" fmla="*/ 2147483646 w 1432"/>
              <a:gd name="T11" fmla="*/ 2147483646 h 3492"/>
              <a:gd name="T12" fmla="*/ 2147483646 w 1432"/>
              <a:gd name="T13" fmla="*/ 2147483646 h 3492"/>
              <a:gd name="T14" fmla="*/ 2147483646 w 1432"/>
              <a:gd name="T15" fmla="*/ 2147483646 h 3492"/>
              <a:gd name="T16" fmla="*/ 2147483646 w 1432"/>
              <a:gd name="T17" fmla="*/ 2147483646 h 3492"/>
              <a:gd name="T18" fmla="*/ 2147483646 w 1432"/>
              <a:gd name="T19" fmla="*/ 2147483646 h 3492"/>
              <a:gd name="T20" fmla="*/ 2147483646 w 1432"/>
              <a:gd name="T21" fmla="*/ 2147483646 h 3492"/>
              <a:gd name="T22" fmla="*/ 2147483646 w 1432"/>
              <a:gd name="T23" fmla="*/ 2147483646 h 3492"/>
              <a:gd name="T24" fmla="*/ 2147483646 w 1432"/>
              <a:gd name="T25" fmla="*/ 2147483646 h 3492"/>
              <a:gd name="T26" fmla="*/ 2147483646 w 1432"/>
              <a:gd name="T27" fmla="*/ 2147483646 h 3492"/>
              <a:gd name="T28" fmla="*/ 2147483646 w 1432"/>
              <a:gd name="T29" fmla="*/ 2147483646 h 3492"/>
              <a:gd name="T30" fmla="*/ 2147483646 w 1432"/>
              <a:gd name="T31" fmla="*/ 2147483646 h 3492"/>
              <a:gd name="T32" fmla="*/ 2147483646 w 1432"/>
              <a:gd name="T33" fmla="*/ 2147483646 h 3492"/>
              <a:gd name="T34" fmla="*/ 2147483646 w 1432"/>
              <a:gd name="T35" fmla="*/ 2147483646 h 3492"/>
              <a:gd name="T36" fmla="*/ 2147483646 w 1432"/>
              <a:gd name="T37" fmla="*/ 2147483646 h 3492"/>
              <a:gd name="T38" fmla="*/ 2147483646 w 1432"/>
              <a:gd name="T39" fmla="*/ 2147483646 h 3492"/>
              <a:gd name="T40" fmla="*/ 2147483646 w 1432"/>
              <a:gd name="T41" fmla="*/ 2147483646 h 3492"/>
              <a:gd name="T42" fmla="*/ 2147483646 w 1432"/>
              <a:gd name="T43" fmla="*/ 2147483646 h 3492"/>
              <a:gd name="T44" fmla="*/ 2147483646 w 1432"/>
              <a:gd name="T45" fmla="*/ 2147483646 h 3492"/>
              <a:gd name="T46" fmla="*/ 2147483646 w 1432"/>
              <a:gd name="T47" fmla="*/ 2147483646 h 3492"/>
              <a:gd name="T48" fmla="*/ 2147483646 w 1432"/>
              <a:gd name="T49" fmla="*/ 2147483646 h 3492"/>
              <a:gd name="T50" fmla="*/ 2147483646 w 1432"/>
              <a:gd name="T51" fmla="*/ 2147483646 h 3492"/>
              <a:gd name="T52" fmla="*/ 2147483646 w 1432"/>
              <a:gd name="T53" fmla="*/ 2147483646 h 3492"/>
              <a:gd name="T54" fmla="*/ 2147483646 w 1432"/>
              <a:gd name="T55" fmla="*/ 2147483646 h 3492"/>
              <a:gd name="T56" fmla="*/ 2147483646 w 1432"/>
              <a:gd name="T57" fmla="*/ 2147483646 h 3492"/>
              <a:gd name="T58" fmla="*/ 2147483646 w 1432"/>
              <a:gd name="T59" fmla="*/ 2147483646 h 3492"/>
              <a:gd name="T60" fmla="*/ 2147483646 w 1432"/>
              <a:gd name="T61" fmla="*/ 2147483646 h 3492"/>
              <a:gd name="T62" fmla="*/ 2147483646 w 1432"/>
              <a:gd name="T63" fmla="*/ 2147483646 h 3492"/>
              <a:gd name="T64" fmla="*/ 2147483646 w 1432"/>
              <a:gd name="T65" fmla="*/ 2147483646 h 3492"/>
              <a:gd name="T66" fmla="*/ 2147483646 w 1432"/>
              <a:gd name="T67" fmla="*/ 2147483646 h 3492"/>
              <a:gd name="T68" fmla="*/ 0 w 1432"/>
              <a:gd name="T69" fmla="*/ 0 h 34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4" name="Picture 27" descr="sb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211888"/>
            <a:ext cx="11890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747118"/>
            <a:ext cx="6858000" cy="1446550"/>
          </a:xfrm>
        </p:spPr>
        <p:txBody>
          <a:bodyPr>
            <a:spAutoFit/>
          </a:bodyPr>
          <a:lstStyle>
            <a:lvl1pPr algn="r">
              <a:defRPr sz="44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0535"/>
            <a:ext cx="6858000" cy="1323439"/>
          </a:xfrm>
        </p:spPr>
        <p:txBody>
          <a:bodyPr>
            <a:spAutoFit/>
          </a:bodyPr>
          <a:lstStyle>
            <a:lvl1pPr marL="0" indent="0" algn="r">
              <a:buNone/>
              <a:defRPr sz="4000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Southern Business School 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08F227-E7AF-45C2-9EAD-3011BA4DD5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54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7543801" y="0"/>
              <a:ext cx="1600200" cy="2209800"/>
            </a:xfrm>
            <a:custGeom>
              <a:avLst/>
              <a:gdLst>
                <a:gd name="T0" fmla="*/ 0 w 1432"/>
                <a:gd name="T1" fmla="*/ 0 h 3492"/>
                <a:gd name="T2" fmla="*/ 2147483646 w 1432"/>
                <a:gd name="T3" fmla="*/ 0 h 3492"/>
                <a:gd name="T4" fmla="*/ 2147483646 w 1432"/>
                <a:gd name="T5" fmla="*/ 2147483646 h 3492"/>
                <a:gd name="T6" fmla="*/ 2147483646 w 1432"/>
                <a:gd name="T7" fmla="*/ 2147483646 h 3492"/>
                <a:gd name="T8" fmla="*/ 2147483646 w 1432"/>
                <a:gd name="T9" fmla="*/ 2147483646 h 3492"/>
                <a:gd name="T10" fmla="*/ 2147483646 w 1432"/>
                <a:gd name="T11" fmla="*/ 2147483646 h 3492"/>
                <a:gd name="T12" fmla="*/ 2147483646 w 1432"/>
                <a:gd name="T13" fmla="*/ 2147483646 h 3492"/>
                <a:gd name="T14" fmla="*/ 2147483646 w 1432"/>
                <a:gd name="T15" fmla="*/ 2147483646 h 3492"/>
                <a:gd name="T16" fmla="*/ 2147483646 w 1432"/>
                <a:gd name="T17" fmla="*/ 2147483646 h 3492"/>
                <a:gd name="T18" fmla="*/ 2147483646 w 1432"/>
                <a:gd name="T19" fmla="*/ 2147483646 h 3492"/>
                <a:gd name="T20" fmla="*/ 2147483646 w 1432"/>
                <a:gd name="T21" fmla="*/ 2147483646 h 3492"/>
                <a:gd name="T22" fmla="*/ 2147483646 w 1432"/>
                <a:gd name="T23" fmla="*/ 2147483646 h 3492"/>
                <a:gd name="T24" fmla="*/ 2147483646 w 1432"/>
                <a:gd name="T25" fmla="*/ 2147483646 h 3492"/>
                <a:gd name="T26" fmla="*/ 2147483646 w 1432"/>
                <a:gd name="T27" fmla="*/ 2147483646 h 3492"/>
                <a:gd name="T28" fmla="*/ 2147483646 w 1432"/>
                <a:gd name="T29" fmla="*/ 2147483646 h 3492"/>
                <a:gd name="T30" fmla="*/ 2147483646 w 1432"/>
                <a:gd name="T31" fmla="*/ 2147483646 h 3492"/>
                <a:gd name="T32" fmla="*/ 2147483646 w 1432"/>
                <a:gd name="T33" fmla="*/ 2147483646 h 3492"/>
                <a:gd name="T34" fmla="*/ 2147483646 w 1432"/>
                <a:gd name="T35" fmla="*/ 2147483646 h 3492"/>
                <a:gd name="T36" fmla="*/ 2147483646 w 1432"/>
                <a:gd name="T37" fmla="*/ 2147483646 h 3492"/>
                <a:gd name="T38" fmla="*/ 2147483646 w 1432"/>
                <a:gd name="T39" fmla="*/ 2147483646 h 3492"/>
                <a:gd name="T40" fmla="*/ 2147483646 w 1432"/>
                <a:gd name="T41" fmla="*/ 2147483646 h 3492"/>
                <a:gd name="T42" fmla="*/ 2147483646 w 1432"/>
                <a:gd name="T43" fmla="*/ 2147483646 h 3492"/>
                <a:gd name="T44" fmla="*/ 2147483646 w 1432"/>
                <a:gd name="T45" fmla="*/ 2147483646 h 3492"/>
                <a:gd name="T46" fmla="*/ 2147483646 w 1432"/>
                <a:gd name="T47" fmla="*/ 2147483646 h 3492"/>
                <a:gd name="T48" fmla="*/ 2147483646 w 1432"/>
                <a:gd name="T49" fmla="*/ 2147483646 h 3492"/>
                <a:gd name="T50" fmla="*/ 2147483646 w 1432"/>
                <a:gd name="T51" fmla="*/ 2147483646 h 3492"/>
                <a:gd name="T52" fmla="*/ 2147483646 w 1432"/>
                <a:gd name="T53" fmla="*/ 2147483646 h 3492"/>
                <a:gd name="T54" fmla="*/ 2147483646 w 1432"/>
                <a:gd name="T55" fmla="*/ 2147483646 h 3492"/>
                <a:gd name="T56" fmla="*/ 2147483646 w 1432"/>
                <a:gd name="T57" fmla="*/ 2147483646 h 3492"/>
                <a:gd name="T58" fmla="*/ 2147483646 w 1432"/>
                <a:gd name="T59" fmla="*/ 2147483646 h 3492"/>
                <a:gd name="T60" fmla="*/ 2147483646 w 1432"/>
                <a:gd name="T61" fmla="*/ 2147483646 h 3492"/>
                <a:gd name="T62" fmla="*/ 2147483646 w 1432"/>
                <a:gd name="T63" fmla="*/ 2147483646 h 3492"/>
                <a:gd name="T64" fmla="*/ 2147483646 w 1432"/>
                <a:gd name="T65" fmla="*/ 2147483646 h 3492"/>
                <a:gd name="T66" fmla="*/ 2147483646 w 1432"/>
                <a:gd name="T67" fmla="*/ 2147483646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2854325"/>
            <a:ext cx="3581400" cy="4003675"/>
            <a:chOff x="0" y="2533588"/>
            <a:chExt cx="8022336" cy="8966516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ea typeface="+mn-ea"/>
                <a:cs typeface="Arial" charset="0"/>
              </a:endParaRPr>
            </a:p>
          </p:txBody>
        </p:sp>
      </p:grpSp>
      <p:pic>
        <p:nvPicPr>
          <p:cNvPr id="14" name="Picture 17" descr="sb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65850"/>
            <a:ext cx="12350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0460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3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Southern Business School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E87405-B26E-4568-9E01-1C42E97A3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76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23F8454-A417-4B2D-BB5F-F731AAE8F378}" type="datetimeFigureOut">
              <a:rPr lang="en-ZA"/>
              <a:pPr>
                <a:defRPr/>
              </a:pPr>
              <a:t>2016-04-22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93C5ADB-8256-4868-81B0-91C18551047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855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566C024-E8C2-4949-B707-19253B0567F1}" type="datetimeFigureOut">
              <a:rPr lang="en-ZA"/>
              <a:pPr>
                <a:defRPr/>
              </a:pPr>
              <a:t>2016-04-22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0B9A311-9C6E-40B1-A341-CD8A77CB76D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462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4"/>
            <a:r>
              <a:rPr lang="en-GB" altLang="en-US" smtClean="0"/>
              <a:t>Third level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© Southern Business School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608B89-8D5E-47BC-825A-2CC0F10E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/>
          <a:ea typeface="MS PGothic" panose="020B0600070205080204" pitchFamily="34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800000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Tahoma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Tahoma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Tahoma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Calibri" pitchFamily="34" charset="0"/>
          <a:ea typeface="Tahoma" pitchFamily="34" charset="0"/>
          <a:cs typeface="Calibri" pitchFamily="34" charset="0"/>
        </a:defRPr>
      </a:lvl4pPr>
      <a:lvl5pPr marL="985838" indent="-2714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Calibri" pitchFamily="34" charset="0"/>
          <a:ea typeface="Tahoma" pitchFamily="34" charset="0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81" y="121695"/>
            <a:ext cx="8688321" cy="4896543"/>
          </a:xfrm>
          <a:prstGeom prst="rect">
            <a:avLst/>
          </a:prstGeom>
        </p:spPr>
      </p:pic>
      <p:sp>
        <p:nvSpPr>
          <p:cNvPr id="386050" name="Title 3"/>
          <p:cNvSpPr>
            <a:spLocks noGrp="1"/>
          </p:cNvSpPr>
          <p:nvPr>
            <p:ph type="ctrTitle" idx="4294967295"/>
          </p:nvPr>
        </p:nvSpPr>
        <p:spPr>
          <a:xfrm>
            <a:off x="208081" y="5011340"/>
            <a:ext cx="8688320" cy="1384995"/>
          </a:xfr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ea typeface="+mj-ea"/>
              </a:rPr>
              <a:t>AN ASSESSMENT OF THE  CRIMINOLOGICAL SIGNIFICANCE OF MOTOR VEHICLE CRASH DATA  WITHIN THE CRIMINAL JUSTICE CONTEXT</a:t>
            </a:r>
          </a:p>
        </p:txBody>
      </p:sp>
      <p:sp>
        <p:nvSpPr>
          <p:cNvPr id="2" name="AutoShape 6" descr="Displaying DSCF4666 ed.jpg"/>
          <p:cNvSpPr>
            <a:spLocks noChangeAspect="1" noChangeArrowheads="1"/>
          </p:cNvSpPr>
          <p:nvPr/>
        </p:nvSpPr>
        <p:spPr bwMode="auto">
          <a:xfrm>
            <a:off x="2195736" y="374649"/>
            <a:ext cx="720080" cy="72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1835696" y="3763087"/>
            <a:ext cx="6858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chemeClr val="bg1"/>
                </a:solidFill>
                <a:ea typeface="MS PGothic" panose="020B0600070205080204" pitchFamily="34" charset="-128"/>
              </a:rPr>
              <a:t>Presenter: </a:t>
            </a:r>
            <a:r>
              <a:rPr lang="en-US" altLang="en-US" sz="20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Andre Roets</a:t>
            </a:r>
            <a:endParaRPr lang="en-US" altLang="en-US" sz="2000" b="1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chemeClr val="bg1"/>
                </a:solidFill>
                <a:ea typeface="MS PGothic" panose="020B0600070205080204" pitchFamily="34" charset="-128"/>
              </a:rPr>
              <a:t>Tel: +27 (0) </a:t>
            </a:r>
            <a:r>
              <a:rPr lang="en-US" altLang="en-US" sz="20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83 785 2238</a:t>
            </a:r>
            <a:endParaRPr lang="en-US" altLang="en-US" sz="2000" b="1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chemeClr val="bg1"/>
                </a:solidFill>
                <a:ea typeface="MS PGothic" panose="020B0600070205080204" pitchFamily="34" charset="-128"/>
              </a:rPr>
              <a:t>E-mail: </a:t>
            </a:r>
            <a:r>
              <a:rPr lang="en-US" altLang="en-US" sz="2000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aroets@sbs.ac.za</a:t>
            </a:r>
            <a:endParaRPr lang="en-US" altLang="en-US" sz="2000" b="1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endParaRPr lang="en-US" altLang="en-US" sz="1800" dirty="0">
              <a:solidFill>
                <a:srgbClr val="800000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5781"/>
            <a:ext cx="7886700" cy="944947"/>
          </a:xfrm>
        </p:spPr>
        <p:txBody>
          <a:bodyPr/>
          <a:lstStyle/>
          <a:p>
            <a:pPr algn="ctr"/>
            <a:r>
              <a:rPr lang="en-ZA" dirty="0" smtClean="0"/>
              <a:t>ECONOMICAL IMPACT OF CRASHES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7504" y="980729"/>
            <a:ext cx="3689548" cy="5472459"/>
          </a:xfrm>
        </p:spPr>
        <p:txBody>
          <a:bodyPr/>
          <a:lstStyle/>
          <a:p>
            <a:endParaRPr lang="en-ZA" dirty="0" smtClean="0"/>
          </a:p>
          <a:p>
            <a:r>
              <a:rPr lang="en-ZA" sz="2800" dirty="0" smtClean="0"/>
              <a:t>In 2013 the average cost of crashes –</a:t>
            </a:r>
          </a:p>
          <a:p>
            <a:pPr lvl="1"/>
            <a:r>
              <a:rPr lang="en-ZA" sz="2800" dirty="0" smtClean="0"/>
              <a:t>Fatal: </a:t>
            </a:r>
            <a:r>
              <a:rPr lang="en-ZA" sz="2800" dirty="0" smtClean="0"/>
              <a:t>R1.23 mil p/crash</a:t>
            </a:r>
          </a:p>
          <a:p>
            <a:pPr lvl="1"/>
            <a:r>
              <a:rPr lang="en-ZA" sz="2800" dirty="0" smtClean="0"/>
              <a:t>Damage </a:t>
            </a:r>
            <a:r>
              <a:rPr lang="en-ZA" sz="2800" dirty="0" smtClean="0"/>
              <a:t>only: </a:t>
            </a:r>
            <a:r>
              <a:rPr lang="en-ZA" sz="2800" dirty="0" smtClean="0"/>
              <a:t>R74,000 p/crash </a:t>
            </a:r>
          </a:p>
          <a:p>
            <a:r>
              <a:rPr lang="en-ZA" sz="2800" dirty="0" smtClean="0"/>
              <a:t>811% increase from 1998 to 2013</a:t>
            </a:r>
          </a:p>
          <a:p>
            <a:pPr lvl="1"/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Southern Business School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EE0AB-647C-4019-AB1A-E10A367AB88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5103493"/>
              </p:ext>
            </p:extLst>
          </p:nvPr>
        </p:nvGraphicFramePr>
        <p:xfrm>
          <a:off x="3635896" y="980728"/>
          <a:ext cx="5508104" cy="5877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16974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1588"/>
            <a:ext cx="8578850" cy="1015094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LEGAL RESPONSIBILITY </a:t>
            </a:r>
            <a:r>
              <a:rPr lang="en-GB" altLang="en-US" sz="3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CRASH RECORDING</a:t>
            </a:r>
            <a:endParaRPr lang="en-GB" altLang="en-US" sz="33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898989"/>
                </a:solidFill>
                <a:ea typeface="MS PGothic" panose="020B0600070205080204" pitchFamily="34" charset="-128"/>
              </a:rPr>
              <a:t>© Southern Business School</a:t>
            </a:r>
          </a:p>
        </p:txBody>
      </p:sp>
      <p:sp>
        <p:nvSpPr>
          <p:cNvPr id="2663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022DEB-BE27-4F88-8E89-2B4316392AB7}" type="slidenum">
              <a:rPr lang="en-US" altLang="en-US" sz="1000" smtClean="0">
                <a:solidFill>
                  <a:srgbClr val="898989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 smtClean="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59599"/>
          </a:xfrm>
          <a:solidFill>
            <a:schemeClr val="bg1">
              <a:alpha val="70195"/>
            </a:schemeClr>
          </a:solidFill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ZA" sz="3500" dirty="0" smtClean="0"/>
              <a:t>Great uncertainty </a:t>
            </a:r>
            <a:r>
              <a:rPr lang="en-ZA" sz="3500" dirty="0"/>
              <a:t>amongst </a:t>
            </a:r>
            <a:r>
              <a:rPr lang="en-ZA" sz="3500" dirty="0" smtClean="0"/>
              <a:t>Law Enforcement Practitioners (</a:t>
            </a:r>
            <a:r>
              <a:rPr lang="en-ZA" sz="3500" dirty="0" smtClean="0"/>
              <a:t>LEPs) </a:t>
            </a:r>
            <a:r>
              <a:rPr lang="en-ZA" sz="3500" dirty="0"/>
              <a:t>as to when and who </a:t>
            </a:r>
            <a:r>
              <a:rPr lang="en-ZA" sz="3500" dirty="0" smtClean="0"/>
              <a:t>attend </a:t>
            </a:r>
            <a:r>
              <a:rPr lang="en-ZA" sz="3500" dirty="0" smtClean="0"/>
              <a:t>to and </a:t>
            </a:r>
            <a:r>
              <a:rPr lang="en-ZA" sz="3500" dirty="0"/>
              <a:t>record </a:t>
            </a:r>
            <a:r>
              <a:rPr lang="en-ZA" sz="3500" dirty="0" smtClean="0"/>
              <a:t>crashes</a:t>
            </a:r>
            <a:endParaRPr lang="en-ZA" sz="3500" dirty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3500" dirty="0"/>
              <a:t>Serious and fatal crashes </a:t>
            </a:r>
            <a:r>
              <a:rPr lang="en-GB" sz="3500" b="1" dirty="0"/>
              <a:t>MUST</a:t>
            </a:r>
            <a:r>
              <a:rPr lang="en-GB" sz="3500" dirty="0"/>
              <a:t> be attended to by </a:t>
            </a:r>
            <a:r>
              <a:rPr lang="en-GB" sz="3500" dirty="0" smtClean="0"/>
              <a:t>South African Police Service (SAPS)</a:t>
            </a:r>
            <a:endParaRPr lang="en-GB" sz="3500" dirty="0"/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/>
              <a:t>Argument </a:t>
            </a:r>
            <a:r>
              <a:rPr lang="en-GB" dirty="0" smtClean="0"/>
              <a:t>founded </a:t>
            </a:r>
            <a:r>
              <a:rPr lang="en-GB" dirty="0"/>
              <a:t>in sect 205(3) of the Constitution of  the RSA, 1996 – “the objects of the police service are to prevent, combat and </a:t>
            </a:r>
            <a:r>
              <a:rPr lang="en-GB" u="sng" dirty="0"/>
              <a:t>investigate</a:t>
            </a:r>
            <a:r>
              <a:rPr lang="en-GB" dirty="0"/>
              <a:t> crime</a:t>
            </a:r>
            <a:r>
              <a:rPr lang="en-GB" dirty="0" smtClean="0"/>
              <a:t>…”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6516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LEGAL RESPONSIBILITY </a:t>
            </a:r>
            <a:r>
              <a:rPr lang="en-GB" dirty="0" smtClean="0"/>
              <a:t>(CONT.)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/>
              <a:t>Traffic officers become the </a:t>
            </a:r>
            <a:r>
              <a:rPr lang="en-GB" b="1" dirty="0"/>
              <a:t>1</a:t>
            </a:r>
            <a:r>
              <a:rPr lang="en-GB" b="1" baseline="30000" dirty="0"/>
              <a:t>ST</a:t>
            </a:r>
            <a:r>
              <a:rPr lang="en-GB" b="1" dirty="0"/>
              <a:t> RESPONDER i.e. to safeguard the scene</a:t>
            </a:r>
            <a:r>
              <a:rPr lang="en-GB" dirty="0"/>
              <a:t>, which result in crashes classified as ‘serious’ and referred to SAPS for action</a:t>
            </a:r>
            <a:endParaRPr lang="en-GB" b="1" dirty="0"/>
          </a:p>
          <a:p>
            <a:pPr>
              <a:defRPr/>
            </a:pPr>
            <a:r>
              <a:rPr lang="en-ZA" sz="3200" dirty="0"/>
              <a:t>Contradicts </a:t>
            </a:r>
            <a:r>
              <a:rPr lang="en-ZA" sz="3200" dirty="0" smtClean="0"/>
              <a:t>Sect </a:t>
            </a:r>
            <a:r>
              <a:rPr lang="en-ZA" sz="3200" dirty="0"/>
              <a:t>61(1)(f) of </a:t>
            </a:r>
            <a:r>
              <a:rPr lang="en-ZA" sz="3200" dirty="0" smtClean="0"/>
              <a:t>National Road Traffic Act (93 </a:t>
            </a:r>
            <a:r>
              <a:rPr lang="en-ZA" sz="3200" dirty="0"/>
              <a:t>of </a:t>
            </a:r>
            <a:r>
              <a:rPr lang="en-ZA" sz="3200" dirty="0" smtClean="0"/>
              <a:t>1996)</a:t>
            </a:r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Southern Business School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E87405-B26E-4568-9E01-1C42E97A37F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2066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728663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LEGAL RESPONSIBILITY (CONT.)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4105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dirty="0" smtClean="0"/>
              <a:t>“61(1</a:t>
            </a:r>
            <a:r>
              <a:rPr lang="en-ZA" dirty="0" smtClean="0"/>
              <a:t>)</a:t>
            </a:r>
            <a:r>
              <a:rPr lang="en-ZA" dirty="0"/>
              <a:t>	The driver of a vehicle at the </a:t>
            </a:r>
            <a:r>
              <a:rPr lang="en-ZA" dirty="0" smtClean="0"/>
              <a:t>time 	</a:t>
            </a:r>
            <a:r>
              <a:rPr lang="en-ZA" dirty="0" smtClean="0"/>
              <a:t>		when such </a:t>
            </a:r>
            <a:r>
              <a:rPr lang="en-ZA" dirty="0"/>
              <a:t>vehicle is </a:t>
            </a:r>
            <a:r>
              <a:rPr lang="en-ZA" dirty="0" smtClean="0"/>
              <a:t>involved </a:t>
            </a:r>
            <a:r>
              <a:rPr lang="en-ZA" dirty="0"/>
              <a:t>in or </a:t>
            </a:r>
            <a:r>
              <a:rPr lang="en-ZA" dirty="0" smtClean="0"/>
              <a:t>		contributes </a:t>
            </a:r>
            <a:r>
              <a:rPr lang="en-ZA" dirty="0"/>
              <a:t>to </a:t>
            </a:r>
            <a:r>
              <a:rPr lang="en-ZA" dirty="0" smtClean="0"/>
              <a:t>any </a:t>
            </a:r>
            <a:r>
              <a:rPr lang="en-ZA" dirty="0"/>
              <a:t>accident in which </a:t>
            </a:r>
            <a:r>
              <a:rPr lang="en-ZA" dirty="0" smtClean="0"/>
              <a:t>		any </a:t>
            </a:r>
            <a:r>
              <a:rPr lang="en-ZA" dirty="0" smtClean="0"/>
              <a:t>person </a:t>
            </a:r>
            <a:r>
              <a:rPr lang="en-ZA" dirty="0"/>
              <a:t>is </a:t>
            </a:r>
            <a:r>
              <a:rPr lang="en-ZA" b="1" dirty="0"/>
              <a:t>killed or </a:t>
            </a:r>
            <a:r>
              <a:rPr lang="en-ZA" b="1" dirty="0" smtClean="0"/>
              <a:t>	injured </a:t>
            </a:r>
            <a:r>
              <a:rPr lang="en-ZA" b="1" dirty="0"/>
              <a:t>or </a:t>
            </a:r>
            <a:r>
              <a:rPr lang="en-ZA" b="1" dirty="0" smtClean="0"/>
              <a:t>			suffers </a:t>
            </a:r>
            <a:r>
              <a:rPr lang="en-ZA" b="1" dirty="0"/>
              <a:t>damage </a:t>
            </a:r>
            <a:r>
              <a:rPr lang="en-ZA" dirty="0"/>
              <a:t>in respect </a:t>
            </a:r>
            <a:r>
              <a:rPr lang="en-ZA" dirty="0" smtClean="0"/>
              <a:t>of any 	</a:t>
            </a:r>
            <a:r>
              <a:rPr lang="en-ZA" dirty="0" smtClean="0"/>
              <a:t>		property</a:t>
            </a:r>
            <a:r>
              <a:rPr lang="en-ZA" dirty="0"/>
              <a:t>, including a vehicle, or animal </a:t>
            </a:r>
            <a:r>
              <a:rPr lang="en-ZA" dirty="0" smtClean="0"/>
              <a:t>		shall- </a:t>
            </a:r>
            <a:endParaRPr lang="en-ZA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dirty="0" smtClean="0"/>
              <a:t>(f)</a:t>
            </a:r>
            <a:r>
              <a:rPr lang="en-ZA" dirty="0"/>
              <a:t>	if he or she </a:t>
            </a:r>
            <a:r>
              <a:rPr lang="en-ZA" b="1" dirty="0"/>
              <a:t>has not already reported the </a:t>
            </a:r>
            <a:r>
              <a:rPr lang="en-ZA" b="1" dirty="0" smtClean="0"/>
              <a:t>	accident </a:t>
            </a:r>
            <a:r>
              <a:rPr lang="en-ZA" b="1" dirty="0"/>
              <a:t>to a </a:t>
            </a:r>
            <a:r>
              <a:rPr lang="en-ZA" b="1" dirty="0" smtClean="0"/>
              <a:t>police </a:t>
            </a:r>
            <a:r>
              <a:rPr lang="en-ZA" b="1" dirty="0"/>
              <a:t>or traffic officer at </a:t>
            </a:r>
            <a:r>
              <a:rPr lang="en-ZA" b="1" dirty="0" smtClean="0"/>
              <a:t>	the 	scene </a:t>
            </a:r>
            <a:r>
              <a:rPr lang="en-ZA" b="1" dirty="0"/>
              <a:t>of the accident</a:t>
            </a:r>
            <a:r>
              <a:rPr lang="en-ZA" dirty="0" smtClean="0"/>
              <a:t>, … report </a:t>
            </a:r>
            <a:r>
              <a:rPr lang="en-ZA" dirty="0"/>
              <a:t>the </a:t>
            </a:r>
            <a:r>
              <a:rPr lang="en-ZA" dirty="0" smtClean="0"/>
              <a:t>accident 	to </a:t>
            </a:r>
            <a:r>
              <a:rPr lang="en-ZA" b="1" dirty="0"/>
              <a:t>any police officer </a:t>
            </a:r>
            <a:r>
              <a:rPr lang="en-ZA" b="1" dirty="0" smtClean="0"/>
              <a:t>at </a:t>
            </a:r>
            <a:r>
              <a:rPr lang="en-ZA" b="1" dirty="0"/>
              <a:t>a police station or at </a:t>
            </a:r>
            <a:r>
              <a:rPr lang="en-ZA" b="1" dirty="0" smtClean="0"/>
              <a:t>	any </a:t>
            </a:r>
            <a:r>
              <a:rPr lang="en-ZA" b="1" dirty="0"/>
              <a:t>office set </a:t>
            </a:r>
            <a:r>
              <a:rPr lang="en-ZA" dirty="0" smtClean="0"/>
              <a:t>aside </a:t>
            </a:r>
            <a:r>
              <a:rPr lang="en-ZA" dirty="0"/>
              <a:t>by a </a:t>
            </a:r>
            <a:r>
              <a:rPr lang="en-ZA" dirty="0" smtClean="0"/>
              <a:t>competent 	authority </a:t>
            </a:r>
            <a:r>
              <a:rPr lang="en-ZA" dirty="0"/>
              <a:t>for </a:t>
            </a:r>
            <a:r>
              <a:rPr lang="en-ZA" b="1" dirty="0"/>
              <a:t>use by a traffic officer</a:t>
            </a:r>
            <a:r>
              <a:rPr lang="en-ZA" dirty="0"/>
              <a:t>, </a:t>
            </a:r>
            <a:r>
              <a:rPr lang="en-ZA" dirty="0" smtClean="0"/>
              <a:t>…..”</a:t>
            </a:r>
            <a:endParaRPr lang="en-ZA" dirty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898989"/>
                </a:solidFill>
                <a:ea typeface="MS PGothic" panose="020B0600070205080204" pitchFamily="34" charset="-128"/>
              </a:rPr>
              <a:t>© Southern Business School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34007E-504B-40F5-8E6C-CCB86A2E0CD9}" type="slidenum">
              <a:rPr lang="en-US" altLang="en-US" sz="1000" smtClean="0">
                <a:solidFill>
                  <a:srgbClr val="898989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 smtClean="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97523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57979"/>
            <a:ext cx="8435975" cy="8794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LEGAL RESPONSIBILITY </a:t>
            </a:r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175"/>
            <a:ext cx="8229600" cy="4162097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3200" dirty="0" smtClean="0"/>
              <a:t>Problematic due to the lack of training of South African Police Service (SAPS) members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3200" dirty="0" smtClean="0"/>
              <a:t>All forms of training concerning crash attendance and recording are removed </a:t>
            </a:r>
            <a:r>
              <a:rPr lang="en-GB" sz="3200" dirty="0"/>
              <a:t>from the basic training </a:t>
            </a:r>
            <a:r>
              <a:rPr lang="en-GB" sz="3200" dirty="0" smtClean="0"/>
              <a:t>curriculum of the SAPS</a:t>
            </a:r>
            <a:endParaRPr lang="en-GB" sz="3200" dirty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GB" sz="3200" dirty="0" smtClean="0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898989"/>
                </a:solidFill>
                <a:ea typeface="MS PGothic" panose="020B0600070205080204" pitchFamily="34" charset="-128"/>
              </a:rPr>
              <a:t>© Southern Business School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B9E98C-0D9D-4AC7-BA3D-75E47B6F78F0}" type="slidenum">
              <a:rPr lang="en-US" altLang="en-US" sz="1000" smtClean="0">
                <a:solidFill>
                  <a:srgbClr val="898989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 smtClean="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9218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1657"/>
            <a:ext cx="8507288" cy="1143000"/>
          </a:xfrm>
        </p:spPr>
        <p:txBody>
          <a:bodyPr/>
          <a:lstStyle/>
          <a:p>
            <a:r>
              <a:rPr lang="en-ZA" dirty="0" smtClean="0"/>
              <a:t>RESPONSIBILITY (CONT.)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24657"/>
            <a:ext cx="8291264" cy="4552615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3200" dirty="0" smtClean="0"/>
              <a:t>This </a:t>
            </a:r>
            <a:r>
              <a:rPr lang="en-GB" sz="3200" dirty="0"/>
              <a:t>unfeasible </a:t>
            </a:r>
            <a:r>
              <a:rPr lang="en-GB" sz="3200" dirty="0" smtClean="0"/>
              <a:t>practice </a:t>
            </a:r>
            <a:r>
              <a:rPr lang="en-GB" sz="3200" dirty="0" smtClean="0"/>
              <a:t>resulted in the vast majority </a:t>
            </a:r>
            <a:r>
              <a:rPr lang="en-GB" sz="3200" dirty="0"/>
              <a:t>of </a:t>
            </a:r>
            <a:r>
              <a:rPr lang="en-GB" sz="3200" dirty="0" smtClean="0"/>
              <a:t>Traffic Officers bearing no </a:t>
            </a:r>
            <a:r>
              <a:rPr lang="en-GB" sz="3200" dirty="0"/>
              <a:t>knowledge about crash scene </a:t>
            </a:r>
            <a:r>
              <a:rPr lang="en-GB" sz="3200" dirty="0" smtClean="0"/>
              <a:t>attendance and recording of road crashes</a:t>
            </a:r>
            <a:endParaRPr lang="en-GB" altLang="en-US" sz="3200" dirty="0" smtClean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GB" dirty="0"/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Southern Business School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CEE0AB-647C-4019-AB1A-E10A367AB88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6571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0"/>
            <a:ext cx="8639175" cy="11969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REPORTING AND RECORDING PROCESS: ROAD TRAFFIC CRASHES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950" y="1317625"/>
            <a:ext cx="8229600" cy="504031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3500" dirty="0" smtClean="0"/>
              <a:t>Collection of data </a:t>
            </a:r>
            <a:r>
              <a:rPr lang="en-GB" sz="3500" dirty="0" smtClean="0"/>
              <a:t>is </a:t>
            </a:r>
            <a:r>
              <a:rPr lang="en-GB" sz="3500" dirty="0" smtClean="0"/>
              <a:t>a </a:t>
            </a:r>
            <a:r>
              <a:rPr lang="en-GB" sz="3500" u="sng" dirty="0" smtClean="0"/>
              <a:t>challenging</a:t>
            </a:r>
            <a:r>
              <a:rPr lang="en-GB" sz="3500" dirty="0" smtClean="0"/>
              <a:t> </a:t>
            </a:r>
            <a:r>
              <a:rPr lang="en-GB" sz="3500" dirty="0" smtClean="0"/>
              <a:t>process </a:t>
            </a:r>
            <a:endParaRPr lang="en-GB" sz="3500" dirty="0" smtClean="0"/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3500" dirty="0" smtClean="0"/>
              <a:t>Registration of crashes only materialises if recorded / reported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3500" dirty="0" smtClean="0"/>
              <a:t>Reduction of traffic injuries in developing countries </a:t>
            </a:r>
            <a:r>
              <a:rPr lang="en-GB" sz="3500" dirty="0" smtClean="0"/>
              <a:t>is ineffective </a:t>
            </a:r>
            <a:r>
              <a:rPr lang="en-GB" sz="3500" dirty="0" smtClean="0"/>
              <a:t>because of the underestimation of traffic injuries due to underreporting</a:t>
            </a:r>
            <a:r>
              <a:rPr lang="en-GB" dirty="0" smtClean="0"/>
              <a:t> 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/>
              <a:t>A</a:t>
            </a:r>
            <a:r>
              <a:rPr lang="en-GB" dirty="0" smtClean="0"/>
              <a:t>pprox. 75% vehicles uninsured, problematic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GB" dirty="0" smtClean="0"/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GB" dirty="0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898989"/>
                </a:solidFill>
                <a:ea typeface="MS PGothic" panose="020B0600070205080204" pitchFamily="34" charset="-128"/>
              </a:rPr>
              <a:t>© Southern Business School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D90BAE-6394-40D2-9B96-02FBDE7AE456}" type="slidenum">
              <a:rPr lang="en-US" altLang="en-US" sz="1000" smtClean="0">
                <a:solidFill>
                  <a:srgbClr val="898989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 smtClean="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0853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92" y="67593"/>
            <a:ext cx="8229600" cy="1143000"/>
          </a:xfrm>
        </p:spPr>
        <p:txBody>
          <a:bodyPr/>
          <a:lstStyle/>
          <a:p>
            <a:r>
              <a:rPr lang="en-GB" dirty="0" smtClean="0"/>
              <a:t>REPORTING </a:t>
            </a:r>
            <a:r>
              <a:rPr lang="en-GB" dirty="0" smtClean="0"/>
              <a:t>AND </a:t>
            </a:r>
            <a:r>
              <a:rPr lang="en-GB" dirty="0" smtClean="0"/>
              <a:t>RECORDING (CONT.)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2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 smtClean="0"/>
              <a:t>Recording of crashes are challenging with removal of vehicles and/or drivers prior to arrival of Law Enforcement Practitioners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 smtClean="0"/>
              <a:t>Official radios are rented to breakdown companies to respond to crash scenes</a:t>
            </a:r>
            <a:endParaRPr lang="en-GB" dirty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/>
              <a:t>Registration </a:t>
            </a:r>
            <a:r>
              <a:rPr lang="en-GB" dirty="0" smtClean="0"/>
              <a:t>of recorded crashes on </a:t>
            </a:r>
            <a:r>
              <a:rPr lang="en-GB" dirty="0"/>
              <a:t>average 2 years behind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Southern Business School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E87405-B26E-4568-9E01-1C42E97A37F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9694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INTEGRITY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080"/>
            <a:ext cx="8229600" cy="4522168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ZA" altLang="en-US" sz="3500" dirty="0" smtClean="0"/>
              <a:t>Although </a:t>
            </a:r>
            <a:r>
              <a:rPr lang="en-ZA" altLang="en-US" sz="3500" dirty="0"/>
              <a:t>statistics are recorded in South Africa, it is not without </a:t>
            </a:r>
            <a:r>
              <a:rPr lang="en-ZA" altLang="en-US" sz="3500" dirty="0" smtClean="0"/>
              <a:t>controversy </a:t>
            </a:r>
            <a:endParaRPr lang="en-ZA" altLang="en-US" sz="3500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ZA" altLang="en-US" sz="3500" dirty="0"/>
              <a:t>The national picture in relation to traffic crashes does not depict the total picture of road traffic crashes in South </a:t>
            </a:r>
            <a:r>
              <a:rPr lang="en-ZA" altLang="en-US" sz="3500" dirty="0" smtClean="0"/>
              <a:t>Africa </a:t>
            </a:r>
            <a:endParaRPr lang="en-ZA" altLang="en-US" sz="3500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n-ZA" altLang="en-US" dirty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898989"/>
                </a:solidFill>
                <a:ea typeface="MS PGothic" panose="020B0600070205080204" pitchFamily="34" charset="-128"/>
              </a:rPr>
              <a:t>© Southern Business School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C163CF-0063-4777-9975-162E485D0F41}" type="slidenum">
              <a:rPr lang="en-US" altLang="en-US" sz="1000">
                <a:solidFill>
                  <a:srgbClr val="898989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09560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41" y="155415"/>
            <a:ext cx="8229600" cy="933450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INTEGRITY </a:t>
            </a:r>
            <a:r>
              <a:rPr lang="en-ZA" dirty="0" smtClean="0"/>
              <a:t>(CONT.)</a:t>
            </a:r>
            <a:endParaRPr lang="en-ZA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36041" y="1268760"/>
            <a:ext cx="8229600" cy="4727799"/>
          </a:xfrm>
          <a:solidFill>
            <a:schemeClr val="bg1">
              <a:alpha val="70195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 sz="3200" dirty="0" smtClean="0"/>
              <a:t>Crashes involving road traffic injuries are neglected, especially the categorisation of injuries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 sz="3200" dirty="0" smtClean="0"/>
              <a:t>Around 78% of all information recorded provides inaccurate and unreliable </a:t>
            </a:r>
            <a:r>
              <a:rPr lang="en-GB" altLang="en-US" sz="3200" dirty="0" smtClean="0"/>
              <a:t>statistics</a:t>
            </a:r>
            <a:endParaRPr lang="en-GB" altLang="en-US" sz="3200" dirty="0" smtClean="0"/>
          </a:p>
          <a:p>
            <a:pPr marL="0" indent="0">
              <a:buNone/>
            </a:pPr>
            <a:endParaRPr lang="en-ZA" altLang="en-US" dirty="0" smtClean="0"/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898989"/>
                </a:solidFill>
                <a:ea typeface="MS PGothic" panose="020B0600070205080204" pitchFamily="34" charset="-128"/>
              </a:rPr>
              <a:t>© Southern Business School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727626-F642-43DB-8501-3BD98117E79A}" type="slidenum">
              <a:rPr lang="en-US" altLang="en-US" sz="1000" smtClean="0">
                <a:solidFill>
                  <a:srgbClr val="898989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 smtClean="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03918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138"/>
            <a:ext cx="7848872" cy="6655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57848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SOUTH AFRICA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898989"/>
                </a:solidFill>
                <a:ea typeface="MS PGothic" panose="020B0600070205080204" pitchFamily="34" charset="-128"/>
              </a:rPr>
              <a:t>© Southern Business School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C163CF-0063-4777-9975-162E485D0F41}" type="slidenum">
              <a:rPr lang="en-US" altLang="en-US" sz="1000">
                <a:solidFill>
                  <a:srgbClr val="898989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06380" y="1988840"/>
            <a:ext cx="4396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69258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INTEGRITY (CONT.)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3200" dirty="0"/>
              <a:t>Participants acknowledged that “…. the information that is recorded on the forms are of a bad quality not portraying the correct picture as to what the true state of affairs concerning traffic crashes are.”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ZA" altLang="en-US" sz="3200" dirty="0"/>
              <a:t>Statistics from 2009 onwards are seasonal </a:t>
            </a:r>
            <a:r>
              <a:rPr lang="en-ZA" altLang="en-US" sz="3200" dirty="0" smtClean="0"/>
              <a:t> </a:t>
            </a:r>
            <a:r>
              <a:rPr lang="en-ZA" altLang="en-US" sz="3200" dirty="0"/>
              <a:t>and indicate fatalities </a:t>
            </a:r>
            <a:r>
              <a:rPr lang="en-ZA" altLang="en-US" sz="3200" dirty="0" smtClean="0"/>
              <a:t>only </a:t>
            </a:r>
            <a:endParaRPr lang="en-GB" alt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Southern Business School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E87405-B26E-4568-9E01-1C42E97A37F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626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INTEGRITY </a:t>
            </a:r>
            <a:r>
              <a:rPr lang="en-GB" dirty="0" smtClean="0"/>
              <a:t>(CONT.)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ZA" altLang="en-US" sz="3200" dirty="0"/>
              <a:t>The European Commission (EC) </a:t>
            </a:r>
            <a:r>
              <a:rPr lang="en-ZA" altLang="en-US" sz="3200" dirty="0" smtClean="0"/>
              <a:t>warned </a:t>
            </a:r>
            <a:r>
              <a:rPr lang="en-ZA" altLang="en-US" sz="3200" dirty="0"/>
              <a:t>against </a:t>
            </a:r>
            <a:r>
              <a:rPr lang="en-ZA" altLang="en-US" sz="3200" dirty="0" smtClean="0"/>
              <a:t>strategies </a:t>
            </a:r>
            <a:r>
              <a:rPr lang="en-ZA" altLang="en-US" sz="3200" dirty="0"/>
              <a:t>with too much focus on the reduction of </a:t>
            </a:r>
            <a:r>
              <a:rPr lang="en-ZA" altLang="en-US" sz="3200" dirty="0" smtClean="0"/>
              <a:t>fatalities </a:t>
            </a:r>
            <a:endParaRPr lang="en-ZA" altLang="en-US" sz="3200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ZA" altLang="en-US" sz="3200" dirty="0"/>
              <a:t>Problem is that the real picture about road traffic crashes is </a:t>
            </a:r>
            <a:r>
              <a:rPr lang="en-ZA" altLang="en-US" sz="3200" dirty="0" smtClean="0"/>
              <a:t>suppressed </a:t>
            </a:r>
            <a:endParaRPr lang="en-ZA" altLang="en-US" sz="32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Southern Business School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E87405-B26E-4568-9E01-1C42E97A37F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8603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750" y="11113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EXTRACT – COMPLETION </a:t>
            </a:r>
            <a:r>
              <a:rPr lang="en-ZA" dirty="0" smtClean="0"/>
              <a:t>RATE: </a:t>
            </a:r>
            <a:r>
              <a:rPr lang="en-ZA" dirty="0" smtClean="0"/>
              <a:t>ACCIDENT REPORT FORMS</a:t>
            </a:r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7617"/>
              </p:ext>
            </p:extLst>
          </p:nvPr>
        </p:nvGraphicFramePr>
        <p:xfrm>
          <a:off x="425450" y="1970088"/>
          <a:ext cx="8229600" cy="333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DESCRIPTION</a:t>
                      </a:r>
                      <a:endParaRPr lang="en-ZA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COMPLETION RATE</a:t>
                      </a:r>
                      <a:endParaRPr lang="en-ZA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Location of crashes</a:t>
                      </a:r>
                      <a:endParaRPr lang="en-ZA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73% </a:t>
                      </a:r>
                      <a:endParaRPr lang="en-ZA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Speed limit indicated</a:t>
                      </a:r>
                      <a:endParaRPr lang="en-ZA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27% </a:t>
                      </a:r>
                      <a:endParaRPr lang="en-ZA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Junction type</a:t>
                      </a:r>
                      <a:endParaRPr lang="en-ZA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33% </a:t>
                      </a:r>
                      <a:endParaRPr lang="en-ZA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Gender of</a:t>
                      </a:r>
                      <a:r>
                        <a:rPr lang="en-ZA" sz="1800" baseline="0" dirty="0" smtClean="0"/>
                        <a:t> driver</a:t>
                      </a:r>
                      <a:endParaRPr lang="en-ZA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70</a:t>
                      </a:r>
                      <a:r>
                        <a:rPr lang="en-ZA" sz="1800" dirty="0" smtClean="0"/>
                        <a:t>% </a:t>
                      </a:r>
                      <a:endParaRPr lang="en-ZA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Alcohol suspected</a:t>
                      </a:r>
                      <a:endParaRPr lang="en-ZA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1%   </a:t>
                      </a:r>
                      <a:endParaRPr lang="en-ZA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Vehicles indicated</a:t>
                      </a:r>
                      <a:endParaRPr lang="en-ZA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84% </a:t>
                      </a:r>
                      <a:endParaRPr lang="en-ZA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Traffic control type</a:t>
                      </a:r>
                      <a:endParaRPr lang="en-ZA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62% </a:t>
                      </a:r>
                      <a:endParaRPr lang="en-ZA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Road type</a:t>
                      </a:r>
                      <a:endParaRPr lang="en-ZA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50% </a:t>
                      </a:r>
                      <a:endParaRPr lang="en-ZA" sz="1800" dirty="0"/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3792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898989"/>
                </a:solidFill>
                <a:ea typeface="MS PGothic" panose="020B0600070205080204" pitchFamily="34" charset="-128"/>
              </a:rPr>
              <a:t>© Southern Business School</a:t>
            </a:r>
          </a:p>
        </p:txBody>
      </p:sp>
      <p:sp>
        <p:nvSpPr>
          <p:cNvPr id="3792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5243B4-E800-4CFB-90EF-E9519D58450B}" type="slidenum">
              <a:rPr lang="en-US" altLang="en-US" sz="1000" smtClean="0">
                <a:solidFill>
                  <a:srgbClr val="898989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 smtClean="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6154" y="132233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N=503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427878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3"/>
          </a:xfrm>
        </p:spPr>
        <p:txBody>
          <a:bodyPr/>
          <a:lstStyle/>
          <a:p>
            <a:r>
              <a:rPr lang="en-ZA" altLang="en-US" dirty="0"/>
              <a:t>RELIABILITY OF STATISTICS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31966" y="6519862"/>
            <a:ext cx="2133600" cy="365125"/>
          </a:xfrm>
        </p:spPr>
        <p:txBody>
          <a:bodyPr/>
          <a:lstStyle/>
          <a:p>
            <a:pPr>
              <a:defRPr/>
            </a:pPr>
            <a:fld id="{F0B9A311-9C6E-40B1-A341-CD8A77CB76D5}" type="slidenum">
              <a:rPr lang="en-ZA" smtClean="0"/>
              <a:pPr>
                <a:defRPr/>
              </a:pPr>
              <a:t>23</a:t>
            </a:fld>
            <a:endParaRPr lang="en-ZA"/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05301"/>
              </p:ext>
            </p:extLst>
          </p:nvPr>
        </p:nvGraphicFramePr>
        <p:xfrm>
          <a:off x="107504" y="548681"/>
          <a:ext cx="9036496" cy="630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Chart" r:id="rId3" imgW="8754615" imgH="5291787" progId="Excel.Chart.8">
                  <p:embed/>
                </p:oleObj>
              </mc:Choice>
              <mc:Fallback>
                <p:oleObj name="Chart" r:id="rId3" imgW="8754615" imgH="529178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48681"/>
                        <a:ext cx="9036496" cy="6309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5332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RESEARCH STATISTICAL ANOMOLIES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/>
              <a:t>67% of information recorded reflect no connection between driver action, crash type and crash description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/>
              <a:t>62% of all </a:t>
            </a:r>
            <a:r>
              <a:rPr lang="en-GB" dirty="0" smtClean="0"/>
              <a:t>Accident Report (AR) </a:t>
            </a:r>
            <a:r>
              <a:rPr lang="en-GB" dirty="0"/>
              <a:t>Forms were not verified for completeness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/>
              <a:t>Results indicate that management statistics available to develop interventions are inaccurate and </a:t>
            </a:r>
            <a:r>
              <a:rPr lang="en-GB" dirty="0" smtClean="0"/>
              <a:t>worthless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Southern Business School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E87405-B26E-4568-9E01-1C42E97A37F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7896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REALITY OF PROSECUTION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3024336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ZA" altLang="en-US" dirty="0" smtClean="0"/>
              <a:t>Well known fact that a</a:t>
            </a:r>
            <a:r>
              <a:rPr lang="en-GB" altLang="en-US" dirty="0" smtClean="0"/>
              <a:t>t </a:t>
            </a:r>
            <a:r>
              <a:rPr lang="en-GB" altLang="en-US" dirty="0"/>
              <a:t>least 20 people sustain non-fatal injuries for every 1 </a:t>
            </a:r>
            <a:r>
              <a:rPr lang="en-GB" altLang="en-US" dirty="0" smtClean="0"/>
              <a:t>fatality</a:t>
            </a:r>
            <a:endParaRPr lang="en-GB" altLang="en-US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n-GB" altLang="en-US" dirty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898989"/>
                </a:solidFill>
                <a:ea typeface="MS PGothic" panose="020B0600070205080204" pitchFamily="34" charset="-128"/>
              </a:rPr>
              <a:t>© Southern Business School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C163CF-0063-4777-9975-162E485D0F41}" type="slidenum">
              <a:rPr lang="en-US" altLang="en-US" sz="1000">
                <a:solidFill>
                  <a:srgbClr val="898989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0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5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104775"/>
            <a:ext cx="7886700" cy="5159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TYPES OF PROSECUTION</a:t>
            </a:r>
          </a:p>
        </p:txBody>
      </p:sp>
      <p:sp>
        <p:nvSpPr>
          <p:cNvPr id="64515" name="Text Placeholder 4"/>
          <p:cNvSpPr>
            <a:spLocks noGrp="1"/>
          </p:cNvSpPr>
          <p:nvPr>
            <p:ph type="body" idx="1"/>
          </p:nvPr>
        </p:nvSpPr>
        <p:spPr>
          <a:xfrm>
            <a:off x="250825" y="738188"/>
            <a:ext cx="4248150" cy="458787"/>
          </a:xfrm>
        </p:spPr>
        <p:txBody>
          <a:bodyPr anchor="t"/>
          <a:lstStyle/>
          <a:p>
            <a:pPr algn="ctr"/>
            <a:r>
              <a:rPr lang="en-ZA" altLang="en-US" smtClean="0"/>
              <a:t>Active (At-the-scene) Prosecution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74638" y="2000250"/>
            <a:ext cx="4257675" cy="445928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n-GB" altLang="en-US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n-GB" altLang="en-US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n-GB" altLang="en-US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 dirty="0" smtClean="0"/>
              <a:t>Most effective, officer on-scene, in best position to observe scenario</a:t>
            </a:r>
          </a:p>
        </p:txBody>
      </p:sp>
      <p:sp>
        <p:nvSpPr>
          <p:cNvPr id="64517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29150" y="738188"/>
            <a:ext cx="4264025" cy="458787"/>
          </a:xfrm>
        </p:spPr>
        <p:txBody>
          <a:bodyPr anchor="ctr"/>
          <a:lstStyle/>
          <a:p>
            <a:pPr algn="ctr"/>
            <a:r>
              <a:rPr lang="en-ZA" altLang="en-US" smtClean="0"/>
              <a:t>Passive (Administrative) Prosecution</a:t>
            </a:r>
          </a:p>
        </p:txBody>
      </p:sp>
      <p:sp>
        <p:nvSpPr>
          <p:cNvPr id="64518" name="Content Placeholder 6"/>
          <p:cNvSpPr>
            <a:spLocks noGrp="1"/>
          </p:cNvSpPr>
          <p:nvPr>
            <p:ph sz="quarter" idx="4"/>
          </p:nvPr>
        </p:nvSpPr>
        <p:spPr>
          <a:xfrm>
            <a:off x="4629150" y="1628800"/>
            <a:ext cx="4264025" cy="44577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n-GB" altLang="en-US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n-GB" altLang="en-US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endParaRPr lang="en-GB" altLang="en-US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 dirty="0" smtClean="0"/>
              <a:t>Identify offenses overlooked at the scene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 dirty="0" smtClean="0"/>
              <a:t>Crashes reported by the driver</a:t>
            </a:r>
          </a:p>
          <a:p>
            <a:endParaRPr lang="en-ZA" altLang="en-US" dirty="0" smtClean="0"/>
          </a:p>
        </p:txBody>
      </p:sp>
      <p:sp>
        <p:nvSpPr>
          <p:cNvPr id="6451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989263" y="6348413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898989"/>
                </a:solidFill>
                <a:cs typeface="Calibri" panose="020F0502020204030204" pitchFamily="34" charset="0"/>
              </a:rPr>
              <a:t>© Southern Business School</a:t>
            </a:r>
          </a:p>
        </p:txBody>
      </p:sp>
      <p:sp>
        <p:nvSpPr>
          <p:cNvPr id="645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9047E35-BE23-4B35-BFF6-6AD467745710}" type="slidenum">
              <a:rPr lang="en-US" altLang="en-US" sz="1000" smtClean="0">
                <a:solidFill>
                  <a:srgbClr val="898989"/>
                </a:solidFill>
                <a:cs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 smtClean="0">
              <a:solidFill>
                <a:srgbClr val="898989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618254" y="362731"/>
          <a:ext cx="5980403" cy="449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72070646"/>
              </p:ext>
            </p:extLst>
          </p:nvPr>
        </p:nvGraphicFramePr>
        <p:xfrm>
          <a:off x="4899742" y="1196975"/>
          <a:ext cx="5753100" cy="280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598429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989263" y="6348413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898989"/>
                </a:solidFill>
                <a:cs typeface="Calibri" panose="020F0502020204030204" pitchFamily="34" charset="0"/>
              </a:rPr>
              <a:t>© Southern Business School</a:t>
            </a:r>
          </a:p>
        </p:txBody>
      </p:sp>
      <p:sp>
        <p:nvSpPr>
          <p:cNvPr id="645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9047E35-BE23-4B35-BFF6-6AD467745710}" type="slidenum">
              <a:rPr lang="en-US" altLang="en-US" sz="1000" smtClean="0">
                <a:solidFill>
                  <a:srgbClr val="898989"/>
                </a:solidFill>
                <a:cs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 smtClean="0">
              <a:solidFill>
                <a:srgbClr val="898989"/>
              </a:solidFill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565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989263" y="6348413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898989"/>
                </a:solidFill>
                <a:cs typeface="Calibri" panose="020F0502020204030204" pitchFamily="34" charset="0"/>
              </a:rPr>
              <a:t>© Southern Business School</a:t>
            </a:r>
          </a:p>
        </p:txBody>
      </p:sp>
      <p:sp>
        <p:nvSpPr>
          <p:cNvPr id="645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9047E35-BE23-4B35-BFF6-6AD467745710}" type="slidenum">
              <a:rPr lang="en-US" altLang="en-US" sz="1000" smtClean="0">
                <a:solidFill>
                  <a:srgbClr val="898989"/>
                </a:solidFill>
                <a:cs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 smtClean="0">
              <a:solidFill>
                <a:srgbClr val="898989"/>
              </a:solidFill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8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713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7565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 smtClean="0"/>
              <a:t>Traffic officers need to change from trained incompetence that result in operational ineffectiveness to professional service oriented </a:t>
            </a:r>
            <a:r>
              <a:rPr lang="en-GB" dirty="0" smtClean="0"/>
              <a:t>officers</a:t>
            </a:r>
            <a:endParaRPr lang="en-GB" dirty="0" smtClean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 smtClean="0"/>
              <a:t>Crash </a:t>
            </a:r>
            <a:r>
              <a:rPr lang="en-GB" dirty="0"/>
              <a:t>statistics </a:t>
            </a:r>
            <a:r>
              <a:rPr lang="en-GB" dirty="0" smtClean="0"/>
              <a:t>must be </a:t>
            </a:r>
            <a:r>
              <a:rPr lang="en-GB" dirty="0"/>
              <a:t>submitted on the requested monthly basis to the national data base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/>
              <a:t>Traffic law enforcement agencies </a:t>
            </a:r>
            <a:r>
              <a:rPr lang="en-GB" dirty="0" smtClean="0"/>
              <a:t>should </a:t>
            </a:r>
            <a:r>
              <a:rPr lang="en-GB" dirty="0" smtClean="0"/>
              <a:t>implement </a:t>
            </a:r>
            <a:r>
              <a:rPr lang="en-GB" dirty="0"/>
              <a:t>effective databases that are in line with national </a:t>
            </a:r>
            <a:r>
              <a:rPr lang="en-GB" dirty="0" smtClean="0"/>
              <a:t>standards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898989"/>
                </a:solidFill>
                <a:ea typeface="MS PGothic" panose="020B0600070205080204" pitchFamily="34" charset="-128"/>
              </a:rPr>
              <a:t>© Southern Business School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C163CF-0063-4777-9975-162E485D0F41}" type="slidenum">
              <a:rPr lang="en-US" altLang="en-US" sz="1000">
                <a:solidFill>
                  <a:srgbClr val="898989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93005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t least two people have been killed in multi-vehicle collisions on the N12/N4 split near Emalahleni on 29 June 2015. Picture: ER24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84454"/>
            <a:ext cx="8229600" cy="513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454"/>
            <a:ext cx="8229600" cy="5136834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SOUTH AFRICA IS ONE OF THE WORLD’S MOST DANGEROUS COUNTRIES IN WHICH TO DRIVE!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Southern Business School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E87405-B26E-4568-9E01-1C42E97A37F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3636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 (CONT.)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3200" dirty="0"/>
              <a:t>Legislation </a:t>
            </a:r>
            <a:r>
              <a:rPr lang="en-GB" sz="3200" dirty="0" smtClean="0"/>
              <a:t>should be </a:t>
            </a:r>
            <a:r>
              <a:rPr lang="en-GB" sz="3200" dirty="0"/>
              <a:t>amended to allow Traffic Law Practitioners to investigate crash scenes, including serious and fatal injuries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3200" dirty="0"/>
              <a:t>Supervisors </a:t>
            </a:r>
            <a:r>
              <a:rPr lang="en-GB" sz="3200" dirty="0" smtClean="0"/>
              <a:t>to be </a:t>
            </a:r>
            <a:r>
              <a:rPr lang="en-GB" sz="3200" dirty="0"/>
              <a:t>compelled to verify </a:t>
            </a:r>
            <a:r>
              <a:rPr lang="en-GB" sz="3200" dirty="0" smtClean="0"/>
              <a:t>Accident Report </a:t>
            </a:r>
            <a:r>
              <a:rPr lang="en-GB" sz="3200" dirty="0"/>
              <a:t>Forms on daily </a:t>
            </a:r>
            <a:r>
              <a:rPr lang="en-GB" sz="3200" dirty="0" smtClean="0"/>
              <a:t>basis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3200" dirty="0" smtClean="0"/>
              <a:t>Aspect surrounding </a:t>
            </a:r>
            <a:r>
              <a:rPr lang="en-GB" sz="3200" dirty="0" smtClean="0"/>
              <a:t>prosecutors should </a:t>
            </a:r>
            <a:r>
              <a:rPr lang="en-GB" sz="3200" dirty="0" smtClean="0"/>
              <a:t>be investigated to improve the effectivity of the Criminal Justice System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Southern Business School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E87405-B26E-4568-9E01-1C42E97A37F8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7547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 idx="4294967295"/>
          </p:nvPr>
        </p:nvSpPr>
        <p:spPr>
          <a:xfrm>
            <a:off x="2700338" y="3716338"/>
            <a:ext cx="5484812" cy="22320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Thank you!</a:t>
            </a:r>
            <a:br>
              <a:rPr lang="en-GB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</a:br>
            <a:endParaRPr lang="en-GB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0"/>
            <a:ext cx="539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38"/>
            <a:ext cx="3168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147191"/>
            <a:ext cx="8229600" cy="646658"/>
          </a:xfrm>
        </p:spPr>
        <p:txBody>
          <a:bodyPr/>
          <a:lstStyle/>
          <a:p>
            <a:r>
              <a:rPr lang="en-GB" sz="3200" dirty="0" smtClean="0"/>
              <a:t>FATALITIES: DECEMBER 2007 – DECEMBER 2013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Southern Business School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E87405-B26E-4568-9E01-1C42E97A37F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15" y="836712"/>
            <a:ext cx="8150572" cy="529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98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48" y="17760"/>
            <a:ext cx="8229600" cy="81895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INTRODUCTORY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84576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ZA" sz="3200" dirty="0" smtClean="0"/>
              <a:t>Traffic offenders are turning our roads into killing fields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ZA" sz="3200" dirty="0" smtClean="0"/>
              <a:t>“</a:t>
            </a:r>
            <a:r>
              <a:rPr lang="en-ZA" sz="3200" dirty="0"/>
              <a:t>We do not compare favourably with even other developing nations in the world, so we’ve got a serious problem on our hands and money can’t buy </a:t>
            </a:r>
            <a:r>
              <a:rPr lang="en-ZA" sz="3200" dirty="0" smtClean="0"/>
              <a:t>change”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ZA" sz="3200" dirty="0" smtClean="0"/>
              <a:t>“The </a:t>
            </a:r>
            <a:r>
              <a:rPr lang="en-ZA" sz="3200" dirty="0" smtClean="0"/>
              <a:t>problem with road deaths in South Africa is that no one knows how many people are actually killed in car accidents”</a:t>
            </a:r>
            <a:endParaRPr lang="en-GB" sz="3200" dirty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898989"/>
                </a:solidFill>
                <a:ea typeface="MS PGothic" panose="020B0600070205080204" pitchFamily="34" charset="-128"/>
              </a:rPr>
              <a:t>© Southern Business School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C163CF-0063-4777-9975-162E485D0F41}" type="slidenum">
              <a:rPr lang="en-US" altLang="en-US" sz="1000">
                <a:solidFill>
                  <a:srgbClr val="898989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28270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en-GB" sz="3200" dirty="0" smtClean="0"/>
              <a:t>TRAFFIC LAW ENFORCEMENT: SOUTH AFRICA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Southern Business School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E87405-B26E-4568-9E01-1C42E97A37F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82860"/>
            <a:ext cx="7787208" cy="519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532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00" y="188640"/>
            <a:ext cx="8229600" cy="1143000"/>
          </a:xfrm>
        </p:spPr>
        <p:txBody>
          <a:bodyPr/>
          <a:lstStyle/>
          <a:p>
            <a:r>
              <a:rPr lang="en-GB" dirty="0" smtClean="0"/>
              <a:t>IMPACT OF TRAFFIC CRASHES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00" y="1556792"/>
            <a:ext cx="8229600" cy="2397968"/>
          </a:xfrm>
        </p:spPr>
        <p:txBody>
          <a:bodyPr>
            <a:noAutofit/>
          </a:bodyPr>
          <a:lstStyle/>
          <a:p>
            <a:r>
              <a:rPr lang="en-GB" sz="3200" dirty="0" smtClean="0"/>
              <a:t>Each and every person is a road user, irrespective whether in a car or by foot</a:t>
            </a:r>
          </a:p>
          <a:p>
            <a:r>
              <a:rPr lang="en-GB" sz="3200" dirty="0" smtClean="0"/>
              <a:t>Road crashes are unnecessary and cause despair and poverty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Southern Business School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E87405-B26E-4568-9E01-1C42E97A37F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7906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TRAFFIC CRASHES (CONT.)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/>
          <a:lstStyle/>
          <a:p>
            <a:r>
              <a:rPr lang="en-GB" sz="3200" dirty="0"/>
              <a:t>Road crashes are considered modern problems resulting in huge human and material losses</a:t>
            </a:r>
          </a:p>
          <a:p>
            <a:r>
              <a:rPr lang="en-GB" sz="3200" dirty="0" smtClean="0"/>
              <a:t>People </a:t>
            </a:r>
            <a:r>
              <a:rPr lang="en-GB" sz="3200" dirty="0" smtClean="0"/>
              <a:t>often develop Post-Traumatic </a:t>
            </a:r>
            <a:r>
              <a:rPr lang="en-GB" sz="3200" dirty="0"/>
              <a:t>Stress Disorder (PTSD) following exposure to a traumatic traffic </a:t>
            </a:r>
            <a:r>
              <a:rPr lang="en-GB" sz="3200" dirty="0" smtClean="0"/>
              <a:t>crash</a:t>
            </a:r>
            <a:endParaRPr lang="en-GB" sz="32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Southern Business School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E87405-B26E-4568-9E01-1C42E97A37F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6611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ROAD TRAFFIC CRASHES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 smtClean="0"/>
              <a:t>Developing countries are severely affected by road crashes, because young people are the leading cause of death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 smtClean="0"/>
              <a:t>South Africa is not only paying an expensive price concerning the skills of economically active citizens, but the growth of the country is also negatively affected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 smtClean="0"/>
              <a:t>There is no quick and simple solution to the problem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898989"/>
                </a:solidFill>
                <a:ea typeface="MS PGothic" panose="020B0600070205080204" pitchFamily="34" charset="-128"/>
              </a:rPr>
              <a:t>© Southern Business School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C163CF-0063-4777-9975-162E485D0F41}" type="slidenum">
              <a:rPr lang="en-US" altLang="en-US" sz="1000">
                <a:solidFill>
                  <a:srgbClr val="898989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66273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S Presentation Template 2014 EDITOR USE ONL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6_Business design slid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SBS Presentation Template 2014 EDITOR USE ONLY.potx</Template>
  <TotalTime>2853</TotalTime>
  <Words>1182</Words>
  <Application>Microsoft Office PowerPoint</Application>
  <PresentationFormat>On-screen Show (4:3)</PresentationFormat>
  <Paragraphs>199</Paragraphs>
  <Slides>32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ＭＳ Ｐゴシック</vt:lpstr>
      <vt:lpstr>Arial</vt:lpstr>
      <vt:lpstr>Calibri</vt:lpstr>
      <vt:lpstr>Tahoma</vt:lpstr>
      <vt:lpstr>SBS Presentation Template 2014 EDITOR USE ONLY</vt:lpstr>
      <vt:lpstr>Chart</vt:lpstr>
      <vt:lpstr>AN ASSESSMENT OF THE  CRIMINOLOGICAL SIGNIFICANCE OF MOTOR VEHICLE CRASH DATA  WITHIN THE CRIMINAL JUSTICE CONTEXT</vt:lpstr>
      <vt:lpstr>SOUTH AFRICA</vt:lpstr>
      <vt:lpstr>PowerPoint Presentation</vt:lpstr>
      <vt:lpstr>FATALITIES: DECEMBER 2007 – DECEMBER 2013</vt:lpstr>
      <vt:lpstr>INTRODUCTORY REMARKS</vt:lpstr>
      <vt:lpstr>TRAFFIC LAW ENFORCEMENT: SOUTH AFRICA</vt:lpstr>
      <vt:lpstr>IMPACT OF TRAFFIC CRASHES</vt:lpstr>
      <vt:lpstr>IMPACT OF TRAFFIC CRASHES (CONT.)</vt:lpstr>
      <vt:lpstr>ROAD TRAFFIC CRASHES</vt:lpstr>
      <vt:lpstr>ECONOMICAL IMPACT OF CRASHES</vt:lpstr>
      <vt:lpstr>LEGAL RESPONSIBILITY OF CRASH RECORDING</vt:lpstr>
      <vt:lpstr>LEGAL RESPONSIBILITY (CONT.)</vt:lpstr>
      <vt:lpstr>LEGAL RESPONSIBILITY (CONT.)</vt:lpstr>
      <vt:lpstr>LEGAL RESPONSIBILITY (CONT.)</vt:lpstr>
      <vt:lpstr>RESPONSIBILITY (CONT.)</vt:lpstr>
      <vt:lpstr>REPORTING AND RECORDING PROCESS: ROAD TRAFFIC CRASHES</vt:lpstr>
      <vt:lpstr>REPORTING AND RECORDING (CONT.)</vt:lpstr>
      <vt:lpstr>INTEGRITY OF DATA</vt:lpstr>
      <vt:lpstr>INTEGRITY (CONT.)</vt:lpstr>
      <vt:lpstr>INTEGRITY (CONT.)</vt:lpstr>
      <vt:lpstr>INTEGRITY (CONT.)</vt:lpstr>
      <vt:lpstr>EXTRACT – COMPLETION RATE: ACCIDENT REPORT FORMS</vt:lpstr>
      <vt:lpstr>RELIABILITY OF STATISTICS</vt:lpstr>
      <vt:lpstr>RESEARCH STATISTICAL ANOMOLIES</vt:lpstr>
      <vt:lpstr>REALITY OF PROSECUTION</vt:lpstr>
      <vt:lpstr>TYPES OF PROSECUTION</vt:lpstr>
      <vt:lpstr>PowerPoint Presentation</vt:lpstr>
      <vt:lpstr>PowerPoint Presentation</vt:lpstr>
      <vt:lpstr>RECOMMENDATIONS</vt:lpstr>
      <vt:lpstr>RECOMMENDATIONS (CONT.)</vt:lpstr>
      <vt:lpstr>Thank you! </vt:lpstr>
      <vt:lpstr>PowerPoint Presentation</vt:lpstr>
    </vt:vector>
  </TitlesOfParts>
  <Manager/>
  <Company>© Southern Business School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SBS PowerPoint Presentation</dc:title>
  <dc:subject/>
  <dc:creator>Corne Siebert 2016</dc:creator>
  <cp:keywords/>
  <dc:description/>
  <cp:lastModifiedBy>Andre Roets</cp:lastModifiedBy>
  <cp:revision>238</cp:revision>
  <dcterms:created xsi:type="dcterms:W3CDTF">2010-02-16T18:05:22Z</dcterms:created>
  <dcterms:modified xsi:type="dcterms:W3CDTF">2016-04-22T07:08:44Z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TC103853781033</vt:lpwstr>
  </property>
</Properties>
</file>