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00"/>
    <p:restoredTop sz="91654"/>
  </p:normalViewPr>
  <p:slideViewPr>
    <p:cSldViewPr snapToGrid="0" snapToObjects="1">
      <p:cViewPr>
        <p:scale>
          <a:sx n="94" d="100"/>
          <a:sy n="94" d="100"/>
        </p:scale>
        <p:origin x="-840" y="-6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CCB7F0-44FF-064A-B339-6BEA3EE01895}" type="doc">
      <dgm:prSet loTypeId="urn:microsoft.com/office/officeart/2005/8/layout/vList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274465A-A1A1-ED4F-AC3D-1A0CEDC7A061}">
      <dgm:prSet phldrT="[Texte]"/>
      <dgm:spPr/>
      <dgm:t>
        <a:bodyPr/>
        <a:lstStyle/>
        <a:p>
          <a:r>
            <a:rPr lang="fr-FR" dirty="0" smtClean="0"/>
            <a:t>The 2-drink </a:t>
          </a:r>
          <a:r>
            <a:rPr lang="fr-FR" dirty="0" err="1" smtClean="0"/>
            <a:t>norm</a:t>
          </a:r>
          <a:endParaRPr lang="fr-FR" dirty="0"/>
        </a:p>
      </dgm:t>
    </dgm:pt>
    <dgm:pt modelId="{8B8469CC-E8E8-FD4E-BA91-B929088132F0}" type="parTrans" cxnId="{0A2DD982-B880-944B-8385-0BD51587E972}">
      <dgm:prSet/>
      <dgm:spPr/>
      <dgm:t>
        <a:bodyPr/>
        <a:lstStyle/>
        <a:p>
          <a:endParaRPr lang="fr-FR"/>
        </a:p>
      </dgm:t>
    </dgm:pt>
    <dgm:pt modelId="{4A1BB74F-13CF-EC4B-879C-F45D32A51DF3}" type="sibTrans" cxnId="{0A2DD982-B880-944B-8385-0BD51587E972}">
      <dgm:prSet/>
      <dgm:spPr/>
      <dgm:t>
        <a:bodyPr/>
        <a:lstStyle/>
        <a:p>
          <a:endParaRPr lang="fr-FR"/>
        </a:p>
      </dgm:t>
    </dgm:pt>
    <dgm:pt modelId="{CD64D7F5-F680-824F-9E1A-F9C629A0FA20}">
      <dgm:prSet phldrT="[Texte]"/>
      <dgm:spPr/>
      <dgm:t>
        <a:bodyPr/>
        <a:lstStyle/>
        <a:p>
          <a:r>
            <a:rPr lang="fr-FR" dirty="0" smtClean="0"/>
            <a:t>Self-</a:t>
          </a:r>
          <a:r>
            <a:rPr lang="fr-FR" dirty="0" err="1" smtClean="0"/>
            <a:t>evaluation</a:t>
          </a:r>
          <a:r>
            <a:rPr lang="fr-FR" dirty="0" smtClean="0"/>
            <a:t> of BAC</a:t>
          </a:r>
          <a:endParaRPr lang="fr-FR" dirty="0"/>
        </a:p>
      </dgm:t>
    </dgm:pt>
    <dgm:pt modelId="{952720A0-B69D-4B40-9B59-F57E12A2A700}" type="parTrans" cxnId="{4C1A3A09-BC0D-5447-90C3-ACE07552ADC6}">
      <dgm:prSet/>
      <dgm:spPr/>
      <dgm:t>
        <a:bodyPr/>
        <a:lstStyle/>
        <a:p>
          <a:endParaRPr lang="fr-FR"/>
        </a:p>
      </dgm:t>
    </dgm:pt>
    <dgm:pt modelId="{991088B2-C561-664F-960C-D609B75372EE}" type="sibTrans" cxnId="{4C1A3A09-BC0D-5447-90C3-ACE07552ADC6}">
      <dgm:prSet/>
      <dgm:spPr/>
      <dgm:t>
        <a:bodyPr/>
        <a:lstStyle/>
        <a:p>
          <a:endParaRPr lang="fr-FR"/>
        </a:p>
      </dgm:t>
    </dgm:pt>
    <dgm:pt modelId="{64B73809-446C-834B-BE3B-27A22A33DD6D}">
      <dgm:prSet phldrT="[Texte]"/>
      <dgm:spPr/>
      <dgm:t>
        <a:bodyPr/>
        <a:lstStyle/>
        <a:p>
          <a:r>
            <a:rPr lang="fr-FR" dirty="0" smtClean="0"/>
            <a:t>Self-</a:t>
          </a:r>
          <a:r>
            <a:rPr lang="fr-FR" dirty="0" err="1" smtClean="0"/>
            <a:t>evaluation</a:t>
          </a:r>
          <a:r>
            <a:rPr lang="fr-FR" dirty="0" smtClean="0"/>
            <a:t> of state</a:t>
          </a:r>
          <a:endParaRPr lang="fr-FR" dirty="0"/>
        </a:p>
      </dgm:t>
    </dgm:pt>
    <dgm:pt modelId="{7A43A77B-2A98-094D-944A-6DE243AD0393}" type="parTrans" cxnId="{292E76E3-C984-C140-94D0-F495AC939EC1}">
      <dgm:prSet/>
      <dgm:spPr/>
      <dgm:t>
        <a:bodyPr/>
        <a:lstStyle/>
        <a:p>
          <a:endParaRPr lang="fr-FR"/>
        </a:p>
      </dgm:t>
    </dgm:pt>
    <dgm:pt modelId="{3D6113C5-41E7-844D-B06D-3009801E8BC6}" type="sibTrans" cxnId="{292E76E3-C984-C140-94D0-F495AC939EC1}">
      <dgm:prSet/>
      <dgm:spPr/>
      <dgm:t>
        <a:bodyPr/>
        <a:lstStyle/>
        <a:p>
          <a:endParaRPr lang="fr-FR"/>
        </a:p>
      </dgm:t>
    </dgm:pt>
    <dgm:pt modelId="{F8A57141-BBEE-A146-AD03-B137EA21258A}" type="pres">
      <dgm:prSet presAssocID="{EECCB7F0-44FF-064A-B339-6BEA3EE0189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B6CAAEE-FF70-FE43-9044-C107A78B2E4D}" type="pres">
      <dgm:prSet presAssocID="{1274465A-A1A1-ED4F-AC3D-1A0CEDC7A061}" presName="composite" presStyleCnt="0"/>
      <dgm:spPr/>
    </dgm:pt>
    <dgm:pt modelId="{2E35D296-46DC-BC4A-800E-F94420DAFDCB}" type="pres">
      <dgm:prSet presAssocID="{1274465A-A1A1-ED4F-AC3D-1A0CEDC7A061}" presName="imgShp" presStyleLbl="fgImgPlace1" presStyleIdx="0" presStyleCnt="3"/>
      <dgm:spPr/>
    </dgm:pt>
    <dgm:pt modelId="{CDF88FBC-B86B-4446-A0F4-9E013DECBDE6}" type="pres">
      <dgm:prSet presAssocID="{1274465A-A1A1-ED4F-AC3D-1A0CEDC7A061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183BF77-7391-804E-B178-22D5A0C83C26}" type="pres">
      <dgm:prSet presAssocID="{4A1BB74F-13CF-EC4B-879C-F45D32A51DF3}" presName="spacing" presStyleCnt="0"/>
      <dgm:spPr/>
    </dgm:pt>
    <dgm:pt modelId="{F9149275-3AFE-424E-BDB8-04C5C9D9B729}" type="pres">
      <dgm:prSet presAssocID="{CD64D7F5-F680-824F-9E1A-F9C629A0FA20}" presName="composite" presStyleCnt="0"/>
      <dgm:spPr/>
    </dgm:pt>
    <dgm:pt modelId="{20F63C90-5215-7445-9D52-F631B09810B6}" type="pres">
      <dgm:prSet presAssocID="{CD64D7F5-F680-824F-9E1A-F9C629A0FA20}" presName="imgShp" presStyleLbl="fgImgPlace1" presStyleIdx="1" presStyleCnt="3"/>
      <dgm:spPr/>
    </dgm:pt>
    <dgm:pt modelId="{EDBABC0B-6978-E24B-982E-9193621AAB60}" type="pres">
      <dgm:prSet presAssocID="{CD64D7F5-F680-824F-9E1A-F9C629A0FA20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E19B78-6D83-6A46-AEE2-2CDB6235DE2C}" type="pres">
      <dgm:prSet presAssocID="{991088B2-C561-664F-960C-D609B75372EE}" presName="spacing" presStyleCnt="0"/>
      <dgm:spPr/>
    </dgm:pt>
    <dgm:pt modelId="{6A1384D9-A7B7-4B45-A1D4-5383EA9FB6D9}" type="pres">
      <dgm:prSet presAssocID="{64B73809-446C-834B-BE3B-27A22A33DD6D}" presName="composite" presStyleCnt="0"/>
      <dgm:spPr/>
    </dgm:pt>
    <dgm:pt modelId="{24B69E93-B777-1D4E-821E-7A4C9F4ACCBD}" type="pres">
      <dgm:prSet presAssocID="{64B73809-446C-834B-BE3B-27A22A33DD6D}" presName="imgShp" presStyleLbl="fgImgPlace1" presStyleIdx="2" presStyleCnt="3"/>
      <dgm:spPr/>
    </dgm:pt>
    <dgm:pt modelId="{FB673D61-7884-D340-A1A4-92F220C9A107}" type="pres">
      <dgm:prSet presAssocID="{64B73809-446C-834B-BE3B-27A22A33DD6D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455E1DD-1910-0844-B8E2-6B07A786A7F8}" type="presOf" srcId="{EECCB7F0-44FF-064A-B339-6BEA3EE01895}" destId="{F8A57141-BBEE-A146-AD03-B137EA21258A}" srcOrd="0" destOrd="0" presId="urn:microsoft.com/office/officeart/2005/8/layout/vList3"/>
    <dgm:cxn modelId="{8F5262C6-5E20-3C41-A5D7-19266504B0E7}" type="presOf" srcId="{64B73809-446C-834B-BE3B-27A22A33DD6D}" destId="{FB673D61-7884-D340-A1A4-92F220C9A107}" srcOrd="0" destOrd="0" presId="urn:microsoft.com/office/officeart/2005/8/layout/vList3"/>
    <dgm:cxn modelId="{292E76E3-C984-C140-94D0-F495AC939EC1}" srcId="{EECCB7F0-44FF-064A-B339-6BEA3EE01895}" destId="{64B73809-446C-834B-BE3B-27A22A33DD6D}" srcOrd="2" destOrd="0" parTransId="{7A43A77B-2A98-094D-944A-6DE243AD0393}" sibTransId="{3D6113C5-41E7-844D-B06D-3009801E8BC6}"/>
    <dgm:cxn modelId="{277273B3-1833-2B46-90B1-0F60279A7E3D}" type="presOf" srcId="{1274465A-A1A1-ED4F-AC3D-1A0CEDC7A061}" destId="{CDF88FBC-B86B-4446-A0F4-9E013DECBDE6}" srcOrd="0" destOrd="0" presId="urn:microsoft.com/office/officeart/2005/8/layout/vList3"/>
    <dgm:cxn modelId="{4C1A3A09-BC0D-5447-90C3-ACE07552ADC6}" srcId="{EECCB7F0-44FF-064A-B339-6BEA3EE01895}" destId="{CD64D7F5-F680-824F-9E1A-F9C629A0FA20}" srcOrd="1" destOrd="0" parTransId="{952720A0-B69D-4B40-9B59-F57E12A2A700}" sibTransId="{991088B2-C561-664F-960C-D609B75372EE}"/>
    <dgm:cxn modelId="{978D30E8-9608-BB4F-9C07-D77504B15714}" type="presOf" srcId="{CD64D7F5-F680-824F-9E1A-F9C629A0FA20}" destId="{EDBABC0B-6978-E24B-982E-9193621AAB60}" srcOrd="0" destOrd="0" presId="urn:microsoft.com/office/officeart/2005/8/layout/vList3"/>
    <dgm:cxn modelId="{0A2DD982-B880-944B-8385-0BD51587E972}" srcId="{EECCB7F0-44FF-064A-B339-6BEA3EE01895}" destId="{1274465A-A1A1-ED4F-AC3D-1A0CEDC7A061}" srcOrd="0" destOrd="0" parTransId="{8B8469CC-E8E8-FD4E-BA91-B929088132F0}" sibTransId="{4A1BB74F-13CF-EC4B-879C-F45D32A51DF3}"/>
    <dgm:cxn modelId="{83DAA3BF-ECCB-AD44-B89C-2A28668CEDF8}" type="presParOf" srcId="{F8A57141-BBEE-A146-AD03-B137EA21258A}" destId="{9B6CAAEE-FF70-FE43-9044-C107A78B2E4D}" srcOrd="0" destOrd="0" presId="urn:microsoft.com/office/officeart/2005/8/layout/vList3"/>
    <dgm:cxn modelId="{DD2AF906-7EA6-9249-9B5B-8032B049E312}" type="presParOf" srcId="{9B6CAAEE-FF70-FE43-9044-C107A78B2E4D}" destId="{2E35D296-46DC-BC4A-800E-F94420DAFDCB}" srcOrd="0" destOrd="0" presId="urn:microsoft.com/office/officeart/2005/8/layout/vList3"/>
    <dgm:cxn modelId="{DF964628-D1E0-A841-98BC-BE6A67698288}" type="presParOf" srcId="{9B6CAAEE-FF70-FE43-9044-C107A78B2E4D}" destId="{CDF88FBC-B86B-4446-A0F4-9E013DECBDE6}" srcOrd="1" destOrd="0" presId="urn:microsoft.com/office/officeart/2005/8/layout/vList3"/>
    <dgm:cxn modelId="{13BF0A68-6D95-564E-903F-2CBD54CC257B}" type="presParOf" srcId="{F8A57141-BBEE-A146-AD03-B137EA21258A}" destId="{A183BF77-7391-804E-B178-22D5A0C83C26}" srcOrd="1" destOrd="0" presId="urn:microsoft.com/office/officeart/2005/8/layout/vList3"/>
    <dgm:cxn modelId="{11F83ECD-81DD-F24D-A3A5-D8B1D056091E}" type="presParOf" srcId="{F8A57141-BBEE-A146-AD03-B137EA21258A}" destId="{F9149275-3AFE-424E-BDB8-04C5C9D9B729}" srcOrd="2" destOrd="0" presId="urn:microsoft.com/office/officeart/2005/8/layout/vList3"/>
    <dgm:cxn modelId="{AE02FBF1-E739-B24F-9C0C-270994111766}" type="presParOf" srcId="{F9149275-3AFE-424E-BDB8-04C5C9D9B729}" destId="{20F63C90-5215-7445-9D52-F631B09810B6}" srcOrd="0" destOrd="0" presId="urn:microsoft.com/office/officeart/2005/8/layout/vList3"/>
    <dgm:cxn modelId="{650949F1-8A1A-5E40-B5CD-A5CC7C7533FC}" type="presParOf" srcId="{F9149275-3AFE-424E-BDB8-04C5C9D9B729}" destId="{EDBABC0B-6978-E24B-982E-9193621AAB60}" srcOrd="1" destOrd="0" presId="urn:microsoft.com/office/officeart/2005/8/layout/vList3"/>
    <dgm:cxn modelId="{8EBFCC06-A683-9441-9AA5-A3F56B340D03}" type="presParOf" srcId="{F8A57141-BBEE-A146-AD03-B137EA21258A}" destId="{C9E19B78-6D83-6A46-AEE2-2CDB6235DE2C}" srcOrd="3" destOrd="0" presId="urn:microsoft.com/office/officeart/2005/8/layout/vList3"/>
    <dgm:cxn modelId="{6D3D9E1F-FA61-854D-94C0-7DF660BC0F77}" type="presParOf" srcId="{F8A57141-BBEE-A146-AD03-B137EA21258A}" destId="{6A1384D9-A7B7-4B45-A1D4-5383EA9FB6D9}" srcOrd="4" destOrd="0" presId="urn:microsoft.com/office/officeart/2005/8/layout/vList3"/>
    <dgm:cxn modelId="{9DF1F10A-F8B2-1C47-B82C-928BD65CFDB2}" type="presParOf" srcId="{6A1384D9-A7B7-4B45-A1D4-5383EA9FB6D9}" destId="{24B69E93-B777-1D4E-821E-7A4C9F4ACCBD}" srcOrd="0" destOrd="0" presId="urn:microsoft.com/office/officeart/2005/8/layout/vList3"/>
    <dgm:cxn modelId="{1C92B635-5175-864A-B6A4-A0569C3D9B6C}" type="presParOf" srcId="{6A1384D9-A7B7-4B45-A1D4-5383EA9FB6D9}" destId="{FB673D61-7884-D340-A1A4-92F220C9A107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F88FBC-B86B-4446-A0F4-9E013DECBDE6}">
      <dsp:nvSpPr>
        <dsp:cNvPr id="0" name=""/>
        <dsp:cNvSpPr/>
      </dsp:nvSpPr>
      <dsp:spPr>
        <a:xfrm rot="10800000">
          <a:off x="1832935" y="1141"/>
          <a:ext cx="6198107" cy="1087030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9350" tIns="156210" rIns="291592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 smtClean="0"/>
            <a:t>The 2-drink </a:t>
          </a:r>
          <a:r>
            <a:rPr lang="fr-FR" sz="4100" kern="1200" dirty="0" err="1" smtClean="0"/>
            <a:t>norm</a:t>
          </a:r>
          <a:endParaRPr lang="fr-FR" sz="4100" kern="1200" dirty="0"/>
        </a:p>
      </dsp:txBody>
      <dsp:txXfrm rot="10800000">
        <a:off x="2104692" y="1141"/>
        <a:ext cx="5926350" cy="1087030"/>
      </dsp:txXfrm>
    </dsp:sp>
    <dsp:sp modelId="{2E35D296-46DC-BC4A-800E-F94420DAFDCB}">
      <dsp:nvSpPr>
        <dsp:cNvPr id="0" name=""/>
        <dsp:cNvSpPr/>
      </dsp:nvSpPr>
      <dsp:spPr>
        <a:xfrm>
          <a:off x="1289419" y="1141"/>
          <a:ext cx="1087030" cy="108703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DBABC0B-6978-E24B-982E-9193621AAB60}">
      <dsp:nvSpPr>
        <dsp:cNvPr id="0" name=""/>
        <dsp:cNvSpPr/>
      </dsp:nvSpPr>
      <dsp:spPr>
        <a:xfrm rot="10800000">
          <a:off x="1832935" y="1412659"/>
          <a:ext cx="6198107" cy="1087030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9350" tIns="156210" rIns="291592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 smtClean="0"/>
            <a:t>Self-</a:t>
          </a:r>
          <a:r>
            <a:rPr lang="fr-FR" sz="4100" kern="1200" dirty="0" err="1" smtClean="0"/>
            <a:t>evaluation</a:t>
          </a:r>
          <a:r>
            <a:rPr lang="fr-FR" sz="4100" kern="1200" dirty="0" smtClean="0"/>
            <a:t> of BAC</a:t>
          </a:r>
          <a:endParaRPr lang="fr-FR" sz="4100" kern="1200" dirty="0"/>
        </a:p>
      </dsp:txBody>
      <dsp:txXfrm rot="10800000">
        <a:off x="2104692" y="1412659"/>
        <a:ext cx="5926350" cy="1087030"/>
      </dsp:txXfrm>
    </dsp:sp>
    <dsp:sp modelId="{20F63C90-5215-7445-9D52-F631B09810B6}">
      <dsp:nvSpPr>
        <dsp:cNvPr id="0" name=""/>
        <dsp:cNvSpPr/>
      </dsp:nvSpPr>
      <dsp:spPr>
        <a:xfrm>
          <a:off x="1289419" y="1412659"/>
          <a:ext cx="1087030" cy="108703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B673D61-7884-D340-A1A4-92F220C9A107}">
      <dsp:nvSpPr>
        <dsp:cNvPr id="0" name=""/>
        <dsp:cNvSpPr/>
      </dsp:nvSpPr>
      <dsp:spPr>
        <a:xfrm rot="10800000">
          <a:off x="1832935" y="2824176"/>
          <a:ext cx="6198107" cy="1087030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9350" tIns="156210" rIns="291592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 smtClean="0"/>
            <a:t>Self-</a:t>
          </a:r>
          <a:r>
            <a:rPr lang="fr-FR" sz="4100" kern="1200" dirty="0" err="1" smtClean="0"/>
            <a:t>evaluation</a:t>
          </a:r>
          <a:r>
            <a:rPr lang="fr-FR" sz="4100" kern="1200" dirty="0" smtClean="0"/>
            <a:t> of state</a:t>
          </a:r>
          <a:endParaRPr lang="fr-FR" sz="4100" kern="1200" dirty="0"/>
        </a:p>
      </dsp:txBody>
      <dsp:txXfrm rot="10800000">
        <a:off x="2104692" y="2824176"/>
        <a:ext cx="5926350" cy="1087030"/>
      </dsp:txXfrm>
    </dsp:sp>
    <dsp:sp modelId="{24B69E93-B777-1D4E-821E-7A4C9F4ACCBD}">
      <dsp:nvSpPr>
        <dsp:cNvPr id="0" name=""/>
        <dsp:cNvSpPr/>
      </dsp:nvSpPr>
      <dsp:spPr>
        <a:xfrm>
          <a:off x="1289419" y="2824176"/>
          <a:ext cx="1087030" cy="108703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CCAA2-842C-A14B-B026-103F461873A9}" type="datetimeFigureOut">
              <a:rPr lang="fr-FR" smtClean="0"/>
              <a:t>2016-04-22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104FE-E12F-5E41-9C94-0C1C43C329F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0258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104FE-E12F-5E41-9C94-0C1C43C329F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794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104FE-E12F-5E41-9C94-0C1C43C329F1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457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104FE-E12F-5E41-9C94-0C1C43C329F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5557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2016-04-22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2016-04-22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2016-04-22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2016-04-22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2016-04-22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2016-04-22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2016-04-22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2016-04-22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2016-04-22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2016-04-22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2016-04-22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2016-04-22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z="4000" dirty="0" smtClean="0"/>
              <a:t>Modelling young drivers’ evaluation process in determining their own ability </a:t>
            </a:r>
            <a:br>
              <a:rPr lang="en-CA" sz="4000" dirty="0" smtClean="0"/>
            </a:br>
            <a:r>
              <a:rPr lang="en-CA" sz="4000" dirty="0" smtClean="0"/>
              <a:t>to drink and drive</a:t>
            </a:r>
            <a:endParaRPr lang="en-CA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en-CA" dirty="0" err="1" smtClean="0"/>
              <a:t>Maxime</a:t>
            </a:r>
            <a:r>
              <a:rPr lang="en-CA" dirty="0" smtClean="0"/>
              <a:t> </a:t>
            </a:r>
            <a:r>
              <a:rPr lang="en-CA" dirty="0" err="1" smtClean="0"/>
              <a:t>Boivin</a:t>
            </a:r>
            <a:endParaRPr lang="en-CA" dirty="0" smtClean="0"/>
          </a:p>
          <a:p>
            <a:pPr algn="l"/>
            <a:r>
              <a:rPr lang="en-CA" dirty="0" smtClean="0"/>
              <a:t>PhD Candidate, Public Communication</a:t>
            </a:r>
          </a:p>
          <a:p>
            <a:pPr algn="l"/>
            <a:r>
              <a:rPr lang="en-CA" dirty="0" smtClean="0"/>
              <a:t>Laval University, Quebec (Quebec)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90475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SELF-EVALUATION OF STATE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A subjective evaluation that varies greatly from one person to the next</a:t>
            </a:r>
          </a:p>
          <a:p>
            <a:pPr lvl="1"/>
            <a:r>
              <a:rPr lang="en-CA" dirty="0" smtClean="0"/>
              <a:t>sometimes  optimist  </a:t>
            </a:r>
          </a:p>
          <a:p>
            <a:pPr lvl="1"/>
            <a:r>
              <a:rPr lang="en-CA" dirty="0" smtClean="0"/>
              <a:t>sometimes conservative</a:t>
            </a:r>
          </a:p>
          <a:p>
            <a:endParaRPr lang="en-CA" dirty="0" smtClean="0"/>
          </a:p>
          <a:p>
            <a:r>
              <a:rPr lang="en-CA" dirty="0" smtClean="0"/>
              <a:t>A subjective evaluation that varies according to a number of factors</a:t>
            </a:r>
          </a:p>
          <a:p>
            <a:pPr lvl="1"/>
            <a:r>
              <a:rPr lang="en-CA" dirty="0" smtClean="0"/>
              <a:t>alcohol consumption </a:t>
            </a:r>
          </a:p>
          <a:p>
            <a:pPr lvl="1"/>
            <a:r>
              <a:rPr lang="en-CA" dirty="0" smtClean="0"/>
              <a:t>driving context </a:t>
            </a:r>
          </a:p>
          <a:p>
            <a:pPr lvl="1"/>
            <a:r>
              <a:rPr lang="en-CA" dirty="0" smtClean="0"/>
              <a:t>experience </a:t>
            </a:r>
          </a:p>
          <a:p>
            <a:pPr lvl="1"/>
            <a:endParaRPr lang="en-CA" dirty="0"/>
          </a:p>
        </p:txBody>
      </p:sp>
      <p:sp>
        <p:nvSpPr>
          <p:cNvPr id="4" name="ZoneTexte 3"/>
          <p:cNvSpPr txBox="1"/>
          <p:nvPr/>
        </p:nvSpPr>
        <p:spPr>
          <a:xfrm>
            <a:off x="5917018" y="4246820"/>
            <a:ext cx="4098852" cy="1990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500"/>
              </a:spcBef>
              <a:spcAft>
                <a:spcPts val="200"/>
              </a:spcAft>
              <a:buFont typeface=".AppleSystemUIFont" charset="-120"/>
              <a:buChar char="–"/>
            </a:pPr>
            <a:r>
              <a:rPr lang="en-CA" sz="2000" dirty="0" smtClean="0"/>
              <a:t>perceived </a:t>
            </a:r>
            <a:r>
              <a:rPr lang="en-CA" sz="2000" dirty="0"/>
              <a:t>alcohol </a:t>
            </a:r>
            <a:r>
              <a:rPr lang="en-CA" sz="2000" dirty="0" smtClean="0"/>
              <a:t>tolerance</a:t>
            </a:r>
          </a:p>
          <a:p>
            <a:pPr marL="285750" lvl="1" indent="-285750">
              <a:spcBef>
                <a:spcPts val="500"/>
              </a:spcBef>
              <a:spcAft>
                <a:spcPts val="200"/>
              </a:spcAft>
              <a:buFont typeface=".AppleSystemUIFont" charset="-120"/>
              <a:buChar char="–"/>
            </a:pPr>
            <a:r>
              <a:rPr lang="en-CA" sz="2000" dirty="0"/>
              <a:t>presence of passengers</a:t>
            </a:r>
          </a:p>
          <a:p>
            <a:pPr marL="285750" lvl="1" indent="-285750">
              <a:spcBef>
                <a:spcPts val="500"/>
              </a:spcBef>
              <a:spcAft>
                <a:spcPts val="200"/>
              </a:spcAft>
              <a:buFont typeface=".AppleSystemUIFont" charset="-120"/>
              <a:buChar char="–"/>
            </a:pPr>
            <a:r>
              <a:rPr lang="fr-FR" sz="2000" i="1" dirty="0"/>
              <a:t>absence of </a:t>
            </a:r>
            <a:r>
              <a:rPr lang="fr-FR" sz="2000" i="1" dirty="0" smtClean="0"/>
              <a:t>alternative</a:t>
            </a:r>
            <a:r>
              <a:rPr lang="fr-CA" sz="2000" i="1" dirty="0" smtClean="0"/>
              <a:t>s</a:t>
            </a:r>
            <a:endParaRPr lang="en-CA" sz="2000" dirty="0"/>
          </a:p>
          <a:p>
            <a:pPr marL="285750" indent="-285750">
              <a:spcBef>
                <a:spcPts val="500"/>
              </a:spcBef>
              <a:spcAft>
                <a:spcPts val="200"/>
              </a:spcAft>
              <a:buFont typeface=".AppleSystemUIFont" charset="-120"/>
              <a:buChar char="–"/>
            </a:pPr>
            <a:endParaRPr lang="fr-FR" sz="2000" i="1" dirty="0" smtClean="0"/>
          </a:p>
          <a:p>
            <a:pPr marL="285750" indent="-285750">
              <a:spcBef>
                <a:spcPts val="500"/>
              </a:spcBef>
              <a:spcAft>
                <a:spcPts val="200"/>
              </a:spcAft>
              <a:buFont typeface=".AppleSystemUIFont" charset="-120"/>
              <a:buChar char="–"/>
            </a:pPr>
            <a:endParaRPr lang="fr-FR" sz="2000" i="1" dirty="0"/>
          </a:p>
        </p:txBody>
      </p:sp>
    </p:spTree>
    <p:extLst>
      <p:ext uri="{BB962C8B-B14F-4D97-AF65-F5344CB8AC3E}">
        <p14:creationId xmlns:p14="http://schemas.microsoft.com/office/powerpoint/2010/main" val="732694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 POSSIBLE ADDITIONAL FACTOR: </a:t>
            </a:r>
            <a:br>
              <a:rPr lang="fr-FR" dirty="0" smtClean="0"/>
            </a:br>
            <a:r>
              <a:rPr lang="fr-FR" dirty="0" smtClean="0"/>
              <a:t>PEER EVALUATION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Peer evaluation seems to yield an important influence for some</a:t>
            </a:r>
          </a:p>
          <a:p>
            <a:pPr lvl="1"/>
            <a:r>
              <a:rPr lang="en-CA" dirty="0" smtClean="0"/>
              <a:t>sometimes positive</a:t>
            </a:r>
          </a:p>
          <a:p>
            <a:pPr lvl="1"/>
            <a:r>
              <a:rPr lang="en-CA" dirty="0" smtClean="0"/>
              <a:t>sometimes negative</a:t>
            </a:r>
          </a:p>
          <a:p>
            <a:endParaRPr lang="en-CA" dirty="0" smtClean="0"/>
          </a:p>
          <a:p>
            <a:r>
              <a:rPr lang="en-CA" dirty="0" smtClean="0"/>
              <a:t>An external factor </a:t>
            </a:r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28436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 CUSTOMIZED MODEL</a:t>
            </a:r>
            <a:endParaRPr lang="en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Depending on people, the model becomes more or less complex</a:t>
            </a:r>
          </a:p>
          <a:p>
            <a:r>
              <a:rPr lang="en-CA" dirty="0" smtClean="0"/>
              <a:t>Depending on people, some factors yield more influence than others</a:t>
            </a:r>
          </a:p>
          <a:p>
            <a:endParaRPr lang="en-CA" dirty="0"/>
          </a:p>
          <a:p>
            <a:r>
              <a:rPr lang="en-CA" dirty="0" smtClean="0"/>
              <a:t>A more complete model should be based on the 2-drink norm, self-evaluation of BAC and self-evaluation of state.</a:t>
            </a:r>
          </a:p>
          <a:p>
            <a:pPr lvl="1"/>
            <a:r>
              <a:rPr lang="en-CA" dirty="0" smtClean="0"/>
              <a:t>Peer evaluation can come useful, but seems to be more dangerous</a:t>
            </a:r>
          </a:p>
          <a:p>
            <a:pPr lvl="1"/>
            <a:r>
              <a:rPr lang="en-CA" dirty="0" smtClean="0"/>
              <a:t>Such a model should also take into account a person’s general state (stress level, fatigue, health, etc.)</a:t>
            </a:r>
          </a:p>
          <a:p>
            <a:endParaRPr lang="en-CA" dirty="0"/>
          </a:p>
          <a:p>
            <a:r>
              <a:rPr lang="en-CA" dirty="0" smtClean="0"/>
              <a:t>Need for standardization – through social marketing campaigns (including social norms)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58337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MODEL THAT WORKS BEST WHEN AVOIDED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Although the model we presented can prove helpful when used correctly, most people seem to prefer avoiding situations that combine alcohol and driving altogether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13016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BACKGROUND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Drinking and driving </a:t>
            </a:r>
          </a:p>
          <a:p>
            <a:pPr lvl="1"/>
            <a:r>
              <a:rPr lang="en-CA" dirty="0" smtClean="0"/>
              <a:t>a great evolution of behaviors and attitudes in recent decades</a:t>
            </a:r>
          </a:p>
          <a:p>
            <a:pPr lvl="1"/>
            <a:r>
              <a:rPr lang="en-CA" dirty="0" smtClean="0"/>
              <a:t>yet, a lot of work is still needed</a:t>
            </a:r>
          </a:p>
          <a:p>
            <a:pPr lvl="1"/>
            <a:r>
              <a:rPr lang="en-CA" dirty="0" smtClean="0"/>
              <a:t>an issue all the more pronounced among young drivers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Young drivers and drunk driving</a:t>
            </a:r>
          </a:p>
          <a:p>
            <a:pPr lvl="1"/>
            <a:r>
              <a:rPr lang="en-CA" dirty="0" smtClean="0"/>
              <a:t>strong social disapproval around this problem  </a:t>
            </a:r>
          </a:p>
          <a:p>
            <a:pPr lvl="1"/>
            <a:r>
              <a:rPr lang="en-CA" dirty="0" smtClean="0"/>
              <a:t>yet, a number of social norms and beliefs also keep the drunk driving culture alive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05282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OUR FOCUS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influence of social norms can be both beneficial and harmful in addressing the issue of drunk driving </a:t>
            </a:r>
          </a:p>
          <a:p>
            <a:pPr lvl="1"/>
            <a:r>
              <a:rPr lang="en-CA" dirty="0" smtClean="0"/>
              <a:t>Especially among young people who are particularly sensitive to their influence</a:t>
            </a:r>
          </a:p>
          <a:p>
            <a:r>
              <a:rPr lang="en-CA" dirty="0" smtClean="0"/>
              <a:t>Hence, it is essential to study the norms in place and their influence on behaviors</a:t>
            </a:r>
          </a:p>
          <a:p>
            <a:pPr lvl="1"/>
            <a:r>
              <a:rPr lang="en-CA" dirty="0" smtClean="0"/>
              <a:t>It is then possible to work on adjusting the existing norms or creating new ones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32217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STUDY OVERVIEW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Doctoral thesis</a:t>
            </a:r>
          </a:p>
          <a:p>
            <a:endParaRPr lang="en-CA" dirty="0" smtClean="0"/>
          </a:p>
          <a:p>
            <a:r>
              <a:rPr lang="en-CA" dirty="0" smtClean="0"/>
              <a:t>Young Quebec drivers (18-24 </a:t>
            </a:r>
            <a:r>
              <a:rPr lang="en-CA" dirty="0" err="1" smtClean="0"/>
              <a:t>y.o</a:t>
            </a:r>
            <a:r>
              <a:rPr lang="en-CA" dirty="0" smtClean="0"/>
              <a:t>.)</a:t>
            </a:r>
          </a:p>
          <a:p>
            <a:endParaRPr lang="en-CA" dirty="0" smtClean="0"/>
          </a:p>
          <a:p>
            <a:r>
              <a:rPr lang="en-CA" dirty="0" smtClean="0"/>
              <a:t>How to raise young drivers’ awareness with regard to drinking and driving?</a:t>
            </a:r>
          </a:p>
          <a:p>
            <a:r>
              <a:rPr lang="en-CA" dirty="0" smtClean="0"/>
              <a:t>How to influence their behaviors and attitudes regarding this issue?</a:t>
            </a:r>
          </a:p>
          <a:p>
            <a:endParaRPr lang="en-CA" dirty="0" smtClean="0"/>
          </a:p>
          <a:p>
            <a:r>
              <a:rPr lang="en-CA" dirty="0" smtClean="0"/>
              <a:t>Study of young Quebec drivers’ perceptions of drunk driving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5881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METHODOLOGICAL APPROACH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Grounded theory</a:t>
            </a:r>
          </a:p>
          <a:p>
            <a:pPr lvl="1"/>
            <a:r>
              <a:rPr lang="en-CA" dirty="0" smtClean="0"/>
              <a:t>Group interviews: 10 groups, 5-7 participants per group</a:t>
            </a:r>
          </a:p>
          <a:p>
            <a:pPr lvl="1">
              <a:spcAft>
                <a:spcPts val="1400"/>
              </a:spcAft>
            </a:pPr>
            <a:r>
              <a:rPr lang="en-CA" dirty="0" smtClean="0"/>
              <a:t>Individual interviews: follow-up questions (more in-depth questions on certain topics, verification of the interpretation of data and models) </a:t>
            </a:r>
          </a:p>
          <a:p>
            <a:r>
              <a:rPr lang="en-CA" dirty="0" smtClean="0"/>
              <a:t>Better understanding of young drivers’ social behaviors with regard to drinking and driving</a:t>
            </a:r>
          </a:p>
          <a:p>
            <a:pPr lvl="1">
              <a:spcAft>
                <a:spcPts val="1400"/>
              </a:spcAft>
            </a:pPr>
            <a:r>
              <a:rPr lang="en-CA" dirty="0" smtClean="0"/>
              <a:t>Understanding based on the meaning given by the people we try to influence</a:t>
            </a:r>
          </a:p>
          <a:p>
            <a:r>
              <a:rPr lang="en-CA" dirty="0" smtClean="0"/>
              <a:t>Led </a:t>
            </a:r>
            <a:r>
              <a:rPr lang="en-CA" dirty="0" smtClean="0"/>
              <a:t>to </a:t>
            </a:r>
            <a:r>
              <a:rPr lang="en-CA" dirty="0" smtClean="0"/>
              <a:t>the unveiling of unapparent structures</a:t>
            </a:r>
          </a:p>
          <a:p>
            <a:pPr lvl="1"/>
            <a:r>
              <a:rPr lang="en-CA" dirty="0" smtClean="0"/>
              <a:t>Influence factors that need to be factored in when developing campaigns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77940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558210"/>
            <a:ext cx="9601200" cy="14859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 MODEL REGARDING YOUNG DRIVERS’ EVALUATION OF DRIVING ABILITIES AFTER DRINKING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 set of norms helping young drivers determine whether or not they can drive or not after drinking</a:t>
            </a:r>
          </a:p>
          <a:p>
            <a:endParaRPr lang="en-CA" dirty="0" smtClean="0"/>
          </a:p>
          <a:p>
            <a:r>
              <a:rPr lang="en-CA" dirty="0" smtClean="0"/>
              <a:t>A useful and relevant effort on the young drivers’ part</a:t>
            </a:r>
          </a:p>
          <a:p>
            <a:r>
              <a:rPr lang="en-CA" dirty="0" smtClean="0"/>
              <a:t>However, significant deficiencies in the model </a:t>
            </a:r>
            <a:r>
              <a:rPr lang="en-CA" dirty="0" smtClean="0">
                <a:sym typeface="Wingdings"/>
              </a:rPr>
              <a:t> an inaccurate assessment system</a:t>
            </a:r>
            <a:endParaRPr lang="en-CA" dirty="0" smtClean="0"/>
          </a:p>
          <a:p>
            <a:pPr lvl="1"/>
            <a:r>
              <a:rPr lang="en-CA" dirty="0" smtClean="0"/>
              <a:t>Lack of framing and guidance</a:t>
            </a:r>
          </a:p>
          <a:p>
            <a:pPr lvl="1"/>
            <a:r>
              <a:rPr lang="en-CA" dirty="0" smtClean="0"/>
              <a:t>Unclear limits</a:t>
            </a:r>
          </a:p>
          <a:p>
            <a:pPr lvl="1"/>
            <a:r>
              <a:rPr lang="en-CA" dirty="0" smtClean="0"/>
              <a:t>Erroneous information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75844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 MODEL:</a:t>
            </a:r>
            <a:br>
              <a:rPr lang="en-CA" dirty="0" smtClean="0"/>
            </a:br>
            <a:r>
              <a:rPr lang="en-CA" sz="2800" dirty="0" smtClean="0"/>
              <a:t>3 main factors seem to be used by young drivers to evaluate their ability to driver after drinking</a:t>
            </a:r>
            <a:endParaRPr lang="en-CA" sz="3600" dirty="0"/>
          </a:p>
        </p:txBody>
      </p:sp>
      <p:graphicFrame>
        <p:nvGraphicFramePr>
          <p:cNvPr id="10" name="Diagramme 9"/>
          <p:cNvGraphicFramePr/>
          <p:nvPr>
            <p:extLst>
              <p:ext uri="{D42A27DB-BD31-4B8C-83A1-F6EECF244321}">
                <p14:modId xmlns:p14="http://schemas.microsoft.com/office/powerpoint/2010/main" val="2065049775"/>
              </p:ext>
            </p:extLst>
          </p:nvPr>
        </p:nvGraphicFramePr>
        <p:xfrm>
          <a:off x="1652336" y="2342146"/>
          <a:ext cx="9320463" cy="39123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9932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THE 2-DRINK NORM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CA" b="1" dirty="0" smtClean="0"/>
              <a:t>Number of drinks over a 2 hour period before going over the legal limit</a:t>
            </a:r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pPr marL="0" indent="0" algn="r">
              <a:buNone/>
            </a:pPr>
            <a:r>
              <a:rPr lang="en-CA" dirty="0" smtClean="0"/>
              <a:t>Source: SOM, 2015, p.7</a:t>
            </a:r>
          </a:p>
          <a:p>
            <a:r>
              <a:rPr lang="en-CA" dirty="0" smtClean="0"/>
              <a:t>An assurance regarding ability to drive</a:t>
            </a:r>
          </a:p>
          <a:p>
            <a:r>
              <a:rPr lang="en-CA" dirty="0" smtClean="0"/>
              <a:t>An imperfect method  </a:t>
            </a:r>
            <a:endParaRPr lang="en-CA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153101"/>
              </p:ext>
            </p:extLst>
          </p:nvPr>
        </p:nvGraphicFramePr>
        <p:xfrm>
          <a:off x="3122133" y="2831018"/>
          <a:ext cx="6100134" cy="1555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3378"/>
                <a:gridCol w="2033378"/>
                <a:gridCol w="2033378"/>
              </a:tblGrid>
              <a:tr h="38892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Women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Men</a:t>
                      </a:r>
                      <a:endParaRPr lang="fr-FR" dirty="0"/>
                    </a:p>
                  </a:txBody>
                  <a:tcPr/>
                </a:tc>
              </a:tr>
              <a:tr h="388926">
                <a:tc>
                  <a:txBody>
                    <a:bodyPr/>
                    <a:lstStyle/>
                    <a:p>
                      <a:r>
                        <a:rPr lang="fr-FR" dirty="0" smtClean="0"/>
                        <a:t>1 drink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22%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7%</a:t>
                      </a:r>
                      <a:endParaRPr lang="fr-FR" dirty="0"/>
                    </a:p>
                  </a:txBody>
                  <a:tcPr/>
                </a:tc>
              </a:tr>
              <a:tr h="388926">
                <a:tc>
                  <a:txBody>
                    <a:bodyPr/>
                    <a:lstStyle/>
                    <a:p>
                      <a:r>
                        <a:rPr lang="fr-FR" dirty="0" smtClean="0"/>
                        <a:t>2 drinks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51%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38%</a:t>
                      </a:r>
                      <a:endParaRPr lang="fr-FR" dirty="0"/>
                    </a:p>
                  </a:txBody>
                  <a:tcPr/>
                </a:tc>
              </a:tr>
              <a:tr h="388926">
                <a:tc>
                  <a:txBody>
                    <a:bodyPr/>
                    <a:lstStyle/>
                    <a:p>
                      <a:r>
                        <a:rPr lang="fr-FR" dirty="0" smtClean="0"/>
                        <a:t>3 drinks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16%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47%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62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SELF-EVALUATION OF BAC (0.08)</a:t>
            </a:r>
            <a:br>
              <a:rPr lang="fr-FR" dirty="0" smtClean="0"/>
            </a:br>
            <a:r>
              <a:rPr lang="fr-FR" sz="3600" dirty="0" smtClean="0"/>
              <a:t>(BLOOD ALCOHOL CONTENT)</a:t>
            </a:r>
            <a:endParaRPr lang="fr-FR" dirty="0"/>
          </a:p>
        </p:txBody>
      </p:sp>
      <p:grpSp>
        <p:nvGrpSpPr>
          <p:cNvPr id="20" name="Grouper 19"/>
          <p:cNvGrpSpPr/>
          <p:nvPr/>
        </p:nvGrpSpPr>
        <p:grpSpPr>
          <a:xfrm>
            <a:off x="5041738" y="2171700"/>
            <a:ext cx="2260923" cy="1130461"/>
            <a:chOff x="3196988" y="229"/>
            <a:chExt cx="2260923" cy="1130461"/>
          </a:xfrm>
        </p:grpSpPr>
        <p:sp>
          <p:nvSpPr>
            <p:cNvPr id="21" name="Rectangle 20"/>
            <p:cNvSpPr/>
            <p:nvPr/>
          </p:nvSpPr>
          <p:spPr>
            <a:xfrm>
              <a:off x="3196988" y="229"/>
              <a:ext cx="2260923" cy="1130461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3196988" y="229"/>
              <a:ext cx="2260923" cy="11304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kern="1200" dirty="0" smtClean="0"/>
                <a:t>The 0.08 </a:t>
              </a:r>
              <a:r>
                <a:rPr lang="fr-FR" sz="2800" kern="1200" dirty="0" err="1" smtClean="0"/>
                <a:t>limit</a:t>
              </a:r>
              <a:endParaRPr lang="fr-FR" sz="2800" kern="1200" dirty="0"/>
            </a:p>
          </p:txBody>
        </p:sp>
      </p:grpSp>
      <p:grpSp>
        <p:nvGrpSpPr>
          <p:cNvPr id="23" name="Grouper 22"/>
          <p:cNvGrpSpPr/>
          <p:nvPr/>
        </p:nvGrpSpPr>
        <p:grpSpPr>
          <a:xfrm>
            <a:off x="1211275" y="2942161"/>
            <a:ext cx="3600001" cy="720000"/>
            <a:chOff x="490052" y="1605485"/>
            <a:chExt cx="3600001" cy="1130461"/>
          </a:xfrm>
        </p:grpSpPr>
        <p:sp>
          <p:nvSpPr>
            <p:cNvPr id="24" name="Rectangle 23"/>
            <p:cNvSpPr/>
            <p:nvPr/>
          </p:nvSpPr>
          <p:spPr>
            <a:xfrm>
              <a:off x="490052" y="1605485"/>
              <a:ext cx="3600001" cy="1130461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490052" y="1605485"/>
              <a:ext cx="3600001" cy="11304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kern="1200" dirty="0" smtClean="0"/>
                <a:t>A hard line to </a:t>
              </a:r>
              <a:r>
                <a:rPr lang="fr-FR" sz="2800" kern="1200" dirty="0" err="1" smtClean="0"/>
                <a:t>draw</a:t>
              </a:r>
              <a:endParaRPr lang="fr-FR" sz="2800" kern="1200" dirty="0"/>
            </a:p>
          </p:txBody>
        </p:sp>
      </p:grpSp>
      <p:grpSp>
        <p:nvGrpSpPr>
          <p:cNvPr id="26" name="Grouper 25"/>
          <p:cNvGrpSpPr/>
          <p:nvPr/>
        </p:nvGrpSpPr>
        <p:grpSpPr>
          <a:xfrm>
            <a:off x="7533123" y="2937598"/>
            <a:ext cx="3600001" cy="720000"/>
            <a:chOff x="4560483" y="1578060"/>
            <a:chExt cx="3600001" cy="1130461"/>
          </a:xfrm>
        </p:grpSpPr>
        <p:sp>
          <p:nvSpPr>
            <p:cNvPr id="27" name="Rectangle 26"/>
            <p:cNvSpPr/>
            <p:nvPr/>
          </p:nvSpPr>
          <p:spPr>
            <a:xfrm>
              <a:off x="4560483" y="1578060"/>
              <a:ext cx="3600001" cy="1130461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4560483" y="1578060"/>
              <a:ext cx="3600001" cy="11304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kern="1200" dirty="0" smtClean="0"/>
                <a:t>A </a:t>
              </a:r>
              <a:r>
                <a:rPr lang="fr-FR" sz="2800" kern="1200" dirty="0" err="1" smtClean="0"/>
                <a:t>difficult</a:t>
              </a:r>
              <a:r>
                <a:rPr lang="fr-FR" sz="2800" kern="1200" dirty="0" smtClean="0"/>
                <a:t> estimation</a:t>
              </a:r>
              <a:endParaRPr lang="fr-FR" sz="2800" kern="1200" dirty="0"/>
            </a:p>
          </p:txBody>
        </p:sp>
      </p:grpSp>
      <p:grpSp>
        <p:nvGrpSpPr>
          <p:cNvPr id="29" name="Grouper 28"/>
          <p:cNvGrpSpPr/>
          <p:nvPr/>
        </p:nvGrpSpPr>
        <p:grpSpPr>
          <a:xfrm>
            <a:off x="3416729" y="4788060"/>
            <a:ext cx="2260923" cy="1440000"/>
            <a:chOff x="1829129" y="3210740"/>
            <a:chExt cx="2260923" cy="1130461"/>
          </a:xfrm>
        </p:grpSpPr>
        <p:sp>
          <p:nvSpPr>
            <p:cNvPr id="30" name="Rectangle 29"/>
            <p:cNvSpPr/>
            <p:nvPr/>
          </p:nvSpPr>
          <p:spPr>
            <a:xfrm>
              <a:off x="1829129" y="3210740"/>
              <a:ext cx="2260923" cy="1130461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1829129" y="3210740"/>
              <a:ext cx="2260923" cy="11304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kern="1200" dirty="0" smtClean="0"/>
                <a:t>A source of stress</a:t>
              </a:r>
              <a:endParaRPr lang="fr-FR" sz="2800" kern="1200" dirty="0"/>
            </a:p>
          </p:txBody>
        </p:sp>
      </p:grpSp>
      <p:grpSp>
        <p:nvGrpSpPr>
          <p:cNvPr id="32" name="Grouper 31"/>
          <p:cNvGrpSpPr/>
          <p:nvPr/>
        </p:nvGrpSpPr>
        <p:grpSpPr>
          <a:xfrm>
            <a:off x="6841738" y="4788059"/>
            <a:ext cx="2260923" cy="1440000"/>
            <a:chOff x="4564847" y="3210740"/>
            <a:chExt cx="2260923" cy="1130461"/>
          </a:xfrm>
        </p:grpSpPr>
        <p:sp>
          <p:nvSpPr>
            <p:cNvPr id="33" name="Rectangle 32"/>
            <p:cNvSpPr/>
            <p:nvPr/>
          </p:nvSpPr>
          <p:spPr>
            <a:xfrm>
              <a:off x="4564847" y="3210740"/>
              <a:ext cx="2260923" cy="1130461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ectangle 33"/>
            <p:cNvSpPr/>
            <p:nvPr/>
          </p:nvSpPr>
          <p:spPr>
            <a:xfrm>
              <a:off x="4564847" y="3210740"/>
              <a:ext cx="2260923" cy="11304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800" kern="1200" dirty="0" err="1" smtClean="0"/>
                <a:t>Possibly</a:t>
              </a:r>
              <a:r>
                <a:rPr lang="fr-FR" sz="2800" kern="1200" dirty="0" smtClean="0"/>
                <a:t> </a:t>
              </a:r>
              <a:r>
                <a:rPr lang="fr-FR" sz="2800" kern="1200" dirty="0" err="1" smtClean="0"/>
                <a:t>conducive</a:t>
              </a:r>
              <a:r>
                <a:rPr lang="fr-FR" sz="2800" kern="1200" dirty="0" smtClean="0"/>
                <a:t> to </a:t>
              </a:r>
              <a:r>
                <a:rPr lang="fr-FR" sz="2800" kern="1200" dirty="0" err="1" smtClean="0"/>
                <a:t>risk-taking</a:t>
              </a:r>
              <a:endParaRPr lang="fr-FR" sz="2800" kern="1200" dirty="0"/>
            </a:p>
          </p:txBody>
        </p:sp>
      </p:grpSp>
      <p:cxnSp>
        <p:nvCxnSpPr>
          <p:cNvPr id="55" name="Connecteur droit avec flèche 54"/>
          <p:cNvCxnSpPr>
            <a:stCxn id="21" idx="2"/>
            <a:endCxn id="30" idx="0"/>
          </p:cNvCxnSpPr>
          <p:nvPr/>
        </p:nvCxnSpPr>
        <p:spPr>
          <a:xfrm flipH="1">
            <a:off x="4547191" y="3302161"/>
            <a:ext cx="1625009" cy="14858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avec flèche 56"/>
          <p:cNvCxnSpPr>
            <a:stCxn id="21" idx="2"/>
          </p:cNvCxnSpPr>
          <p:nvPr/>
        </p:nvCxnSpPr>
        <p:spPr>
          <a:xfrm>
            <a:off x="6172200" y="3302161"/>
            <a:ext cx="1799999" cy="1462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406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ogner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310</TotalTime>
  <Words>650</Words>
  <Application>Microsoft Macintosh PowerPoint</Application>
  <PresentationFormat>Personnalisé</PresentationFormat>
  <Paragraphs>106</Paragraphs>
  <Slides>13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Rogner</vt:lpstr>
      <vt:lpstr>Modelling young drivers’ evaluation process in determining their own ability  to drink and drive</vt:lpstr>
      <vt:lpstr>BACKGROUND</vt:lpstr>
      <vt:lpstr>OUR FOCUS</vt:lpstr>
      <vt:lpstr>STUDY OVERVIEW</vt:lpstr>
      <vt:lpstr>METHODOLOGICAL APPROACH</vt:lpstr>
      <vt:lpstr>A MODEL REGARDING YOUNG DRIVERS’ EVALUATION OF DRIVING ABILITIES AFTER DRINKING</vt:lpstr>
      <vt:lpstr>THE MODEL: 3 main factors seem to be used by young drivers to evaluate their ability to driver after drinking</vt:lpstr>
      <vt:lpstr>THE 2-DRINK NORM</vt:lpstr>
      <vt:lpstr>SELF-EVALUATION OF BAC (0.08) (BLOOD ALCOHOL CONTENT)</vt:lpstr>
      <vt:lpstr>SELF-EVALUATION OF STATE</vt:lpstr>
      <vt:lpstr>A POSSIBLE ADDITIONAL FACTOR:  PEER EVALUATION </vt:lpstr>
      <vt:lpstr>A CUSTOMIZED MODEL</vt:lpstr>
      <vt:lpstr>A MODEL THAT WORKS BEST WHEN AVOIDED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maxime boivin</dc:creator>
  <cp:lastModifiedBy>Pénélope Daignault</cp:lastModifiedBy>
  <cp:revision>42</cp:revision>
  <dcterms:created xsi:type="dcterms:W3CDTF">2016-04-20T14:40:48Z</dcterms:created>
  <dcterms:modified xsi:type="dcterms:W3CDTF">2016-04-22T15:48:33Z</dcterms:modified>
</cp:coreProperties>
</file>