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79" r:id="rId2"/>
    <p:sldId id="368" r:id="rId3"/>
    <p:sldId id="281" r:id="rId4"/>
    <p:sldId id="370" r:id="rId5"/>
    <p:sldId id="400" r:id="rId6"/>
    <p:sldId id="372" r:id="rId7"/>
    <p:sldId id="393" r:id="rId8"/>
    <p:sldId id="394" r:id="rId9"/>
    <p:sldId id="409" r:id="rId10"/>
    <p:sldId id="395" r:id="rId11"/>
    <p:sldId id="374" r:id="rId12"/>
    <p:sldId id="401" r:id="rId13"/>
    <p:sldId id="408" r:id="rId14"/>
    <p:sldId id="377" r:id="rId15"/>
    <p:sldId id="405" r:id="rId16"/>
    <p:sldId id="407" r:id="rId17"/>
    <p:sldId id="387" r:id="rId18"/>
    <p:sldId id="388" r:id="rId19"/>
    <p:sldId id="398" r:id="rId20"/>
    <p:sldId id="406" r:id="rId2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ＭＳ Ｐゴシック" pitchFamily="-3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ＭＳ Ｐゴシック" pitchFamily="-3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ＭＳ Ｐゴシック" pitchFamily="-3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ＭＳ Ｐゴシック" pitchFamily="-3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ＭＳ Ｐゴシック" pitchFamily="-32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ＭＳ Ｐゴシック" pitchFamily="-32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ＭＳ Ｐゴシック" pitchFamily="-32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ＭＳ Ｐゴシック" pitchFamily="-32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ＭＳ Ｐゴシック" pitchFamily="-3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F5F6"/>
    <a:srgbClr val="E5F2F3"/>
    <a:srgbClr val="EDF6F7"/>
    <a:srgbClr val="3B728F"/>
    <a:srgbClr val="3B6E8F"/>
    <a:srgbClr val="F8981D"/>
    <a:srgbClr val="1C72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69" autoAdjust="0"/>
    <p:restoredTop sz="71096" autoAdjust="0"/>
  </p:normalViewPr>
  <p:slideViewPr>
    <p:cSldViewPr snapToGrid="0">
      <p:cViewPr>
        <p:scale>
          <a:sx n="70" d="100"/>
          <a:sy n="70" d="100"/>
        </p:scale>
        <p:origin x="-1296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42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22"/>
    </p:cViewPr>
  </p:sorterViewPr>
  <p:notesViewPr>
    <p:cSldViewPr snapToGrid="0">
      <p:cViewPr varScale="1">
        <p:scale>
          <a:sx n="58" d="100"/>
          <a:sy n="58" d="100"/>
        </p:scale>
        <p:origin x="-2568" y="-9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6888" cy="465138"/>
          </a:xfrm>
          <a:prstGeom prst="rect">
            <a:avLst/>
          </a:prstGeom>
        </p:spPr>
        <p:txBody>
          <a:bodyPr vert="horz" lIns="92409" tIns="46205" rIns="92409" bIns="46205" rtlCol="0"/>
          <a:lstStyle>
            <a:lvl1pPr algn="l">
              <a:defRPr sz="1200">
                <a:latin typeface="Arial" charset="0"/>
                <a:ea typeface="ＭＳ Ｐゴシック" pitchFamily="-32" charset="-128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925" y="0"/>
            <a:ext cx="3036888" cy="465138"/>
          </a:xfrm>
          <a:prstGeom prst="rect">
            <a:avLst/>
          </a:prstGeom>
        </p:spPr>
        <p:txBody>
          <a:bodyPr vert="horz" wrap="square" lIns="92409" tIns="46205" rIns="92409" bIns="4620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itchFamily="1" charset="-128"/>
              </a:defRPr>
            </a:lvl1pPr>
          </a:lstStyle>
          <a:p>
            <a:pPr>
              <a:defRPr/>
            </a:pPr>
            <a:fld id="{05F1BCAC-6407-40F8-87EA-7812FA0CDFE5}" type="datetime1">
              <a:rPr lang="en-CA"/>
              <a:pPr>
                <a:defRPr/>
              </a:pPr>
              <a:t>2016-06-02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6888" cy="465138"/>
          </a:xfrm>
          <a:prstGeom prst="rect">
            <a:avLst/>
          </a:prstGeom>
        </p:spPr>
        <p:txBody>
          <a:bodyPr vert="horz" lIns="92409" tIns="46205" rIns="92409" bIns="46205" rtlCol="0" anchor="b"/>
          <a:lstStyle>
            <a:lvl1pPr algn="l">
              <a:defRPr sz="1200">
                <a:latin typeface="Arial" charset="0"/>
                <a:ea typeface="ＭＳ Ｐゴシック" pitchFamily="-32" charset="-128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925" y="8829675"/>
            <a:ext cx="3036888" cy="465138"/>
          </a:xfrm>
          <a:prstGeom prst="rect">
            <a:avLst/>
          </a:prstGeom>
        </p:spPr>
        <p:txBody>
          <a:bodyPr vert="horz" wrap="square" lIns="92409" tIns="46205" rIns="92409" bIns="4620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itchFamily="1" charset="-128"/>
              </a:defRPr>
            </a:lvl1pPr>
          </a:lstStyle>
          <a:p>
            <a:pPr>
              <a:defRPr/>
            </a:pPr>
            <a:fld id="{B7A62623-2933-46A1-B6AD-A5C240300C95}" type="slidenum">
              <a:rPr lang="en-CA"/>
              <a:pPr>
                <a:defRPr/>
              </a:pPr>
              <a:t>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54882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6" tIns="46588" rIns="93176" bIns="46588" numCol="1" anchor="t" anchorCtr="0" compatLnSpc="1">
            <a:prstTxWarp prst="textNoShape">
              <a:avLst/>
            </a:prstTxWarp>
          </a:bodyPr>
          <a:lstStyle>
            <a:lvl1pPr defTabSz="932115">
              <a:defRPr sz="1200">
                <a:effectLst/>
                <a:latin typeface="Arial" charset="0"/>
                <a:ea typeface="ＭＳ Ｐゴシック" pitchFamily="-32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515" y="0"/>
            <a:ext cx="303688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6" tIns="46588" rIns="93176" bIns="46588" numCol="1" anchor="t" anchorCtr="0" compatLnSpc="1">
            <a:prstTxWarp prst="textNoShape">
              <a:avLst/>
            </a:prstTxWarp>
          </a:bodyPr>
          <a:lstStyle>
            <a:lvl1pPr algn="r" defTabSz="932115">
              <a:defRPr sz="1200">
                <a:effectLst/>
                <a:latin typeface="Arial" charset="0"/>
                <a:ea typeface="ＭＳ Ｐゴシック" pitchFamily="-32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7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6" tIns="46588" rIns="93176" bIns="46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5"/>
            <a:ext cx="303688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6" tIns="46588" rIns="93176" bIns="46588" numCol="1" anchor="b" anchorCtr="0" compatLnSpc="1">
            <a:prstTxWarp prst="textNoShape">
              <a:avLst/>
            </a:prstTxWarp>
          </a:bodyPr>
          <a:lstStyle>
            <a:lvl1pPr defTabSz="932115">
              <a:defRPr sz="1200">
                <a:effectLst/>
                <a:latin typeface="Arial" charset="0"/>
                <a:ea typeface="ＭＳ Ｐゴシック" pitchFamily="-32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515" y="8831265"/>
            <a:ext cx="303688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6" tIns="46588" rIns="93176" bIns="46588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effectLst/>
                <a:ea typeface="ＭＳ Ｐゴシック" pitchFamily="1" charset="-128"/>
              </a:defRPr>
            </a:lvl1pPr>
          </a:lstStyle>
          <a:p>
            <a:pPr>
              <a:defRPr/>
            </a:pPr>
            <a:fld id="{6EBF23AA-5F3F-4042-A464-76E8451362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724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32" charset="-128"/>
        <a:cs typeface="ＭＳ Ｐゴシック" pitchFamily="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3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3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3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3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>
                <a:solidFill>
                  <a:schemeClr val="tx1"/>
                </a:solidFill>
                <a:latin typeface="Arial" charset="0"/>
                <a:ea typeface="ＭＳ Ｐゴシック" pitchFamily="-32" charset="-128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charset="0"/>
                <a:ea typeface="ＭＳ Ｐゴシック" pitchFamily="-32" charset="-128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charset="0"/>
                <a:ea typeface="ＭＳ Ｐゴシック" pitchFamily="-32" charset="-128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charset="0"/>
                <a:ea typeface="ＭＳ Ｐゴシック" pitchFamily="-32" charset="-128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charset="0"/>
                <a:ea typeface="ＭＳ Ｐゴシック" pitchFamily="-32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32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32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32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32" charset="-128"/>
              </a:defRPr>
            </a:lvl9pPr>
          </a:lstStyle>
          <a:p>
            <a:fld id="{FA2DE115-A58A-4C4A-B473-8EA9AD89D9FD}" type="slidenum">
              <a:rPr lang="en-US" altLang="en-US" smtClean="0"/>
              <a:pPr/>
              <a:t>1</a:t>
            </a:fld>
            <a:endParaRPr lang="en-US" altLang="en-US" dirty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br>
              <a:rPr lang="en-US" altLang="en-US" dirty="0"/>
            </a:br>
            <a:endParaRPr lang="en-US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baseline="0" dirty="0"/>
            </a:b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BF23AA-5F3F-4042-A464-76E84513624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5083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pitchFamily="-32" charset="-128"/>
              </a:rPr>
            </a:b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BF23AA-5F3F-4042-A464-76E84513624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5013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CA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pitchFamily="-32" charset="-128"/>
                <a:cs typeface="ＭＳ Ｐゴシック" pitchFamily="1" charset="-128"/>
              </a:rPr>
            </a:b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BF23AA-5F3F-4042-A464-76E84513624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5013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lang="en-CA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pitchFamily="-32" charset="-128"/>
                <a:cs typeface="ＭＳ Ｐゴシック" pitchFamily="1" charset="-128"/>
              </a:rPr>
            </a:br>
            <a:endParaRPr lang="en-CA" sz="1200" kern="1200" dirty="0">
              <a:solidFill>
                <a:schemeClr val="tx1"/>
              </a:solidFill>
              <a:effectLst/>
              <a:latin typeface="Arial" charset="0"/>
              <a:ea typeface="ＭＳ Ｐゴシック" pitchFamily="-32" charset="-128"/>
              <a:cs typeface="ＭＳ Ｐゴシック" pitchFamily="1" charset="-128"/>
            </a:endParaRPr>
          </a:p>
          <a:p>
            <a:br>
              <a:rPr lang="en-CA" dirty="0">
                <a:latin typeface="Arial"/>
                <a:cs typeface="Arial"/>
              </a:rPr>
            </a:br>
            <a:endParaRPr lang="en-CA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BF23AA-5F3F-4042-A464-76E84513624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5013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sz="1200" kern="1200" baseline="0" dirty="0">
                <a:solidFill>
                  <a:schemeClr val="tx1"/>
                </a:solidFill>
                <a:effectLst/>
                <a:latin typeface="Arial" charset="0"/>
                <a:ea typeface="ＭＳ Ｐゴシック" pitchFamily="-32" charset="-128"/>
              </a:rPr>
            </a:b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BF23AA-5F3F-4042-A464-76E84513624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7807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dirty="0"/>
            </a:b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BF23AA-5F3F-4042-A464-76E84513624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7807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BF23AA-5F3F-4042-A464-76E84513624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7807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BF23AA-5F3F-4042-A464-76E84513624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7490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120000"/>
              </a:lnSpc>
            </a:pPr>
            <a:br>
              <a:rPr lang="en-CA" sz="1900" dirty="0"/>
            </a:br>
            <a:r>
              <a:rPr lang="en-CA" sz="2000" dirty="0"/>
              <a:t> </a:t>
            </a:r>
            <a:br>
              <a:rPr lang="en-CA" sz="2000" dirty="0"/>
            </a:br>
            <a:endParaRPr lang="en-CA" sz="1900" dirty="0">
              <a:latin typeface="Arial"/>
              <a:cs typeface="Arial"/>
            </a:endParaRP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BF23AA-5F3F-4042-A464-76E84513624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6350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16BF9C-C41A-4829-A9BA-6BDE6759F6F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3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BF23AA-5F3F-4042-A464-76E84513624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8818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16BF9C-C41A-4829-A9BA-6BDE6759F6F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3801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sz="1200" kern="1200" dirty="0">
                <a:solidFill>
                  <a:schemeClr val="tx1"/>
                </a:solidFill>
                <a:effectLst/>
                <a:latin typeface="Arial"/>
                <a:cs typeface="Arial"/>
              </a:rPr>
            </a:br>
            <a:endParaRPr lang="en-US" sz="1200" kern="1200" dirty="0">
              <a:solidFill>
                <a:schemeClr val="tx1"/>
              </a:solidFill>
              <a:effectLst/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BF23AA-5F3F-4042-A464-76E84513624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435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CA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pitchFamily="-32" charset="-128"/>
                <a:cs typeface="ＭＳ Ｐゴシック" pitchFamily="1" charset="-128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BF23AA-5F3F-4042-A464-76E84513624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5016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30000"/>
              </a:lnSpc>
            </a:pPr>
            <a:br>
              <a:rPr lang="en-CA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pitchFamily="-32" charset="-128"/>
                <a:cs typeface="ＭＳ Ｐゴシック" pitchFamily="1" charset="-128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BF23AA-5F3F-4042-A464-76E84513624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5016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CA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pitchFamily="-32" charset="-128"/>
                <a:cs typeface="ＭＳ Ｐゴシック" pitchFamily="1" charset="-128"/>
              </a:rPr>
            </a:br>
            <a:endParaRPr lang="en-US" sz="1200" kern="1200" baseline="0" dirty="0">
              <a:solidFill>
                <a:schemeClr val="tx1"/>
              </a:solidFill>
              <a:effectLst/>
              <a:latin typeface="Arial" charset="0"/>
              <a:ea typeface="ＭＳ Ｐゴシック" pitchFamily="-32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BF23AA-5F3F-4042-A464-76E84513624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955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CA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pitchFamily="-32" charset="-128"/>
                <a:cs typeface="ＭＳ Ｐゴシック" pitchFamily="1" charset="-128"/>
              </a:rPr>
            </a:br>
            <a:endParaRPr lang="en-CA" sz="1200" kern="1200" dirty="0">
              <a:solidFill>
                <a:schemeClr val="tx1"/>
              </a:solidFill>
              <a:effectLst/>
              <a:latin typeface="Arial" charset="0"/>
              <a:ea typeface="ＭＳ Ｐゴシック" pitchFamily="-32" charset="-128"/>
              <a:cs typeface="ＭＳ Ｐゴシック" pitchFamily="1" charset="-128"/>
            </a:endParaRPr>
          </a:p>
          <a:p>
            <a:br>
              <a:rPr lang="en-CA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pitchFamily="-32" charset="-128"/>
                <a:cs typeface="ＭＳ Ｐゴシック" pitchFamily="1" charset="-128"/>
              </a:rPr>
            </a:b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BF23AA-5F3F-4042-A464-76E84513624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734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CA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pitchFamily="-32" charset="-128"/>
                <a:cs typeface="ＭＳ Ｐゴシック" pitchFamily="1" charset="-128"/>
              </a:rPr>
            </a:b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BF23AA-5F3F-4042-A464-76E84513624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8681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dirty="0"/>
            </a:br>
            <a:endParaRPr lang="en-US" baseline="0" dirty="0"/>
          </a:p>
          <a:p>
            <a:br>
              <a:rPr lang="en-CA" dirty="0">
                <a:latin typeface="Arial"/>
                <a:cs typeface="Arial"/>
              </a:rPr>
            </a:br>
            <a:endParaRPr lang="en-CA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BF23AA-5F3F-4042-A464-76E84513624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868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2918_TIRF_ppt slide_1_final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57600" y="2438400"/>
            <a:ext cx="5257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0" y="3810000"/>
            <a:ext cx="4800600" cy="1828800"/>
          </a:xfrm>
        </p:spPr>
        <p:txBody>
          <a:bodyPr/>
          <a:lstStyle>
            <a:lvl1pPr marL="0" indent="0">
              <a:defRPr sz="20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33393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5377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7488" y="546100"/>
            <a:ext cx="1960562" cy="4922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2625" y="546100"/>
            <a:ext cx="5732463" cy="4922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14965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650" y="800100"/>
            <a:ext cx="7772400" cy="1066800"/>
          </a:xfrm>
        </p:spPr>
        <p:txBody>
          <a:bodyPr/>
          <a:lstStyle>
            <a:lvl1pPr>
              <a:defRPr sz="3600" b="1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700" y="2019300"/>
            <a:ext cx="7721599" cy="4046538"/>
          </a:xfrm>
        </p:spPr>
        <p:txBody>
          <a:bodyPr/>
          <a:lstStyle>
            <a:lvl1pPr marL="342900" indent="-342900">
              <a:buClr>
                <a:srgbClr val="F8981D"/>
              </a:buClr>
              <a:buFont typeface="Tahoma" panose="020B0604030504040204" pitchFamily="34" charset="0"/>
              <a:buChar char="˃"/>
              <a:defRPr sz="2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buClr>
                <a:srgbClr val="F8981D"/>
              </a:buCl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buClr>
                <a:srgbClr val="F8981D"/>
              </a:buCl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buClr>
                <a:srgbClr val="F8981D"/>
              </a:buCl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buClr>
                <a:srgbClr val="F8981D"/>
              </a:buCl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6708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44101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2625" y="1582738"/>
            <a:ext cx="3390900" cy="3886200"/>
          </a:xfrm>
        </p:spPr>
        <p:txBody>
          <a:bodyPr/>
          <a:lstStyle>
            <a:lvl1pPr>
              <a:buClr>
                <a:srgbClr val="F8981D"/>
              </a:buCl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25925" y="1582738"/>
            <a:ext cx="3390900" cy="3886200"/>
          </a:xfrm>
        </p:spPr>
        <p:txBody>
          <a:bodyPr/>
          <a:lstStyle>
            <a:lvl1pPr>
              <a:buClr>
                <a:srgbClr val="F8981D"/>
              </a:buClr>
              <a:defRPr sz="2800"/>
            </a:lvl1pPr>
            <a:lvl2pPr>
              <a:buClr>
                <a:srgbClr val="F8981D"/>
              </a:buClr>
              <a:defRPr sz="2400"/>
            </a:lvl2pPr>
            <a:lvl3pPr>
              <a:buClr>
                <a:srgbClr val="F8981D"/>
              </a:buClr>
              <a:defRPr sz="2000"/>
            </a:lvl3pPr>
            <a:lvl4pPr>
              <a:buClr>
                <a:srgbClr val="F8981D"/>
              </a:buClr>
              <a:defRPr sz="1800"/>
            </a:lvl4pPr>
            <a:lvl5pPr>
              <a:buClr>
                <a:srgbClr val="F8981D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2603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buClr>
                <a:srgbClr val="F8981D"/>
              </a:buClr>
              <a:defRPr sz="2400"/>
            </a:lvl1pPr>
            <a:lvl2pPr>
              <a:buClr>
                <a:srgbClr val="F8981D"/>
              </a:buClr>
              <a:defRPr sz="2000"/>
            </a:lvl2pPr>
            <a:lvl3pPr>
              <a:buClr>
                <a:srgbClr val="F8981D"/>
              </a:buClr>
              <a:defRPr sz="1800"/>
            </a:lvl3pPr>
            <a:lvl4pPr>
              <a:buClr>
                <a:srgbClr val="F8981D"/>
              </a:buClr>
              <a:defRPr sz="1600"/>
            </a:lvl4pPr>
            <a:lvl5pPr>
              <a:buClr>
                <a:srgbClr val="F8981D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73789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66229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7327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5240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474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6" descr="2918_TIRF_ppt slide_2_final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546100"/>
            <a:ext cx="7772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582738"/>
            <a:ext cx="69342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9" name="Text Box 15"/>
          <p:cNvSpPr txBox="1">
            <a:spLocks noChangeArrowheads="1"/>
          </p:cNvSpPr>
          <p:nvPr userDrawn="1"/>
        </p:nvSpPr>
        <p:spPr bwMode="auto">
          <a:xfrm>
            <a:off x="8458200" y="6477000"/>
            <a:ext cx="6096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-32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-32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-32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-32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-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32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fld id="{08839EE6-8F59-499F-AB6E-432014D9F6A9}" type="slidenum">
              <a:rPr lang="en-US" sz="800" smtClean="0">
                <a:solidFill>
                  <a:schemeClr val="bg1"/>
                </a:solidFill>
                <a:effectLst/>
                <a:latin typeface="Verdana" pitchFamily="34" charset="0"/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sz="800" dirty="0"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B6E8F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B6E8F"/>
          </a:solidFill>
          <a:latin typeface="ScalaSansOT-Bold" pitchFamily="50" charset="0"/>
          <a:ea typeface="ＭＳ Ｐゴシック" pitchFamily="-32" charset="-128"/>
          <a:cs typeface="ＭＳ Ｐゴシック" pitchFamily="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B6E8F"/>
          </a:solidFill>
          <a:latin typeface="ScalaSansOT-Bold" pitchFamily="50" charset="0"/>
          <a:ea typeface="ＭＳ Ｐゴシック" pitchFamily="-32" charset="-128"/>
          <a:cs typeface="ＭＳ Ｐゴシック" pitchFamily="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B6E8F"/>
          </a:solidFill>
          <a:latin typeface="ScalaSansOT-Bold" pitchFamily="50" charset="0"/>
          <a:ea typeface="ＭＳ Ｐゴシック" pitchFamily="-32" charset="-128"/>
          <a:cs typeface="ＭＳ Ｐゴシック" pitchFamily="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3B6E8F"/>
          </a:solidFill>
          <a:latin typeface="ScalaSansOT-Bold" pitchFamily="50" charset="0"/>
          <a:ea typeface="ＭＳ Ｐゴシック" pitchFamily="-32" charset="-128"/>
          <a:cs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B6E8F"/>
          </a:solidFill>
          <a:latin typeface="ScalaSansOT-Bold" pitchFamily="50" charset="0"/>
          <a:ea typeface="ＭＳ Ｐゴシック" pitchFamily="-32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B6E8F"/>
          </a:solidFill>
          <a:latin typeface="ScalaSansOT-Bold" pitchFamily="50" charset="0"/>
          <a:ea typeface="ＭＳ Ｐゴシック" pitchFamily="-32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B6E8F"/>
          </a:solidFill>
          <a:latin typeface="ScalaSansOT-Bold" pitchFamily="50" charset="0"/>
          <a:ea typeface="ＭＳ Ｐゴシック" pitchFamily="-32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B6E8F"/>
          </a:solidFill>
          <a:latin typeface="ScalaSansOT-Bold" pitchFamily="50" charset="0"/>
          <a:ea typeface="ＭＳ Ｐゴシック" pitchFamily="-3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8981D"/>
        </a:buClr>
        <a:buFont typeface="Symbol" pitchFamily="18" charset="2"/>
        <a:buChar char="&gt;"/>
        <a:defRPr sz="24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8981D"/>
        </a:buClr>
        <a:buFont typeface="Arial" charset="0"/>
        <a:buChar char="»"/>
        <a:defRPr sz="24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8981D"/>
        </a:buClr>
        <a:buFont typeface="Arial" charset="0"/>
        <a:buChar char="–"/>
        <a:defRPr sz="24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8981D"/>
        </a:buClr>
        <a:buChar char="»"/>
        <a:defRPr sz="20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8981D"/>
        </a:buClr>
        <a:buFont typeface="Arial" charset="0"/>
        <a:buChar char="–"/>
        <a:defRPr sz="20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B6E8F"/>
        </a:buClr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B6E8F"/>
        </a:buClr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B6E8F"/>
        </a:buClr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B6E8F"/>
        </a:buClr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57600" y="1998482"/>
            <a:ext cx="5257800" cy="1885361"/>
          </a:xfrm>
        </p:spPr>
        <p:txBody>
          <a:bodyPr/>
          <a:lstStyle/>
          <a:p>
            <a:pPr algn="ctr" eaLnBrk="1" hangingPunct="1">
              <a:lnSpc>
                <a:spcPct val="120000"/>
              </a:lnSpc>
              <a:defRPr/>
            </a:pPr>
            <a:r>
              <a:rPr kumimoji="1" lang="en-CA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Nova Scotia</a:t>
            </a:r>
            <a:br>
              <a:rPr kumimoji="1" lang="en-CA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kumimoji="1" lang="en-CA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AIIP Outcome Evaluation</a:t>
            </a:r>
            <a:endParaRPr kumimoji="1" lang="en-US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94226" y="4486977"/>
            <a:ext cx="5413971" cy="2163762"/>
          </a:xfrm>
        </p:spPr>
        <p:txBody>
          <a:bodyPr/>
          <a:lstStyle/>
          <a:p>
            <a:pPr lvl="0" algn="r" eaLnBrk="1" hangingPunct="1">
              <a:spcBef>
                <a:spcPts val="0"/>
              </a:spcBef>
              <a:spcAft>
                <a:spcPts val="0"/>
              </a:spcAft>
              <a:buClr>
                <a:srgbClr val="1C7299"/>
              </a:buClr>
              <a:buNone/>
            </a:pPr>
            <a:r>
              <a:rPr lang="en-CA" sz="2400" b="1" dirty="0">
                <a:solidFill>
                  <a:srgbClr val="000000"/>
                </a:solidFill>
                <a:latin typeface="Verdana"/>
                <a:ea typeface="ＭＳ Ｐゴシック"/>
              </a:rPr>
              <a:t>Marisela </a:t>
            </a:r>
            <a:r>
              <a:rPr lang="en-CA" sz="2400" b="1" dirty="0" err="1">
                <a:solidFill>
                  <a:srgbClr val="000000"/>
                </a:solidFill>
                <a:latin typeface="Verdana"/>
                <a:ea typeface="ＭＳ Ｐゴシック"/>
              </a:rPr>
              <a:t>Mainegra</a:t>
            </a:r>
            <a:r>
              <a:rPr lang="en-CA" sz="2400" b="1" dirty="0">
                <a:solidFill>
                  <a:srgbClr val="000000"/>
                </a:solidFill>
                <a:latin typeface="Verdana"/>
                <a:ea typeface="ＭＳ Ｐゴシック"/>
              </a:rPr>
              <a:t> Hing, Ph.D.</a:t>
            </a:r>
          </a:p>
          <a:p>
            <a:pPr lvl="0" algn="r" eaLnBrk="1" hangingPunct="1">
              <a:spcBef>
                <a:spcPts val="0"/>
              </a:spcBef>
              <a:spcAft>
                <a:spcPts val="0"/>
              </a:spcAft>
              <a:buClr>
                <a:srgbClr val="1C7299"/>
              </a:buClr>
              <a:buNone/>
            </a:pPr>
            <a:r>
              <a:rPr lang="en-CA" sz="2400" b="1" dirty="0">
                <a:solidFill>
                  <a:srgbClr val="000000"/>
                </a:solidFill>
                <a:latin typeface="Verdana"/>
                <a:ea typeface="ＭＳ Ｐゴシック"/>
              </a:rPr>
              <a:t>Research Scientist</a:t>
            </a:r>
          </a:p>
          <a:p>
            <a:pPr lvl="0" algn="r" eaLnBrk="1" hangingPunct="1">
              <a:spcBef>
                <a:spcPts val="0"/>
              </a:spcBef>
              <a:spcAft>
                <a:spcPts val="0"/>
              </a:spcAft>
              <a:buClr>
                <a:srgbClr val="1C7299"/>
              </a:buClr>
              <a:buNone/>
            </a:pPr>
            <a:endParaRPr lang="en-CA" sz="2400" b="1" dirty="0">
              <a:solidFill>
                <a:srgbClr val="000000"/>
              </a:solidFill>
              <a:latin typeface="Verdana"/>
              <a:ea typeface="ＭＳ Ｐゴシック"/>
            </a:endParaRPr>
          </a:p>
          <a:p>
            <a:pPr lvl="0" algn="r" eaLnBrk="1" hangingPunct="1">
              <a:spcBef>
                <a:spcPts val="0"/>
              </a:spcBef>
              <a:spcAft>
                <a:spcPts val="0"/>
              </a:spcAft>
              <a:buClr>
                <a:srgbClr val="1C7299"/>
              </a:buClr>
              <a:buNone/>
            </a:pPr>
            <a:r>
              <a:rPr lang="en-CA" sz="2400" b="1" dirty="0">
                <a:solidFill>
                  <a:srgbClr val="000000"/>
                </a:solidFill>
                <a:latin typeface="Verdana"/>
                <a:ea typeface="ＭＳ Ｐゴシック"/>
              </a:rPr>
              <a:t>26</a:t>
            </a:r>
            <a:r>
              <a:rPr lang="en-CA" sz="2400" b="1" baseline="30000" dirty="0">
                <a:solidFill>
                  <a:srgbClr val="000000"/>
                </a:solidFill>
                <a:latin typeface="Verdana"/>
                <a:ea typeface="ＭＳ Ｐゴシック"/>
              </a:rPr>
              <a:t>th</a:t>
            </a:r>
            <a:r>
              <a:rPr lang="en-CA" sz="2400" b="1" dirty="0">
                <a:solidFill>
                  <a:srgbClr val="000000"/>
                </a:solidFill>
                <a:latin typeface="Verdana"/>
                <a:ea typeface="ＭＳ Ｐゴシック"/>
              </a:rPr>
              <a:t> CARSP Conference </a:t>
            </a:r>
          </a:p>
          <a:p>
            <a:pPr lvl="0" algn="r" eaLnBrk="1" hangingPunct="1">
              <a:spcBef>
                <a:spcPts val="0"/>
              </a:spcBef>
              <a:spcAft>
                <a:spcPts val="0"/>
              </a:spcAft>
              <a:buClr>
                <a:srgbClr val="1C7299"/>
              </a:buClr>
              <a:buNone/>
            </a:pPr>
            <a:r>
              <a:rPr lang="en-CA" sz="2400" b="1" dirty="0">
                <a:solidFill>
                  <a:srgbClr val="000000"/>
                </a:solidFill>
                <a:latin typeface="Verdana"/>
                <a:ea typeface="ＭＳ Ｐゴシック"/>
              </a:rPr>
              <a:t>Halifax, June 5-8, 2016</a:t>
            </a:r>
          </a:p>
          <a:p>
            <a:pPr algn="r" ea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C7299"/>
              </a:buClr>
              <a:buFont typeface="Symbol" pitchFamily="18" charset="2"/>
              <a:buNone/>
              <a:defRPr/>
            </a:pPr>
            <a:endParaRPr lang="en-CA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818" y="639841"/>
            <a:ext cx="7772400" cy="1066800"/>
          </a:xfrm>
        </p:spPr>
        <p:txBody>
          <a:bodyPr/>
          <a:lstStyle/>
          <a:p>
            <a:r>
              <a:rPr lang="en-US" dirty="0"/>
              <a:t>Cox regression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72286" y="1604522"/>
            <a:ext cx="8343900" cy="4737284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400" dirty="0"/>
              <a:t>No significant differences: crashes;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400" dirty="0"/>
              <a:t>No significant differences: voluntary /vs. mandatory interlock participants;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400" dirty="0"/>
              <a:t>Interlock-voluntary /vs. control-voluntary 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b="1" dirty="0"/>
              <a:t>control group:</a:t>
            </a:r>
            <a:r>
              <a:rPr lang="en-US" dirty="0"/>
              <a:t> 10.5 times hazard rate for convictions after device installed; 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b="1" dirty="0"/>
              <a:t>control group:</a:t>
            </a:r>
            <a:r>
              <a:rPr lang="en-US" dirty="0"/>
              <a:t> 5.4 times hazard rate for convictions after device removed.</a:t>
            </a:r>
          </a:p>
        </p:txBody>
      </p:sp>
    </p:spTree>
    <p:extLst>
      <p:ext uri="{BB962C8B-B14F-4D97-AF65-F5344CB8AC3E}">
        <p14:creationId xmlns:p14="http://schemas.microsoft.com/office/powerpoint/2010/main" val="1848887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68595" y="5999080"/>
            <a:ext cx="79149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2400" b="1" dirty="0">
                <a:effectLst/>
              </a:rPr>
              <a:t>Charges: 13.32% significant temporary decrease</a:t>
            </a: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2772" y="422282"/>
            <a:ext cx="8241814" cy="560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9722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5935" y="450151"/>
            <a:ext cx="8173360" cy="5582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871870" y="5989653"/>
            <a:ext cx="81551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/>
              </a:rPr>
              <a:t>Convictions: 9.93% </a:t>
            </a:r>
            <a:r>
              <a:rPr lang="en-CA" sz="2400" b="1" dirty="0">
                <a:effectLst/>
              </a:rPr>
              <a:t>significant </a:t>
            </a:r>
            <a:r>
              <a:rPr lang="en-US" sz="2400" b="1" dirty="0">
                <a:effectLst/>
              </a:rPr>
              <a:t>temporary decrease</a:t>
            </a:r>
            <a:endParaRPr lang="en-CA" sz="2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90222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62048" y="5989653"/>
            <a:ext cx="76842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/>
              </a:rPr>
              <a:t>Crashes: significant gradual permanent decrease</a:t>
            </a:r>
            <a:endParaRPr lang="en-CA" sz="2400" b="1" dirty="0">
              <a:effectLst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32" y="450152"/>
            <a:ext cx="7293935" cy="556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val 5"/>
          <p:cNvSpPr/>
          <p:nvPr/>
        </p:nvSpPr>
        <p:spPr bwMode="auto">
          <a:xfrm>
            <a:off x="6226432" y="2738801"/>
            <a:ext cx="94764" cy="114852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pitchFamily="-3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35542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712" y="564425"/>
            <a:ext cx="8529752" cy="1066800"/>
          </a:xfrm>
        </p:spPr>
        <p:txBody>
          <a:bodyPr/>
          <a:lstStyle/>
          <a:p>
            <a:r>
              <a:rPr lang="en-US" dirty="0"/>
              <a:t>Interlock data analysis</a:t>
            </a:r>
            <a:endParaRPr lang="en-CA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992" y="1406302"/>
            <a:ext cx="6708293" cy="4966217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 bwMode="auto">
          <a:xfrm rot="1322199">
            <a:off x="1701872" y="3004012"/>
            <a:ext cx="1859775" cy="679939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1800" b="0" i="0" u="none" strike="noStrike" cap="none" normalizeH="0" baseline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ＭＳ Ｐゴシック" pitchFamily="-32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81755" y="3528647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effectLst/>
              </a:rPr>
              <a:t>Learning effect</a:t>
            </a:r>
            <a:endParaRPr lang="en-CA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02378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712" y="564425"/>
            <a:ext cx="8529752" cy="1066800"/>
          </a:xfrm>
        </p:spPr>
        <p:txBody>
          <a:bodyPr/>
          <a:lstStyle/>
          <a:p>
            <a:r>
              <a:rPr lang="en-US" dirty="0"/>
              <a:t>Interlock data analysis</a:t>
            </a:r>
            <a:endParaRPr lang="en-CA" dirty="0"/>
          </a:p>
        </p:txBody>
      </p:sp>
      <p:pic>
        <p:nvPicPr>
          <p:cNvPr id="7" name="Content Placeholder 4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762" y="1489436"/>
            <a:ext cx="7264758" cy="4911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2762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712" y="564425"/>
            <a:ext cx="8529752" cy="1066800"/>
          </a:xfrm>
        </p:spPr>
        <p:txBody>
          <a:bodyPr/>
          <a:lstStyle/>
          <a:p>
            <a:r>
              <a:rPr lang="en-US" dirty="0"/>
              <a:t>Interlock data analysis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450" y="1419225"/>
            <a:ext cx="8267700" cy="5219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3200" dirty="0"/>
              <a:t>odds of failing over the 0.02 limit: </a:t>
            </a:r>
          </a:p>
          <a:p>
            <a:pPr marL="400050" lvl="1">
              <a:spcBef>
                <a:spcPts val="1200"/>
              </a:spcBef>
              <a:spcAft>
                <a:spcPts val="600"/>
              </a:spcAft>
            </a:pPr>
            <a:r>
              <a:rPr lang="en-CA" sz="2600" dirty="0"/>
              <a:t>decreased 6% per month;</a:t>
            </a:r>
          </a:p>
          <a:p>
            <a:pPr marL="400050" lvl="1">
              <a:spcBef>
                <a:spcPts val="1200"/>
              </a:spcBef>
              <a:spcAft>
                <a:spcPts val="600"/>
              </a:spcAft>
            </a:pPr>
            <a:r>
              <a:rPr lang="en-CA" sz="2600" b="0" dirty="0"/>
              <a:t>larger (OR=1.3) for a mandatory </a:t>
            </a:r>
            <a:r>
              <a:rPr lang="en-CA" sz="2600" dirty="0"/>
              <a:t>/vs. </a:t>
            </a:r>
            <a:r>
              <a:rPr lang="en-CA" sz="2600" b="0" dirty="0"/>
              <a:t>voluntary participant;</a:t>
            </a:r>
          </a:p>
          <a:p>
            <a:pPr marL="400050" lvl="1">
              <a:spcBef>
                <a:spcPts val="1200"/>
              </a:spcBef>
              <a:spcAft>
                <a:spcPts val="600"/>
              </a:spcAft>
            </a:pPr>
            <a:r>
              <a:rPr lang="en-CA" sz="2600" b="0" dirty="0"/>
              <a:t>larger (OR=1.5) for participant with condition 37 </a:t>
            </a:r>
            <a:r>
              <a:rPr lang="en-CA" sz="2600" dirty="0"/>
              <a:t>/vs. </a:t>
            </a:r>
            <a:r>
              <a:rPr lang="en-CA" sz="2600" b="0" dirty="0"/>
              <a:t>participant without it;</a:t>
            </a:r>
          </a:p>
          <a:p>
            <a:pPr marL="400050" lvl="1">
              <a:spcBef>
                <a:spcPts val="1200"/>
              </a:spcBef>
              <a:spcAft>
                <a:spcPts val="600"/>
              </a:spcAft>
            </a:pPr>
            <a:r>
              <a:rPr lang="en-CA" sz="2600" b="0" dirty="0"/>
              <a:t>larger (OR=3.4) at start-up /vs. at running retests; </a:t>
            </a:r>
          </a:p>
          <a:p>
            <a:pPr marL="400050" lvl="1">
              <a:spcBef>
                <a:spcPts val="1200"/>
              </a:spcBef>
              <a:spcAft>
                <a:spcPts val="600"/>
              </a:spcAft>
            </a:pPr>
            <a:r>
              <a:rPr lang="en-CA" sz="2600" b="0" dirty="0"/>
              <a:t>decreased 3% per 1000 kilometers driven. </a:t>
            </a:r>
          </a:p>
        </p:txBody>
      </p:sp>
    </p:spTree>
    <p:extLst>
      <p:ext uri="{BB962C8B-B14F-4D97-AF65-F5344CB8AC3E}">
        <p14:creationId xmlns:p14="http://schemas.microsoft.com/office/powerpoint/2010/main" val="35455428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0075" y="705830"/>
            <a:ext cx="8343899" cy="962025"/>
          </a:xfrm>
        </p:spPr>
        <p:txBody>
          <a:bodyPr/>
          <a:lstStyle/>
          <a:p>
            <a:r>
              <a:rPr lang="en-US" dirty="0"/>
              <a:t>Conclusions</a:t>
            </a:r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86160" y="1576229"/>
            <a:ext cx="7721599" cy="466264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CA" dirty="0"/>
              <a:t>Specific deterrence: </a:t>
            </a:r>
            <a:r>
              <a:rPr lang="en-CA" b="0" dirty="0"/>
              <a:t>strong evidence of a reduction in recidivism rates due to interlock program (90% after device is installed and 79% after device is removed).</a:t>
            </a:r>
          </a:p>
          <a:p>
            <a:pPr>
              <a:lnSpc>
                <a:spcPct val="150000"/>
              </a:lnSpc>
            </a:pPr>
            <a:r>
              <a:rPr lang="en-US" dirty="0"/>
              <a:t>General deterrence: </a:t>
            </a:r>
            <a:r>
              <a:rPr lang="en-US" b="0" dirty="0"/>
              <a:t>strong evidence of </a:t>
            </a:r>
            <a:r>
              <a:rPr lang="en-CA" b="0" dirty="0"/>
              <a:t>a permanent decrease in the number of alcohol-related crashes with fatal and serious injuries.</a:t>
            </a: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CA" dirty="0"/>
              <a:t>Learning curves: </a:t>
            </a:r>
            <a:r>
              <a:rPr lang="en-CA" b="0" dirty="0"/>
              <a:t>more violations at the beginning of program participation but over time these violations decreased;</a:t>
            </a:r>
          </a:p>
        </p:txBody>
      </p:sp>
    </p:spTree>
    <p:extLst>
      <p:ext uri="{BB962C8B-B14F-4D97-AF65-F5344CB8AC3E}">
        <p14:creationId xmlns:p14="http://schemas.microsoft.com/office/powerpoint/2010/main" val="4113230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942" y="592706"/>
            <a:ext cx="7772400" cy="1066800"/>
          </a:xfrm>
        </p:spPr>
        <p:txBody>
          <a:bodyPr/>
          <a:lstStyle/>
          <a:p>
            <a:r>
              <a:rPr lang="en-US" dirty="0"/>
              <a:t>Main recommendations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525" y="1403021"/>
            <a:ext cx="8582025" cy="493110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CA" sz="2500" dirty="0"/>
              <a:t>Continue the use of the interlock program.</a:t>
            </a:r>
          </a:p>
          <a:p>
            <a:pPr lvl="1">
              <a:lnSpc>
                <a:spcPct val="120000"/>
              </a:lnSpc>
            </a:pPr>
            <a:r>
              <a:rPr lang="en-CA" sz="2000" dirty="0"/>
              <a:t>Reduction in recidivism rates (79%-90%) at the high end of the spectrum (35%-90%). </a:t>
            </a:r>
          </a:p>
          <a:p>
            <a:pPr lvl="1">
              <a:lnSpc>
                <a:spcPct val="120000"/>
              </a:lnSpc>
            </a:pPr>
            <a:r>
              <a:rPr lang="en-US" sz="2000" dirty="0"/>
              <a:t>Gradual permanent reduction in crashes.</a:t>
            </a:r>
          </a:p>
          <a:p>
            <a:pPr marL="342900" lvl="1" indent="-342900">
              <a:lnSpc>
                <a:spcPct val="110000"/>
              </a:lnSpc>
              <a:spcBef>
                <a:spcPts val="600"/>
              </a:spcBef>
              <a:buFont typeface="Tahoma" panose="020B0604030504040204" pitchFamily="34" charset="0"/>
              <a:buChar char="˃"/>
            </a:pPr>
            <a:r>
              <a:rPr lang="en-CA" sz="2500" b="1" dirty="0"/>
              <a:t>Use of performance-based exit in the interlock program.</a:t>
            </a:r>
          </a:p>
          <a:p>
            <a:pPr lvl="1">
              <a:lnSpc>
                <a:spcPct val="120000"/>
              </a:lnSpc>
            </a:pPr>
            <a:r>
              <a:rPr lang="en-CA" sz="2000" dirty="0"/>
              <a:t>offender’s time extended until compliance with rules.</a:t>
            </a:r>
          </a:p>
          <a:p>
            <a:pPr marL="342900" lvl="1" indent="-342900">
              <a:lnSpc>
                <a:spcPct val="110000"/>
              </a:lnSpc>
              <a:spcBef>
                <a:spcPts val="600"/>
              </a:spcBef>
              <a:buFont typeface="Tahoma" panose="020B0604030504040204" pitchFamily="34" charset="0"/>
              <a:buChar char="˃"/>
            </a:pPr>
            <a:r>
              <a:rPr lang="en-CA" sz="2500" b="1" dirty="0"/>
              <a:t>Further strengthening of monitoring in the interlock program.</a:t>
            </a:r>
          </a:p>
          <a:p>
            <a:pPr lvl="1">
              <a:lnSpc>
                <a:spcPct val="120000"/>
              </a:lnSpc>
            </a:pPr>
            <a:r>
              <a:rPr lang="en-CA" sz="2000" dirty="0"/>
              <a:t>mileage levels, face-to-face meetings at servicing, sufficiently high levels of traffic enforcement</a:t>
            </a:r>
          </a:p>
        </p:txBody>
      </p:sp>
    </p:spTree>
    <p:extLst>
      <p:ext uri="{BB962C8B-B14F-4D97-AF65-F5344CB8AC3E}">
        <p14:creationId xmlns:p14="http://schemas.microsoft.com/office/powerpoint/2010/main" val="605193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908720"/>
            <a:ext cx="7772400" cy="1219200"/>
          </a:xfrm>
        </p:spPr>
        <p:txBody>
          <a:bodyPr/>
          <a:lstStyle/>
          <a:p>
            <a:pPr algn="ctr"/>
            <a:r>
              <a:rPr lang="en-US" dirty="0"/>
              <a:t>Acknowledgements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916832"/>
            <a:ext cx="7704856" cy="3886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dirty="0"/>
              <a:t>Co-authors:</a:t>
            </a:r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CA" sz="3200" dirty="0"/>
              <a:t>Ward Vanlaar</a:t>
            </a:r>
          </a:p>
          <a:p>
            <a:pPr marL="0" indent="0" algn="ctr">
              <a:buNone/>
            </a:pPr>
            <a:r>
              <a:rPr lang="en-CA" sz="3200" dirty="0"/>
              <a:t>Robyn Robertson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98066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661" y="800100"/>
            <a:ext cx="7772400" cy="10668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defRPr/>
            </a:pPr>
            <a:r>
              <a:rPr lang="en-CA" sz="4000" dirty="0">
                <a:effectLst/>
              </a:rPr>
              <a:t>Overview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647700" y="1878287"/>
            <a:ext cx="8026400" cy="400843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CA" alt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Objectives</a:t>
            </a:r>
          </a:p>
          <a:p>
            <a:pPr eaLnBrk="1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CA" alt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Data Collection</a:t>
            </a:r>
          </a:p>
          <a:p>
            <a:pPr eaLnBrk="1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CA" alt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Data Analysis Methods</a:t>
            </a:r>
          </a:p>
          <a:p>
            <a:pPr eaLnBrk="1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3600" dirty="0"/>
              <a:t>Results</a:t>
            </a:r>
            <a:endParaRPr lang="en-CA" alt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CA" altLang="en-US" sz="3600" dirty="0"/>
              <a:t>Conclusions</a:t>
            </a:r>
          </a:p>
          <a:p>
            <a:pPr eaLnBrk="1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Recommendations</a:t>
            </a:r>
            <a:endParaRPr lang="en-CA" alt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1999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08720"/>
            <a:ext cx="7772400" cy="1219200"/>
          </a:xfrm>
        </p:spPr>
        <p:txBody>
          <a:bodyPr/>
          <a:lstStyle/>
          <a:p>
            <a:r>
              <a:rPr lang="en-US" b="1" dirty="0"/>
              <a:t>Stay informed! </a:t>
            </a:r>
            <a:br>
              <a:rPr lang="en-US" b="1" dirty="0"/>
            </a:br>
            <a:r>
              <a:rPr lang="en-US" b="1" dirty="0"/>
              <a:t>Connect with us!</a:t>
            </a:r>
            <a:endParaRPr lang="en-CA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3762375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5373688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4535488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547813" y="2308225"/>
            <a:ext cx="7278688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C7299"/>
              </a:buClr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C7299"/>
              </a:buClr>
              <a:buChar char="»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C7299"/>
              </a:buClr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Aft>
                <a:spcPts val="600"/>
              </a:spcAft>
              <a:buClr>
                <a:srgbClr val="F89F1D"/>
              </a:buClr>
              <a:defRPr/>
            </a:pPr>
            <a:r>
              <a:rPr lang="en-CA" altLang="en-US" sz="3200" kern="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http://www.tirf.ca</a:t>
            </a:r>
          </a:p>
          <a:p>
            <a:pPr marL="0" indent="0" eaLnBrk="1" hangingPunct="1">
              <a:spcAft>
                <a:spcPts val="600"/>
              </a:spcAft>
              <a:buClr>
                <a:srgbClr val="F89F1D"/>
              </a:buClr>
              <a:defRPr/>
            </a:pPr>
            <a:r>
              <a:rPr lang="en-CA" altLang="en-US" sz="3200" kern="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tirf@tirf.ca</a:t>
            </a:r>
          </a:p>
          <a:p>
            <a:pPr marL="0" indent="0" eaLnBrk="1" hangingPunct="1">
              <a:spcAft>
                <a:spcPts val="600"/>
              </a:spcAft>
              <a:buClr>
                <a:srgbClr val="F89F1D"/>
              </a:buClr>
              <a:defRPr/>
            </a:pPr>
            <a:endParaRPr lang="en-CA" altLang="en-US" sz="2500" kern="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>
              <a:spcAft>
                <a:spcPts val="600"/>
              </a:spcAft>
              <a:buClr>
                <a:srgbClr val="F89F1D"/>
              </a:buClr>
              <a:buFont typeface="Tahoma" pitchFamily="34" charset="0"/>
              <a:buChar char="&gt;"/>
              <a:defRPr/>
            </a:pPr>
            <a:endParaRPr lang="en-CA" altLang="en-US" sz="2500" kern="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3138" y="3836988"/>
            <a:ext cx="80946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Clr>
                <a:srgbClr val="F89F1D"/>
              </a:buClr>
              <a:defRPr/>
            </a:pPr>
            <a:r>
              <a:rPr lang="en-CA" sz="2800" b="1" kern="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https://www.facebook.com/tirfcanada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4100" y="5292726"/>
            <a:ext cx="787082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800" b="1" kern="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http://www.linkedin.com/company/</a:t>
            </a:r>
          </a:p>
          <a:p>
            <a:pPr>
              <a:defRPr/>
            </a:pPr>
            <a:r>
              <a:rPr lang="en-CA" sz="2800" b="1" kern="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traffic-injury-research-foundation-</a:t>
            </a:r>
            <a:r>
              <a:rPr lang="en-CA" sz="2800" b="1" kern="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tirf</a:t>
            </a:r>
            <a:endParaRPr lang="en-CA" sz="2800" b="1" kern="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3138" y="4610100"/>
            <a:ext cx="78644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CA" sz="2800" b="1" kern="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@</a:t>
            </a:r>
            <a:r>
              <a:rPr lang="en-CA" sz="2800" b="1" kern="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tirfcanada</a:t>
            </a:r>
            <a:endParaRPr lang="en-CA" sz="2800" b="1" kern="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454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099" y="715257"/>
            <a:ext cx="7772400" cy="10668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defRPr/>
            </a:pPr>
            <a:r>
              <a:rPr lang="en-CA" dirty="0">
                <a:effectLst/>
              </a:rPr>
              <a:t>Objectives of the evaluation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89856" y="1793051"/>
            <a:ext cx="8050323" cy="4354251"/>
          </a:xfrm>
        </p:spPr>
        <p:txBody>
          <a:bodyPr>
            <a:normAutofit/>
          </a:bodyPr>
          <a:lstStyle/>
          <a:p>
            <a:pPr eaLnBrk="1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CA" altLang="en-US" sz="3200" dirty="0">
                <a:ea typeface="ＭＳ Ｐゴシック" pitchFamily="-32" charset="-128"/>
              </a:rPr>
              <a:t>Effectiveness of Nova Scotia's Alcohol Ignition Interlock Program (AIIP) in reducing drinking driving.</a:t>
            </a:r>
          </a:p>
          <a:p>
            <a:pPr eaLnBrk="1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CA" altLang="en-US" sz="3200" dirty="0">
                <a:ea typeface="ＭＳ Ｐゴシック" pitchFamily="-32" charset="-128"/>
              </a:rPr>
              <a:t>Potential improvements to the program.</a:t>
            </a:r>
            <a:endParaRPr lang="en-CA" altLang="en-US" dirty="0">
              <a:ea typeface="ＭＳ Ｐゴシック" pitchFamily="-32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36" y="665480"/>
            <a:ext cx="8822599" cy="92075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defRPr/>
            </a:pPr>
            <a:r>
              <a:rPr lang="en-CA" b="1" dirty="0"/>
              <a:t>Data collection: </a:t>
            </a:r>
            <a:r>
              <a:rPr lang="en-US" b="1" dirty="0"/>
              <a:t>individual drivers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04825" y="1564079"/>
            <a:ext cx="8295175" cy="4476751"/>
            <a:chOff x="-1" y="-1"/>
            <a:chExt cx="7015409" cy="5506669"/>
          </a:xfrm>
        </p:grpSpPr>
        <p:sp>
          <p:nvSpPr>
            <p:cNvPr id="5" name="Text Box 5"/>
            <p:cNvSpPr txBox="1"/>
            <p:nvPr/>
          </p:nvSpPr>
          <p:spPr>
            <a:xfrm>
              <a:off x="3657600" y="-1"/>
              <a:ext cx="3357807" cy="2362602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Bef>
                  <a:spcPts val="0"/>
                </a:spcBef>
                <a:spcAft>
                  <a:spcPts val="600"/>
                </a:spcAft>
              </a:pPr>
              <a:r>
                <a:rPr lang="en-US" sz="2000" b="1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Control Group 1: Voluntary no-Interlock </a:t>
              </a:r>
            </a:p>
            <a:p>
              <a:pPr>
                <a:spcBef>
                  <a:spcPts val="0"/>
                </a:spcBef>
                <a:spcAft>
                  <a:spcPts val="600"/>
                </a:spcAft>
              </a:pPr>
              <a:r>
                <a:rPr lang="en-CA" sz="20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Declined to participate in AIIP. Registration </a:t>
              </a:r>
              <a:r>
                <a:rPr lang="en-US" sz="20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from March 2010 to December 2012</a:t>
              </a:r>
              <a:r>
                <a:rPr lang="en-CA" sz="20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.</a:t>
              </a:r>
              <a:endParaRPr lang="en-US" sz="20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6" name="Text Box 6"/>
            <p:cNvSpPr txBox="1"/>
            <p:nvPr/>
          </p:nvSpPr>
          <p:spPr>
            <a:xfrm>
              <a:off x="3657601" y="2744053"/>
              <a:ext cx="3357807" cy="2762615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Bef>
                  <a:spcPts val="0"/>
                </a:spcBef>
                <a:spcAft>
                  <a:spcPts val="600"/>
                </a:spcAft>
              </a:pPr>
              <a:r>
                <a:rPr lang="en-US" sz="2000" b="1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Control Group 2: Retrospective Control Group</a:t>
              </a:r>
            </a:p>
            <a:p>
              <a:pPr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8981D"/>
                </a:buClr>
                <a:buSzPts val="1000"/>
              </a:pPr>
              <a:r>
                <a:rPr lang="en-CA" sz="20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Offense from March 2003 to December 2005.</a:t>
              </a: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0" y="8311"/>
              <a:ext cx="2967594" cy="2354290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Bef>
                  <a:spcPts val="0"/>
                </a:spcBef>
                <a:spcAft>
                  <a:spcPts val="600"/>
                </a:spcAft>
              </a:pPr>
              <a:r>
                <a:rPr lang="en-US" sz="2000" b="1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Experimental Group 1: Voluntary Interlock</a:t>
              </a:r>
              <a:endParaRPr lang="en-US" sz="20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8981D"/>
                </a:buClr>
                <a:buSzPts val="1000"/>
              </a:pPr>
              <a:r>
                <a:rPr lang="en-CA" sz="20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Interlock device from </a:t>
              </a:r>
              <a:r>
                <a:rPr lang="en-US" sz="20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March 2010 to December 2012</a:t>
              </a:r>
              <a:r>
                <a:rPr lang="en-CA" sz="1300" dirty="0">
                  <a:solidFill>
                    <a:srgbClr val="000000"/>
                  </a:solidFill>
                  <a:effectLst/>
                  <a:ea typeface="Calibri"/>
                  <a:cs typeface="Arial"/>
                </a:rPr>
                <a:t>. </a:t>
              </a:r>
              <a:endParaRPr lang="en-US" sz="1300" dirty="0">
                <a:solidFill>
                  <a:srgbClr val="000000"/>
                </a:solidFill>
                <a:effectLst/>
                <a:ea typeface="Calibri"/>
                <a:cs typeface="Arial"/>
              </a:endParaRPr>
            </a:p>
          </p:txBody>
        </p:sp>
        <p:sp>
          <p:nvSpPr>
            <p:cNvPr id="8" name="Right Arrow 7"/>
            <p:cNvSpPr/>
            <p:nvPr/>
          </p:nvSpPr>
          <p:spPr>
            <a:xfrm>
              <a:off x="3059083" y="556953"/>
              <a:ext cx="506730" cy="17399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00" dirty="0">
                <a:solidFill>
                  <a:srgbClr val="FFFFFF"/>
                </a:solidFill>
              </a:endParaRPr>
            </a:p>
          </p:txBody>
        </p:sp>
        <p:sp>
          <p:nvSpPr>
            <p:cNvPr id="9" name="Text Box 9"/>
            <p:cNvSpPr txBox="1"/>
            <p:nvPr/>
          </p:nvSpPr>
          <p:spPr>
            <a:xfrm>
              <a:off x="-1" y="2744053"/>
              <a:ext cx="2967595" cy="2762615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Bef>
                  <a:spcPts val="0"/>
                </a:spcBef>
                <a:spcAft>
                  <a:spcPts val="600"/>
                </a:spcAft>
              </a:pPr>
              <a:r>
                <a:rPr lang="en-US" sz="2000" b="1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Experimental Group 2: Mandatory Interlock</a:t>
              </a:r>
            </a:p>
            <a:p>
              <a:pPr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8981D"/>
                </a:buClr>
                <a:buSzPts val="1000"/>
              </a:pPr>
              <a:r>
                <a:rPr lang="en-CA" sz="20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Interlock device </a:t>
              </a:r>
              <a:r>
                <a:rPr lang="en-US" sz="20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from March 2010 to December 2012</a:t>
              </a:r>
              <a:r>
                <a:rPr lang="en-CA" sz="2000" dirty="0">
                  <a:solidFill>
                    <a:srgbClr val="000000"/>
                  </a:solidFill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.</a:t>
              </a:r>
              <a:endParaRPr lang="en-US" sz="20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0" name="Right Arrow 9"/>
            <p:cNvSpPr/>
            <p:nvPr/>
          </p:nvSpPr>
          <p:spPr>
            <a:xfrm>
              <a:off x="3092336" y="3350029"/>
              <a:ext cx="506730" cy="17399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00" dirty="0">
                <a:solidFill>
                  <a:srgbClr val="FFFFFF"/>
                </a:solidFill>
              </a:endParaRPr>
            </a:p>
          </p:txBody>
        </p:sp>
        <p:sp>
          <p:nvSpPr>
            <p:cNvPr id="11" name="Flowchart: Process 10"/>
            <p:cNvSpPr/>
            <p:nvPr/>
          </p:nvSpPr>
          <p:spPr>
            <a:xfrm>
              <a:off x="3084022" y="856211"/>
              <a:ext cx="440055" cy="356870"/>
            </a:xfrm>
            <a:prstGeom prst="flowChartProcess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 dirty="0">
                  <a:solidFill>
                    <a:srgbClr val="000000"/>
                  </a:solidFill>
                  <a:effectLst/>
                  <a:ea typeface="Calibri"/>
                  <a:cs typeface="Arial"/>
                </a:rPr>
                <a:t>Vs.</a:t>
              </a:r>
            </a:p>
          </p:txBody>
        </p:sp>
        <p:sp>
          <p:nvSpPr>
            <p:cNvPr id="12" name="Flowchart: Process 11"/>
            <p:cNvSpPr/>
            <p:nvPr/>
          </p:nvSpPr>
          <p:spPr>
            <a:xfrm>
              <a:off x="3092336" y="3624349"/>
              <a:ext cx="440055" cy="356870"/>
            </a:xfrm>
            <a:prstGeom prst="flowChartProcess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300" dirty="0">
                  <a:solidFill>
                    <a:srgbClr val="000000"/>
                  </a:solidFill>
                  <a:effectLst/>
                  <a:ea typeface="Calibri"/>
                  <a:cs typeface="Arial"/>
                </a:rPr>
                <a:t>Vs.</a:t>
              </a:r>
            </a:p>
          </p:txBody>
        </p:sp>
      </p:grpSp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altLang="en-US" sz="1100" dirty="0">
              <a:solidFill>
                <a:srgbClr val="000000"/>
              </a:solidFill>
              <a:effectLst/>
              <a:latin typeface="Frutiger LT Std 45 Light" pitchFamily="34" charset="0"/>
              <a:ea typeface="ＭＳ Ｐゴシック" pitchFamily="34" charset="-128"/>
              <a:cs typeface="Arial" pitchFamily="34" charset="0"/>
            </a:endParaRPr>
          </a:p>
          <a:p>
            <a:r>
              <a:rPr lang="en-US" altLang="en-US" sz="1100" dirty="0">
                <a:solidFill>
                  <a:srgbClr val="000000"/>
                </a:solidFill>
                <a:effectLst/>
                <a:latin typeface="Frutiger LT Std 45 Light" pitchFamily="34" charset="0"/>
                <a:ea typeface="ＭＳ Ｐゴシック" pitchFamily="34" charset="-128"/>
                <a:cs typeface="Arial" pitchFamily="34" charset="0"/>
              </a:rPr>
              <a:t> </a:t>
            </a:r>
            <a:endParaRPr lang="en-US" altLang="en-US" dirty="0">
              <a:solidFill>
                <a:srgbClr val="000000"/>
              </a:solidFill>
              <a:effectLst/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259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36" y="665480"/>
            <a:ext cx="8822599" cy="92075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defRPr/>
            </a:pPr>
            <a:r>
              <a:rPr lang="en-CA" b="1" dirty="0"/>
              <a:t>Data collection: monthly counts</a:t>
            </a:r>
            <a:endParaRPr lang="en-US" b="1" dirty="0"/>
          </a:p>
        </p:txBody>
      </p:sp>
      <p:sp>
        <p:nvSpPr>
          <p:cNvPr id="3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altLang="en-US" sz="1100" dirty="0">
              <a:solidFill>
                <a:srgbClr val="000000"/>
              </a:solidFill>
              <a:effectLst/>
              <a:latin typeface="Frutiger LT Std 45 Light" pitchFamily="34" charset="0"/>
              <a:ea typeface="ＭＳ Ｐゴシック" pitchFamily="34" charset="-128"/>
              <a:cs typeface="Arial" pitchFamily="34" charset="0"/>
            </a:endParaRPr>
          </a:p>
          <a:p>
            <a:r>
              <a:rPr lang="en-US" altLang="en-US" sz="1100" dirty="0">
                <a:solidFill>
                  <a:srgbClr val="000000"/>
                </a:solidFill>
                <a:effectLst/>
                <a:latin typeface="Frutiger LT Std 45 Light" pitchFamily="34" charset="0"/>
                <a:ea typeface="ＭＳ Ｐゴシック" pitchFamily="34" charset="-128"/>
                <a:cs typeface="Arial" pitchFamily="34" charset="0"/>
              </a:rPr>
              <a:t> </a:t>
            </a:r>
            <a:endParaRPr lang="en-US" altLang="en-US" dirty="0">
              <a:solidFill>
                <a:srgbClr val="000000"/>
              </a:solidFill>
              <a:effectLst/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47771" y="1885335"/>
            <a:ext cx="8515254" cy="3581401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8981D"/>
              </a:buClr>
              <a:buFont typeface="Symbol" pitchFamily="18" charset="2"/>
              <a:buChar char="&gt;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8981D"/>
              </a:buClr>
              <a:buFont typeface="Arial" charset="0"/>
              <a:buChar char="»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8981D"/>
              </a:buClr>
              <a:buFont typeface="Arial" charset="0"/>
              <a:buChar char="–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8981D"/>
              </a:buClr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8981D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B6E8F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B6E8F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B6E8F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B6E8F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130000"/>
              </a:lnSpc>
              <a:buFont typeface="Tahoma" panose="020B0604030504040204" pitchFamily="34" charset="0"/>
              <a:buChar char="˃"/>
            </a:pPr>
            <a:r>
              <a:rPr lang="en-US" sz="3200" b="1" dirty="0">
                <a:effectLst/>
              </a:rPr>
              <a:t>Alcohol - charges: 1998-2013; </a:t>
            </a:r>
          </a:p>
          <a:p>
            <a:pPr eaLnBrk="1" hangingPunct="1">
              <a:lnSpc>
                <a:spcPct val="130000"/>
              </a:lnSpc>
              <a:buFont typeface="Tahoma" panose="020B0604030504040204" pitchFamily="34" charset="0"/>
              <a:buChar char="˃"/>
            </a:pPr>
            <a:r>
              <a:rPr lang="en-US" sz="3200" b="1" dirty="0">
                <a:effectLst/>
              </a:rPr>
              <a:t>Alcohol - convictions: 1998-2013; </a:t>
            </a:r>
          </a:p>
          <a:p>
            <a:pPr eaLnBrk="1" hangingPunct="1">
              <a:lnSpc>
                <a:spcPct val="130000"/>
              </a:lnSpc>
              <a:buFont typeface="Tahoma" panose="020B0604030504040204" pitchFamily="34" charset="0"/>
              <a:buChar char="˃"/>
            </a:pPr>
            <a:r>
              <a:rPr lang="en-US" sz="3200" b="1" dirty="0">
                <a:effectLst/>
              </a:rPr>
              <a:t>Alcohol - fatal and serious injury crashes: 1998-2011.</a:t>
            </a:r>
            <a:endParaRPr lang="en-CA" sz="32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05423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113" y="772808"/>
            <a:ext cx="7772400" cy="688457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>
                <a:effectLst/>
              </a:rPr>
              <a:t>Data analysis </a:t>
            </a:r>
            <a:r>
              <a:rPr lang="en-US" dirty="0"/>
              <a:t>m</a:t>
            </a:r>
            <a:r>
              <a:rPr lang="en-US" dirty="0">
                <a:effectLst/>
              </a:rPr>
              <a:t>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9365" y="1508288"/>
            <a:ext cx="8640940" cy="4843351"/>
          </a:xfrm>
        </p:spPr>
        <p:txBody>
          <a:bodyPr>
            <a:noAutofit/>
          </a:bodyPr>
          <a:lstStyle/>
          <a:p>
            <a:pPr marL="342900" lvl="1" indent="-342900">
              <a:lnSpc>
                <a:spcPct val="110000"/>
              </a:lnSpc>
              <a:spcBef>
                <a:spcPts val="600"/>
              </a:spcBef>
              <a:buFont typeface="Tahoma" panose="020B0604030504040204" pitchFamily="34" charset="0"/>
              <a:buChar char="˃"/>
            </a:pPr>
            <a:r>
              <a:rPr lang="en-US" sz="3200" b="1" dirty="0"/>
              <a:t>Descriptive and survival analyses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Individual data on convictions and crashes;</a:t>
            </a:r>
            <a:endParaRPr lang="en-US" b="1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3200" dirty="0"/>
              <a:t>Interrupted time series analysis: S-ARIMAX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Monthly counts of charges, convictions and crashes;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3200" dirty="0"/>
              <a:t>Descriptive and </a:t>
            </a:r>
            <a:r>
              <a:rPr lang="en-CA" sz="3200" dirty="0"/>
              <a:t>logistic regression analyses</a:t>
            </a:r>
            <a:endParaRPr lang="en-US" sz="3200" b="0" dirty="0"/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dirty="0"/>
              <a:t>Individual data from interlock</a:t>
            </a:r>
            <a:r>
              <a:rPr lang="en-CA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33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980" y="676274"/>
            <a:ext cx="8477562" cy="1020939"/>
          </a:xfrm>
        </p:spPr>
        <p:txBody>
          <a:bodyPr>
            <a:normAutofit/>
          </a:bodyPr>
          <a:lstStyle/>
          <a:p>
            <a:r>
              <a:rPr lang="en-US" dirty="0"/>
              <a:t>Descriptive analysis results: %</a:t>
            </a:r>
            <a:endParaRPr lang="en-CA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971654"/>
              </p:ext>
            </p:extLst>
          </p:nvPr>
        </p:nvGraphicFramePr>
        <p:xfrm>
          <a:off x="361949" y="1695449"/>
          <a:ext cx="8296276" cy="4758078"/>
        </p:xfrm>
        <a:graphic>
          <a:graphicData uri="http://schemas.openxmlformats.org/drawingml/2006/table">
            <a:tbl>
              <a:tblPr bandRow="1"/>
              <a:tblGrid>
                <a:gridCol w="1448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72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1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093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CA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Tracking period: After</a:t>
                      </a:r>
                      <a:endParaRPr lang="en-CA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Interlock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Mandatary</a:t>
                      </a:r>
                      <a:endParaRPr lang="en-CA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Interlock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Voluntary</a:t>
                      </a:r>
                      <a:endParaRPr lang="en-CA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Control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Voluntary</a:t>
                      </a:r>
                      <a:endParaRPr lang="en-CA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Significant (p-value)</a:t>
                      </a:r>
                      <a:endParaRPr lang="en-CA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328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alcohol-convictions</a:t>
                      </a:r>
                      <a:endParaRPr lang="en-CA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install/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inclusion</a:t>
                      </a:r>
                      <a:endParaRPr lang="en-CA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3.02</a:t>
                      </a:r>
                      <a:endParaRPr lang="en-CA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8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0.94</a:t>
                      </a:r>
                      <a:endParaRPr lang="en-CA" sz="2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8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8.93</a:t>
                      </a:r>
                      <a:endParaRPr lang="en-CA" sz="2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4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yes (&lt;0.001)</a:t>
                      </a:r>
                      <a:endParaRPr lang="en-CA" sz="2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4716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removal</a:t>
                      </a:r>
                      <a:endParaRPr lang="en-CA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3.73</a:t>
                      </a:r>
                      <a:endParaRPr lang="en-CA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1.89</a:t>
                      </a:r>
                      <a:endParaRPr lang="en-CA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4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yes (&lt;0.001)</a:t>
                      </a:r>
                      <a:endParaRPr lang="en-CA" sz="2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328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alcohol-crashes</a:t>
                      </a:r>
                      <a:endParaRPr lang="en-CA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install/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inclusion</a:t>
                      </a:r>
                      <a:endParaRPr lang="en-CA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8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0.83</a:t>
                      </a:r>
                      <a:endParaRPr lang="en-CA" sz="2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0.62</a:t>
                      </a:r>
                      <a:endParaRPr lang="en-CA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1.57</a:t>
                      </a:r>
                      <a:endParaRPr lang="en-CA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4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 no      (0.16)</a:t>
                      </a:r>
                      <a:endParaRPr lang="en-CA" sz="2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4716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removal</a:t>
                      </a:r>
                      <a:endParaRPr lang="en-CA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1.86  </a:t>
                      </a:r>
                      <a:endParaRPr lang="en-CA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0.63  </a:t>
                      </a:r>
                      <a:endParaRPr lang="en-CA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4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no      (0.26)</a:t>
                      </a:r>
                      <a:endParaRPr lang="en-CA" sz="2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9896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15" y="401232"/>
            <a:ext cx="8138160" cy="5974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9048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16" y="401231"/>
            <a:ext cx="8138160" cy="5971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651904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ScalaSansOT-Bold"/>
        <a:ea typeface="ＭＳ Ｐゴシック"/>
        <a:cs typeface=""/>
      </a:majorFont>
      <a:minorFont>
        <a:latin typeface="Frutiger LT Std 45 Ligh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Ｐゴシック" pitchFamily="-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Ｐゴシック" pitchFamily="-3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32265</TotalTime>
  <Words>2702</Words>
  <Application>Microsoft Office PowerPoint</Application>
  <PresentationFormat>On-screen Show (4:3)</PresentationFormat>
  <Paragraphs>209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Blank Presentation</vt:lpstr>
      <vt:lpstr>Nova Scotia AIIP Outcome Evaluation</vt:lpstr>
      <vt:lpstr>Overview</vt:lpstr>
      <vt:lpstr>Objectives of the evaluation</vt:lpstr>
      <vt:lpstr>Data collection: individual drivers</vt:lpstr>
      <vt:lpstr>Data collection: monthly counts</vt:lpstr>
      <vt:lpstr>Data analysis methods</vt:lpstr>
      <vt:lpstr>Descriptive analysis results: %</vt:lpstr>
      <vt:lpstr>PowerPoint Presentation</vt:lpstr>
      <vt:lpstr>PowerPoint Presentation</vt:lpstr>
      <vt:lpstr>Cox regression</vt:lpstr>
      <vt:lpstr>PowerPoint Presentation</vt:lpstr>
      <vt:lpstr>PowerPoint Presentation</vt:lpstr>
      <vt:lpstr>PowerPoint Presentation</vt:lpstr>
      <vt:lpstr>Interlock data analysis</vt:lpstr>
      <vt:lpstr>Interlock data analysis</vt:lpstr>
      <vt:lpstr>Interlock data analysis</vt:lpstr>
      <vt:lpstr>Conclusions</vt:lpstr>
      <vt:lpstr>Main recommendations</vt:lpstr>
      <vt:lpstr>Acknowledgements</vt:lpstr>
      <vt:lpstr>Stay informed!  Connect with us!</vt:lpstr>
    </vt:vector>
  </TitlesOfParts>
  <Company>Acart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sit Amet Magna</dc:title>
  <dc:creator>Marisela Hing</dc:creator>
  <cp:lastModifiedBy>Marisela Hing</cp:lastModifiedBy>
  <cp:revision>505</cp:revision>
  <cp:lastPrinted>2014-06-06T14:15:42Z</cp:lastPrinted>
  <dcterms:created xsi:type="dcterms:W3CDTF">2012-04-25T12:53:07Z</dcterms:created>
  <dcterms:modified xsi:type="dcterms:W3CDTF">2016-06-02T13:20:30Z</dcterms:modified>
</cp:coreProperties>
</file>