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22"/>
  </p:notesMasterIdLst>
  <p:sldIdLst>
    <p:sldId id="256" r:id="rId5"/>
    <p:sldId id="258" r:id="rId6"/>
    <p:sldId id="285" r:id="rId7"/>
    <p:sldId id="274" r:id="rId8"/>
    <p:sldId id="259" r:id="rId9"/>
    <p:sldId id="260" r:id="rId10"/>
    <p:sldId id="257" r:id="rId11"/>
    <p:sldId id="261" r:id="rId12"/>
    <p:sldId id="283" r:id="rId13"/>
    <p:sldId id="277" r:id="rId14"/>
    <p:sldId id="279" r:id="rId15"/>
    <p:sldId id="272" r:id="rId16"/>
    <p:sldId id="278" r:id="rId17"/>
    <p:sldId id="273" r:id="rId18"/>
    <p:sldId id="271" r:id="rId19"/>
    <p:sldId id="281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yrne, Patrick A. (MTO)" initials="BPA" lastIdx="2" clrIdx="0"/>
  <p:cmAuthor id="1" name="Ma, Tracey (MTO)" initials="MT" lastIdx="5" clrIdx="1"/>
  <p:cmAuthor id="2" name="Dessau, Erin (MTO)" initials="ED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58615" autoAdjust="0"/>
  </p:normalViewPr>
  <p:slideViewPr>
    <p:cSldViewPr>
      <p:cViewPr varScale="1">
        <p:scale>
          <a:sx n="70" d="100"/>
          <a:sy n="70" d="100"/>
        </p:scale>
        <p:origin x="-28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opdownshfs005\workgroups\sf\rusb\RESEARCH%20OFFICE\Key%20Resources\Spreadsheets%20-%20Historical%20Data%20Tables\Alcohol\D&amp;D%201988-2011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805288227860413E-2"/>
          <c:y val="4.6428571428571437E-2"/>
          <c:w val="0.92539224263633713"/>
          <c:h val="0.86344550681164856"/>
        </c:manualLayout>
      </c:layout>
      <c:lineChart>
        <c:grouping val="standard"/>
        <c:varyColors val="0"/>
        <c:ser>
          <c:idx val="1"/>
          <c:order val="0"/>
          <c:cat>
            <c:numRef>
              <c:f>Collisions!$B$5:$B$28</c:f>
              <c:numCache>
                <c:formatCode>General</c:formatCode>
                <c:ptCount val="24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</c:numCache>
            </c:numRef>
          </c:cat>
          <c:val>
            <c:numRef>
              <c:f>Collisions!$AE$5:$AE$28</c:f>
              <c:numCache>
                <c:formatCode>#,##0</c:formatCode>
                <c:ptCount val="24"/>
                <c:pt idx="0">
                  <c:v>6976</c:v>
                </c:pt>
                <c:pt idx="1">
                  <c:v>6670</c:v>
                </c:pt>
                <c:pt idx="2">
                  <c:v>6336</c:v>
                </c:pt>
                <c:pt idx="3">
                  <c:v>5753</c:v>
                </c:pt>
                <c:pt idx="4">
                  <c:v>5354</c:v>
                </c:pt>
                <c:pt idx="5">
                  <c:v>4985</c:v>
                </c:pt>
                <c:pt idx="6">
                  <c:v>4576</c:v>
                </c:pt>
                <c:pt idx="7">
                  <c:v>3952</c:v>
                </c:pt>
                <c:pt idx="8">
                  <c:v>3491</c:v>
                </c:pt>
                <c:pt idx="9">
                  <c:v>3483</c:v>
                </c:pt>
                <c:pt idx="10">
                  <c:v>3446</c:v>
                </c:pt>
                <c:pt idx="11">
                  <c:v>3128</c:v>
                </c:pt>
                <c:pt idx="12">
                  <c:v>3117</c:v>
                </c:pt>
                <c:pt idx="13">
                  <c:v>2852</c:v>
                </c:pt>
                <c:pt idx="14">
                  <c:v>2661</c:v>
                </c:pt>
                <c:pt idx="15">
                  <c:v>2591</c:v>
                </c:pt>
                <c:pt idx="16">
                  <c:v>2761</c:v>
                </c:pt>
                <c:pt idx="17">
                  <c:v>2519</c:v>
                </c:pt>
                <c:pt idx="18">
                  <c:v>2264</c:v>
                </c:pt>
                <c:pt idx="19">
                  <c:v>2084</c:v>
                </c:pt>
                <c:pt idx="20">
                  <c:v>1925</c:v>
                </c:pt>
                <c:pt idx="21">
                  <c:v>1740</c:v>
                </c:pt>
                <c:pt idx="22">
                  <c:v>1834</c:v>
                </c:pt>
                <c:pt idx="23">
                  <c:v>1547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421760"/>
        <c:axId val="116423296"/>
      </c:lineChart>
      <c:dateAx>
        <c:axId val="116421760"/>
        <c:scaling>
          <c:orientation val="minMax"/>
          <c:max val="2014"/>
          <c:min val="1991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116423296"/>
        <c:crosses val="autoZero"/>
        <c:auto val="0"/>
        <c:lblOffset val="100"/>
        <c:baseTimeUnit val="days"/>
        <c:majorUnit val="2"/>
      </c:dateAx>
      <c:valAx>
        <c:axId val="116423296"/>
        <c:scaling>
          <c:orientation val="minMax"/>
          <c:max val="9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6421760"/>
        <c:crosses val="autoZero"/>
        <c:crossBetween val="midCat"/>
        <c:majorUnit val="2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Model</c:v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dPt>
            <c:idx val="115"/>
            <c:bubble3D val="0"/>
          </c:dPt>
          <c:xVal>
            <c:numRef>
              <c:f>Sheet1!$A$1:$A$120</c:f>
              <c:numCache>
                <c:formatCode>General</c:formatCode>
                <c:ptCount val="1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</c:numCache>
            </c:numRef>
          </c:xVal>
          <c:yVal>
            <c:numRef>
              <c:f>Sheet1!$B$1:$B$120</c:f>
              <c:numCache>
                <c:formatCode>General</c:formatCode>
                <c:ptCount val="120"/>
                <c:pt idx="0">
                  <c:v>8.3666276735179501</c:v>
                </c:pt>
                <c:pt idx="1">
                  <c:v>8.1177911510522947</c:v>
                </c:pt>
                <c:pt idx="2">
                  <c:v>7.8025231633974386</c:v>
                </c:pt>
                <c:pt idx="3">
                  <c:v>7.4878045250421916</c:v>
                </c:pt>
                <c:pt idx="4">
                  <c:v>7.2406177133408018</c:v>
                </c:pt>
                <c:pt idx="5">
                  <c:v>7.1100000021461716</c:v>
                </c:pt>
                <c:pt idx="6">
                  <c:v>7.1139047211183968</c:v>
                </c:pt>
                <c:pt idx="7">
                  <c:v>7.2343909527772796</c:v>
                </c:pt>
                <c:pt idx="8">
                  <c:v>7.4224305098078753</c:v>
                </c:pt>
                <c:pt idx="9">
                  <c:v>7.6110442411618227</c:v>
                </c:pt>
                <c:pt idx="10">
                  <c:v>7.7332480071944527</c:v>
                </c:pt>
                <c:pt idx="11">
                  <c:v>7.7399999914153126</c:v>
                </c:pt>
                <c:pt idx="12">
                  <c:v>7.613340658305515</c:v>
                </c:pt>
                <c:pt idx="13">
                  <c:v>7.3712047190242904</c:v>
                </c:pt>
                <c:pt idx="14">
                  <c:v>7.0626158169861979</c:v>
                </c:pt>
                <c:pt idx="15">
                  <c:v>6.7545514392242056</c:v>
                </c:pt>
                <c:pt idx="16">
                  <c:v>6.5139973870983194</c:v>
                </c:pt>
                <c:pt idx="17">
                  <c:v>6.3900000193155426</c:v>
                </c:pt>
                <c:pt idx="18">
                  <c:v>6.4005250770993776</c:v>
                </c:pt>
                <c:pt idx="19">
                  <c:v>6.5276440557655562</c:v>
                </c:pt>
                <c:pt idx="20">
                  <c:v>6.7223378562206992</c:v>
                </c:pt>
                <c:pt idx="21">
                  <c:v>6.9176306560222862</c:v>
                </c:pt>
                <c:pt idx="22">
                  <c:v>7.0465349926699714</c:v>
                </c:pt>
                <c:pt idx="23">
                  <c:v>7.05999996566125</c:v>
                </c:pt>
                <c:pt idx="24">
                  <c:v>6.9400536282222554</c:v>
                </c:pt>
                <c:pt idx="25">
                  <c:v>6.7046182784083781</c:v>
                </c:pt>
                <c:pt idx="26">
                  <c:v>6.4027084705709942</c:v>
                </c:pt>
                <c:pt idx="27">
                  <c:v>6.1012983619872339</c:v>
                </c:pt>
                <c:pt idx="28">
                  <c:v>5.8673770757226968</c:v>
                </c:pt>
                <c:pt idx="29">
                  <c:v>5.750000053654297</c:v>
                </c:pt>
                <c:pt idx="30">
                  <c:v>5.7671454479519859</c:v>
                </c:pt>
                <c:pt idx="31">
                  <c:v>5.9008971673431203</c:v>
                </c:pt>
                <c:pt idx="32">
                  <c:v>6.1022452026390974</c:v>
                </c:pt>
                <c:pt idx="33">
                  <c:v>6.3042170623031222</c:v>
                </c:pt>
                <c:pt idx="34">
                  <c:v>6.4398219632794271</c:v>
                </c:pt>
                <c:pt idx="35">
                  <c:v>6.4599999227378131</c:v>
                </c:pt>
                <c:pt idx="36">
                  <c:v>6.3467665832665681</c:v>
                </c:pt>
                <c:pt idx="37">
                  <c:v>6.1180318292018097</c:v>
                </c:pt>
                <c:pt idx="38">
                  <c:v>5.8228011241486248</c:v>
                </c:pt>
                <c:pt idx="39">
                  <c:v>5.5280452933285176</c:v>
                </c:pt>
                <c:pt idx="40">
                  <c:v>5.300756779212346</c:v>
                </c:pt>
                <c:pt idx="41">
                  <c:v>5.1900001051624214</c:v>
                </c:pt>
                <c:pt idx="42">
                  <c:v>5.2137658336778268</c:v>
                </c:pt>
                <c:pt idx="43">
                  <c:v>5.3541502875127058</c:v>
                </c:pt>
                <c:pt idx="44">
                  <c:v>5.5621525490662327</c:v>
                </c:pt>
                <c:pt idx="45">
                  <c:v>5.770803460007075</c:v>
                </c:pt>
                <c:pt idx="46">
                  <c:v>5.9131089190244088</c:v>
                </c:pt>
                <c:pt idx="47">
                  <c:v>5.9399998626450028</c:v>
                </c:pt>
                <c:pt idx="48">
                  <c:v>5.8334795234368562</c:v>
                </c:pt>
                <c:pt idx="49">
                  <c:v>5.6114453714018389</c:v>
                </c:pt>
                <c:pt idx="50">
                  <c:v>5.3228937777159073</c:v>
                </c:pt>
                <c:pt idx="51">
                  <c:v>5.034792233245307</c:v>
                </c:pt>
                <c:pt idx="52">
                  <c:v>4.8141364975656664</c:v>
                </c:pt>
                <c:pt idx="53">
                  <c:v>4.7100001738399158</c:v>
                </c:pt>
                <c:pt idx="54">
                  <c:v>4.7403862342784686</c:v>
                </c:pt>
                <c:pt idx="55">
                  <c:v>4.8874034162770936</c:v>
                </c:pt>
                <c:pt idx="56">
                  <c:v>5.1020598955053096</c:v>
                </c:pt>
                <c:pt idx="57">
                  <c:v>5.3173898491368972</c:v>
                </c:pt>
                <c:pt idx="58">
                  <c:v>5.4663958599065046</c:v>
                </c:pt>
                <c:pt idx="59">
                  <c:v>5.4999997853828297</c:v>
                </c:pt>
                <c:pt idx="60">
                  <c:v>5.4001924487315414</c:v>
                </c:pt>
                <c:pt idx="61">
                  <c:v>5.1848589050056946</c:v>
                </c:pt>
                <c:pt idx="62">
                  <c:v>4.9029864312696816</c:v>
                </c:pt>
                <c:pt idx="63">
                  <c:v>4.6215391817348381</c:v>
                </c:pt>
                <c:pt idx="64">
                  <c:v>4.4075162307810736</c:v>
                </c:pt>
                <c:pt idx="65">
                  <c:v>4.3100002596867748</c:v>
                </c:pt>
                <c:pt idx="66">
                  <c:v>4.3470066497555147</c:v>
                </c:pt>
                <c:pt idx="67">
                  <c:v>4.5006565536390184</c:v>
                </c:pt>
                <c:pt idx="68">
                  <c:v>4.7219672419594962</c:v>
                </c:pt>
                <c:pt idx="69">
                  <c:v>4.9439762296953642</c:v>
                </c:pt>
                <c:pt idx="70">
                  <c:v>5.0996827859273264</c:v>
                </c:pt>
                <c:pt idx="71">
                  <c:v>5.1399996909512771</c:v>
                </c:pt>
                <c:pt idx="72">
                  <c:v>5.0469053591490276</c:v>
                </c:pt>
                <c:pt idx="73">
                  <c:v>4.8382724300106377</c:v>
                </c:pt>
                <c:pt idx="74">
                  <c:v>4.5630790848067457</c:v>
                </c:pt>
                <c:pt idx="75">
                  <c:v>4.2882861387943576</c:v>
                </c:pt>
                <c:pt idx="76">
                  <c:v>4.0808959788569741</c:v>
                </c:pt>
                <c:pt idx="77">
                  <c:v>3.9900003627030109</c:v>
                </c:pt>
                <c:pt idx="78">
                  <c:v>4.03362708011056</c:v>
                </c:pt>
                <c:pt idx="79">
                  <c:v>4.1939096996012406</c:v>
                </c:pt>
                <c:pt idx="80">
                  <c:v>4.4218745884319768</c:v>
                </c:pt>
                <c:pt idx="81">
                  <c:v>4.6505626016852144</c:v>
                </c:pt>
                <c:pt idx="82">
                  <c:v>4.8129696970884366</c:v>
                </c:pt>
                <c:pt idx="83">
                  <c:v>4.8599995793503616</c:v>
                </c:pt>
                <c:pt idx="84">
                  <c:v>4.7736182546877366</c:v>
                </c:pt>
                <c:pt idx="85">
                  <c:v>4.5716859464138988</c:v>
                </c:pt>
                <c:pt idx="86">
                  <c:v>4.3031717383239281</c:v>
                </c:pt>
                <c:pt idx="87">
                  <c:v>4.0350331044211121</c:v>
                </c:pt>
                <c:pt idx="88">
                  <c:v>3.8342757417917772</c:v>
                </c:pt>
                <c:pt idx="89">
                  <c:v>3.7500004828886051</c:v>
                </c:pt>
                <c:pt idx="90">
                  <c:v>3.800247525345172</c:v>
                </c:pt>
                <c:pt idx="91">
                  <c:v>3.9671628541665132</c:v>
                </c:pt>
                <c:pt idx="92">
                  <c:v>4.2017819349259371</c:v>
                </c:pt>
                <c:pt idx="93">
                  <c:v>4.4371489651092224</c:v>
                </c:pt>
                <c:pt idx="94">
                  <c:v>4.6062565933914597</c:v>
                </c:pt>
                <c:pt idx="95">
                  <c:v>4.6599994505800879</c:v>
                </c:pt>
                <c:pt idx="96">
                  <c:v>4.5803311353460714</c:v>
                </c:pt>
                <c:pt idx="97">
                  <c:v>4.3850994542127362</c:v>
                </c:pt>
                <c:pt idx="98">
                  <c:v>4.1232643918180374</c:v>
                </c:pt>
                <c:pt idx="99">
                  <c:v>3.8617800786123331</c:v>
                </c:pt>
                <c:pt idx="100">
                  <c:v>3.6676555195838731</c:v>
                </c:pt>
                <c:pt idx="101">
                  <c:v>3.5900006202435581</c:v>
                </c:pt>
                <c:pt idx="102">
                  <c:v>3.6468679854609491</c:v>
                </c:pt>
                <c:pt idx="103">
                  <c:v>3.820416017337585</c:v>
                </c:pt>
                <c:pt idx="104">
                  <c:v>4.0616892814445471</c:v>
                </c:pt>
                <c:pt idx="105">
                  <c:v>4.3037353199701238</c:v>
                </c:pt>
                <c:pt idx="106">
                  <c:v>4.479543474837973</c:v>
                </c:pt>
                <c:pt idx="107">
                  <c:v>4.5399993046404576</c:v>
                </c:pt>
                <c:pt idx="108">
                  <c:v>4.4670440011224466</c:v>
                </c:pt>
                <c:pt idx="109">
                  <c:v>4.2785129534043964</c:v>
                </c:pt>
                <c:pt idx="110">
                  <c:v>4.0233570452859047</c:v>
                </c:pt>
                <c:pt idx="111">
                  <c:v>3.7685270613652779</c:v>
                </c:pt>
                <c:pt idx="112">
                  <c:v>3.5810353122316831</c:v>
                </c:pt>
                <c:pt idx="113">
                  <c:v>3.5100007747678652</c:v>
                </c:pt>
                <c:pt idx="114">
                  <c:v>3.5734884604594801</c:v>
                </c:pt>
                <c:pt idx="115">
                  <c:v>3.75366918911722</c:v>
                </c:pt>
                <c:pt idx="116">
                  <c:v>4.0015966279910007</c:v>
                </c:pt>
                <c:pt idx="117">
                  <c:v>4.2503216662706924</c:v>
                </c:pt>
                <c:pt idx="118">
                  <c:v>4.4328303414295771</c:v>
                </c:pt>
                <c:pt idx="119">
                  <c:v>4.4999991415314771</c:v>
                </c:pt>
              </c:numCache>
            </c:numRef>
          </c:yVal>
          <c:smooth val="1"/>
        </c:ser>
        <c:ser>
          <c:idx val="1"/>
          <c:order val="1"/>
          <c:tx>
            <c:v>Observed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Sheet1!$A$1:$A$120</c:f>
              <c:numCache>
                <c:formatCode>General</c:formatCode>
                <c:ptCount val="1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</c:numCache>
            </c:numRef>
          </c:xVal>
          <c:yVal>
            <c:numRef>
              <c:f>Sheet1!$C$1:$C$120</c:f>
              <c:numCache>
                <c:formatCode>General</c:formatCode>
                <c:ptCount val="120"/>
                <c:pt idx="0">
                  <c:v>8.7075094763169112</c:v>
                </c:pt>
                <c:pt idx="1">
                  <c:v>8.4094574282841901</c:v>
                </c:pt>
                <c:pt idx="2">
                  <c:v>7.4004355251858351</c:v>
                </c:pt>
                <c:pt idx="3">
                  <c:v>7.1903371357465486</c:v>
                </c:pt>
                <c:pt idx="4">
                  <c:v>6.9956807819623279</c:v>
                </c:pt>
                <c:pt idx="5">
                  <c:v>6.8823662647576302</c:v>
                </c:pt>
                <c:pt idx="6">
                  <c:v>7.1099125123705376</c:v>
                </c:pt>
                <c:pt idx="7">
                  <c:v>7.3223942282475152</c:v>
                </c:pt>
                <c:pt idx="8">
                  <c:v>7.0732631780872568</c:v>
                </c:pt>
                <c:pt idx="9">
                  <c:v>8.0210455069714452</c:v>
                </c:pt>
                <c:pt idx="10">
                  <c:v>7.60807846114876</c:v>
                </c:pt>
                <c:pt idx="11">
                  <c:v>7.8793089940065402</c:v>
                </c:pt>
                <c:pt idx="12">
                  <c:v>7.94889933765963</c:v>
                </c:pt>
                <c:pt idx="13">
                  <c:v>7.3506059970091986</c:v>
                </c:pt>
                <c:pt idx="14">
                  <c:v>6.9349189774783131</c:v>
                </c:pt>
                <c:pt idx="15">
                  <c:v>6.682692502377062</c:v>
                </c:pt>
                <c:pt idx="16">
                  <c:v>7.0031427349559898</c:v>
                </c:pt>
                <c:pt idx="17">
                  <c:v>6.1272233946909234</c:v>
                </c:pt>
                <c:pt idx="18">
                  <c:v>6.5659470785629974</c:v>
                </c:pt>
                <c:pt idx="19">
                  <c:v>6.5860127649126827</c:v>
                </c:pt>
                <c:pt idx="20">
                  <c:v>7.1342937351026201</c:v>
                </c:pt>
                <c:pt idx="21">
                  <c:v>6.9770031269959771</c:v>
                </c:pt>
                <c:pt idx="22">
                  <c:v>7.3891156022258846</c:v>
                </c:pt>
                <c:pt idx="23">
                  <c:v>7.0292730364105651</c:v>
                </c:pt>
                <c:pt idx="24">
                  <c:v>6.7564348451801779</c:v>
                </c:pt>
                <c:pt idx="25">
                  <c:v>6.7889065904588346</c:v>
                </c:pt>
                <c:pt idx="26">
                  <c:v>6.8111181408379959</c:v>
                </c:pt>
                <c:pt idx="27">
                  <c:v>6.1869677643072976</c:v>
                </c:pt>
                <c:pt idx="28">
                  <c:v>5.7873546380002416</c:v>
                </c:pt>
                <c:pt idx="29">
                  <c:v>5.84334762923267</c:v>
                </c:pt>
                <c:pt idx="30">
                  <c:v>5.785677901058671</c:v>
                </c:pt>
                <c:pt idx="31">
                  <c:v>5.9889871772413903</c:v>
                </c:pt>
                <c:pt idx="32">
                  <c:v>6.5754100986899688</c:v>
                </c:pt>
                <c:pt idx="33">
                  <c:v>6.5311290199762064</c:v>
                </c:pt>
                <c:pt idx="34">
                  <c:v>6.8296163751640551</c:v>
                </c:pt>
                <c:pt idx="35">
                  <c:v>6.2903015340462849</c:v>
                </c:pt>
                <c:pt idx="36">
                  <c:v>6.5398343333201954</c:v>
                </c:pt>
                <c:pt idx="37">
                  <c:v>6.2190249997166678</c:v>
                </c:pt>
                <c:pt idx="38">
                  <c:v>6.0125840433906674</c:v>
                </c:pt>
                <c:pt idx="39">
                  <c:v>5.3283337323457918</c:v>
                </c:pt>
                <c:pt idx="40">
                  <c:v>4.981804389344882</c:v>
                </c:pt>
                <c:pt idx="41">
                  <c:v>5.0893203699343914</c:v>
                </c:pt>
                <c:pt idx="42">
                  <c:v>5.1455542154445881</c:v>
                </c:pt>
                <c:pt idx="43">
                  <c:v>5.2942850341293841</c:v>
                </c:pt>
                <c:pt idx="44">
                  <c:v>5.2630022920369086</c:v>
                </c:pt>
                <c:pt idx="45">
                  <c:v>5.4708509127961173</c:v>
                </c:pt>
                <c:pt idx="46">
                  <c:v>6.293121378038145</c:v>
                </c:pt>
                <c:pt idx="47">
                  <c:v>5.7497758236481964</c:v>
                </c:pt>
                <c:pt idx="48">
                  <c:v>5.6987200144662866</c:v>
                </c:pt>
                <c:pt idx="49">
                  <c:v>6.03133377391935</c:v>
                </c:pt>
                <c:pt idx="50">
                  <c:v>5.6613959980722681</c:v>
                </c:pt>
                <c:pt idx="51">
                  <c:v>4.7261436716229754</c:v>
                </c:pt>
                <c:pt idx="52">
                  <c:v>4.6446383656424777</c:v>
                </c:pt>
                <c:pt idx="53">
                  <c:v>4.2121345656142779</c:v>
                </c:pt>
                <c:pt idx="54">
                  <c:v>5.1495783068182046</c:v>
                </c:pt>
                <c:pt idx="55">
                  <c:v>4.8603224654585979</c:v>
                </c:pt>
                <c:pt idx="56">
                  <c:v>5.5484090898964968</c:v>
                </c:pt>
                <c:pt idx="57">
                  <c:v>4.9224543103387068</c:v>
                </c:pt>
                <c:pt idx="58">
                  <c:v>5.9437378960454001</c:v>
                </c:pt>
                <c:pt idx="59">
                  <c:v>5.781598685566081</c:v>
                </c:pt>
                <c:pt idx="60">
                  <c:v>5.1235928090039264</c:v>
                </c:pt>
                <c:pt idx="61">
                  <c:v>5.5491425989690839</c:v>
                </c:pt>
                <c:pt idx="62">
                  <c:v>5.0160748438012499</c:v>
                </c:pt>
                <c:pt idx="63">
                  <c:v>4.7487360263929697</c:v>
                </c:pt>
                <c:pt idx="64">
                  <c:v>4.4968066412773746</c:v>
                </c:pt>
                <c:pt idx="65">
                  <c:v>4.487515146832898</c:v>
                </c:pt>
                <c:pt idx="66">
                  <c:v>4.358524094037489</c:v>
                </c:pt>
                <c:pt idx="67">
                  <c:v>4.2806633714892959</c:v>
                </c:pt>
                <c:pt idx="68">
                  <c:v>4.8715265012320543</c:v>
                </c:pt>
                <c:pt idx="69">
                  <c:v>4.4499916212780048</c:v>
                </c:pt>
                <c:pt idx="70">
                  <c:v>3.0478088828562631</c:v>
                </c:pt>
                <c:pt idx="71">
                  <c:v>3.5674898185142978</c:v>
                </c:pt>
                <c:pt idx="72">
                  <c:v>3.0020092084595031</c:v>
                </c:pt>
                <c:pt idx="73">
                  <c:v>2.8344532029373268</c:v>
                </c:pt>
                <c:pt idx="74">
                  <c:v>2.18042055482942</c:v>
                </c:pt>
                <c:pt idx="75">
                  <c:v>2.7650869098758148</c:v>
                </c:pt>
                <c:pt idx="76">
                  <c:v>2.031833558626071</c:v>
                </c:pt>
                <c:pt idx="77">
                  <c:v>1.696655038602338</c:v>
                </c:pt>
                <c:pt idx="78">
                  <c:v>1.8142794338764641</c:v>
                </c:pt>
                <c:pt idx="79">
                  <c:v>2.2834826972584241</c:v>
                </c:pt>
                <c:pt idx="80">
                  <c:v>2.5439948061374151</c:v>
                </c:pt>
                <c:pt idx="81">
                  <c:v>2.8257418643180578</c:v>
                </c:pt>
                <c:pt idx="82">
                  <c:v>3.2994934767700599</c:v>
                </c:pt>
                <c:pt idx="83">
                  <c:v>2.8683820866778138</c:v>
                </c:pt>
                <c:pt idx="84">
                  <c:v>3.2531537936273018</c:v>
                </c:pt>
                <c:pt idx="85">
                  <c:v>2.808635861773118</c:v>
                </c:pt>
                <c:pt idx="86">
                  <c:v>2.7971344445230408</c:v>
                </c:pt>
                <c:pt idx="87">
                  <c:v>1.75369602056346</c:v>
                </c:pt>
                <c:pt idx="88">
                  <c:v>2.1230453271359671</c:v>
                </c:pt>
                <c:pt idx="89">
                  <c:v>1.4014962809066041</c:v>
                </c:pt>
                <c:pt idx="90">
                  <c:v>2.1386946671858982</c:v>
                </c:pt>
                <c:pt idx="91">
                  <c:v>1.635097424654482</c:v>
                </c:pt>
                <c:pt idx="92">
                  <c:v>1.9743105485024199</c:v>
                </c:pt>
                <c:pt idx="93">
                  <c:v>2.0558971874696361</c:v>
                </c:pt>
                <c:pt idx="94">
                  <c:v>2.5663681833154972</c:v>
                </c:pt>
                <c:pt idx="95">
                  <c:v>2.2724681944830598</c:v>
                </c:pt>
                <c:pt idx="96">
                  <c:v>2.1160349050172469</c:v>
                </c:pt>
                <c:pt idx="97">
                  <c:v>2.4218670284648471</c:v>
                </c:pt>
                <c:pt idx="98">
                  <c:v>1.640595904544172</c:v>
                </c:pt>
                <c:pt idx="99">
                  <c:v>2.1401942411719102</c:v>
                </c:pt>
                <c:pt idx="100">
                  <c:v>2.0575216644053769</c:v>
                </c:pt>
                <c:pt idx="101">
                  <c:v>1.9280629736394941</c:v>
                </c:pt>
                <c:pt idx="102">
                  <c:v>1.667149651240261</c:v>
                </c:pt>
                <c:pt idx="103">
                  <c:v>2.098635950658359</c:v>
                </c:pt>
                <c:pt idx="104">
                  <c:v>1.7204008730912419</c:v>
                </c:pt>
                <c:pt idx="105">
                  <c:v>2.1327404137160531</c:v>
                </c:pt>
                <c:pt idx="106">
                  <c:v>2.4659782092350451</c:v>
                </c:pt>
                <c:pt idx="107">
                  <c:v>2.0974529928860601</c:v>
                </c:pt>
                <c:pt idx="108">
                  <c:v>2.3087818521180639</c:v>
                </c:pt>
                <c:pt idx="109">
                  <c:v>2.6321049183845511</c:v>
                </c:pt>
                <c:pt idx="110">
                  <c:v>2.1997241939221301</c:v>
                </c:pt>
                <c:pt idx="111">
                  <c:v>1.5124277398923609</c:v>
                </c:pt>
                <c:pt idx="112">
                  <c:v>2.040858202888248</c:v>
                </c:pt>
                <c:pt idx="113">
                  <c:v>1.8065603725463539</c:v>
                </c:pt>
                <c:pt idx="114">
                  <c:v>1.1952819532502981</c:v>
                </c:pt>
                <c:pt idx="115">
                  <c:v>2.1236043926249208</c:v>
                </c:pt>
                <c:pt idx="116">
                  <c:v>2.4963707935144419</c:v>
                </c:pt>
                <c:pt idx="117">
                  <c:v>2.5656157612315629</c:v>
                </c:pt>
                <c:pt idx="118">
                  <c:v>2.7515513068799509</c:v>
                </c:pt>
                <c:pt idx="119">
                  <c:v>2.004765289427977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617984"/>
        <c:axId val="116619904"/>
      </c:scatterChart>
      <c:valAx>
        <c:axId val="116617984"/>
        <c:scaling>
          <c:orientation val="minMax"/>
          <c:max val="120"/>
        </c:scaling>
        <c:delete val="0"/>
        <c:axPos val="b"/>
        <c:title>
          <c:tx>
            <c:rich>
              <a:bodyPr/>
              <a:lstStyle/>
              <a:p>
                <a:pPr>
                  <a:defRPr lang="en-CA" sz="1600" b="0"/>
                </a:pPr>
                <a:r>
                  <a:rPr lang="en-CA" sz="2400" b="0" dirty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Time</a:t>
                </a:r>
              </a:p>
            </c:rich>
          </c:tx>
          <c:layout>
            <c:manualLayout>
              <c:xMode val="edge"/>
              <c:yMode val="edge"/>
              <c:x val="0.4752251739053231"/>
              <c:y val="0.89058108125805469"/>
            </c:manualLayout>
          </c:layout>
          <c:overlay val="0"/>
        </c:title>
        <c:numFmt formatCode="General" sourceLinked="1"/>
        <c:majorTickMark val="in"/>
        <c:minorTickMark val="none"/>
        <c:tickLblPos val="none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en-CA"/>
            </a:pPr>
            <a:endParaRPr lang="en-US"/>
          </a:p>
        </c:txPr>
        <c:crossAx val="116619904"/>
        <c:crosses val="autoZero"/>
        <c:crossBetween val="midCat"/>
      </c:valAx>
      <c:valAx>
        <c:axId val="116619904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lang="en-CA" sz="2000" b="0"/>
                </a:pPr>
                <a:r>
                  <a:rPr lang="en-CA" sz="2400" b="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Outcome</a:t>
                </a:r>
                <a:endParaRPr lang="en-CA" sz="2400" b="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layout>
            <c:manualLayout>
              <c:xMode val="edge"/>
              <c:yMode val="edge"/>
              <c:x val="9.0268607723957821E-3"/>
              <c:y val="0.27345244938344027"/>
            </c:manualLayout>
          </c:layout>
          <c:overlay val="0"/>
        </c:title>
        <c:numFmt formatCode="#,##0_);\(#,##0\)" sourceLinked="0"/>
        <c:majorTickMark val="none"/>
        <c:minorTickMark val="none"/>
        <c:tickLblPos val="none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en-CA"/>
            </a:pPr>
            <a:endParaRPr lang="en-US"/>
          </a:p>
        </c:txPr>
        <c:crossAx val="11661798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0.59783</cdr:x>
      <cdr:y>0.04167</cdr:y>
    </cdr:from>
    <cdr:to>
      <cdr:x>0.59783</cdr:x>
      <cdr:y>0.875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4191000" y="152400"/>
          <a:ext cx="0" cy="304800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DF03F-0012-4C0E-977C-BBF3E12F8573}" type="datetimeFigureOut">
              <a:rPr lang="en-CA" smtClean="0"/>
              <a:t>05/27/2016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B83D3-FD41-4A2A-A143-4BDEF9A2A3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8143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CA" dirty="0" smtClean="0"/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3857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3857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3857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804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7591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7591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7463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359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/>
            <a:endParaRPr lang="en-CA" b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86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9921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7853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7853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B83D3-FD41-4A2A-A143-4BDEF9A2A3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79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C12B-6E14-4B10-A832-FCDA6C8A99C1}" type="datetime1">
              <a:rPr lang="en-CA" smtClean="0"/>
              <a:t>05/27/2016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6CA98-76BF-4A45-AF41-2D8FC9DE3112}" type="datetime1">
              <a:rPr lang="en-CA" smtClean="0"/>
              <a:t>05/27/2016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7BAC-3C05-4ADB-89F5-B4EBC43D2D64}" type="datetime1">
              <a:rPr lang="en-CA" smtClean="0"/>
              <a:t>05/27/2016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2399-110D-4A88-A80D-917F20DFAE60}" type="datetime1">
              <a:rPr lang="en-CA" smtClean="0"/>
              <a:t>05/27/2016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36C4-9FE8-4006-B703-EC064103F580}" type="datetime1">
              <a:rPr lang="en-CA" smtClean="0"/>
              <a:t>05/27/2016</a:t>
            </a:fld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EC7A-20D2-4641-A80C-46B48EF3BA41}" type="datetime1">
              <a:rPr lang="en-CA" smtClean="0"/>
              <a:t>05/27/2016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211A9-E555-4643-A905-ECDB1074682B}" type="datetime1">
              <a:rPr lang="en-CA" smtClean="0"/>
              <a:t>05/27/2016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DDB5-39E0-409B-BC0B-51A24A31AAB8}" type="datetime1">
              <a:rPr lang="en-CA" smtClean="0"/>
              <a:t>05/27/2016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0402F-C4AB-4E70-85B9-448FE5773B03}" type="datetime1">
              <a:rPr lang="en-CA" smtClean="0"/>
              <a:t>05/27/2016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2CF36-D4FB-4BC6-9BAB-32EB97A7CCEC}" type="datetime1">
              <a:rPr lang="en-CA" smtClean="0"/>
              <a:t>05/27/2016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967A-827F-4CF7-80AB-CCF682564BDF}" type="datetime1">
              <a:rPr lang="en-CA" smtClean="0"/>
              <a:t>05/27/2016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6C5ED05-921E-48EB-B29E-339A415C48BC}" type="datetime1">
              <a:rPr lang="en-CA" smtClean="0"/>
              <a:t>05/27/2016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112D064-6231-432F-B06E-2681170E41DC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racey.ma@ontario.ca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468713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Segoe UI Light" pitchFamily="34" charset="0"/>
              </a:rPr>
              <a:t>Road Safety Research Office</a:t>
            </a:r>
            <a:br>
              <a:rPr lang="en-CA" sz="2800" dirty="0" smtClean="0">
                <a:latin typeface="Segoe UI Light" pitchFamily="34" charset="0"/>
              </a:rPr>
            </a:br>
            <a:r>
              <a:rPr lang="en-CA" sz="2800" dirty="0" smtClean="0">
                <a:latin typeface="Segoe UI Light" pitchFamily="34" charset="0"/>
              </a:rPr>
              <a:t>Ministry of Transportation of Ontario</a:t>
            </a:r>
          </a:p>
          <a:p>
            <a:endParaRPr lang="en-CA" sz="2800" b="1" dirty="0">
              <a:latin typeface="Segoe UI Light" pitchFamily="34" charset="0"/>
            </a:endParaRPr>
          </a:p>
          <a:p>
            <a:r>
              <a:rPr lang="en-CA" sz="2800" b="1" dirty="0" smtClean="0">
                <a:solidFill>
                  <a:srgbClr val="92D050"/>
                </a:solidFill>
                <a:latin typeface="Segoe UI Light" pitchFamily="34" charset="0"/>
              </a:rPr>
              <a:t>CARSP Conference 2016</a:t>
            </a:r>
          </a:p>
        </p:txBody>
      </p:sp>
      <p:pic>
        <p:nvPicPr>
          <p:cNvPr id="9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5400" dirty="0" smtClean="0"/>
              <a:t>Lessons learned:</a:t>
            </a:r>
            <a:br>
              <a:rPr lang="en-CA" sz="5400" dirty="0" smtClean="0"/>
            </a:br>
            <a:r>
              <a:rPr lang="en-CA" sz="3200" dirty="0" smtClean="0">
                <a:latin typeface="+mn-lt"/>
              </a:rPr>
              <a:t>Results from a large-scale evaluation of drinking and driving countermeasures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0017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147248" cy="511256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one.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Immediate and certain sanctions that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target novel subgroups and/or circumstances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are very effective.</a:t>
            </a:r>
          </a:p>
          <a:p>
            <a:r>
              <a:rPr lang="en-US" sz="2400" b="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Ex: Warn Range </a:t>
            </a:r>
            <a:endParaRPr lang="en-US" sz="2400" b="0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8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10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52718"/>
            <a:ext cx="7787208" cy="828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Lessons learned</a:t>
            </a:r>
            <a:endParaRPr lang="en-CA" dirty="0">
              <a:solidFill>
                <a:srgbClr val="92D050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362741" y="3177859"/>
            <a:ext cx="7585447" cy="3546821"/>
            <a:chOff x="3" y="144041"/>
            <a:chExt cx="8995624" cy="4206194"/>
          </a:xfrm>
        </p:grpSpPr>
        <p:sp>
          <p:nvSpPr>
            <p:cNvPr id="9" name="Rounded Rectangle 8"/>
            <p:cNvSpPr/>
            <p:nvPr/>
          </p:nvSpPr>
          <p:spPr>
            <a:xfrm>
              <a:off x="1764283" y="618345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1200" b="1" baseline="30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764283" y="1527717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1200" b="1" baseline="30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764283" y="2435246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sz="1200" b="1" baseline="30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rd</a:t>
              </a:r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058228" y="2442713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30-day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058228" y="1525498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7-day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058228" y="623714"/>
              <a:ext cx="1203926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3-day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1620272" y="1698862"/>
              <a:ext cx="473970" cy="132753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729414" y="1562354"/>
              <a:ext cx="2215280" cy="405767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alcohol education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Bent Arrow 16"/>
            <p:cNvSpPr/>
            <p:nvPr/>
          </p:nvSpPr>
          <p:spPr>
            <a:xfrm>
              <a:off x="1865405" y="797238"/>
              <a:ext cx="228837" cy="942761"/>
            </a:xfrm>
            <a:prstGeom prst="bentArrow">
              <a:avLst>
                <a:gd name="adj1" fmla="val 30192"/>
                <a:gd name="adj2" fmla="val 25000"/>
                <a:gd name="adj3" fmla="val 25000"/>
                <a:gd name="adj4" fmla="val 18242"/>
              </a:avLst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>
              <a:off x="1865403" y="1772679"/>
              <a:ext cx="228837" cy="942761"/>
            </a:xfrm>
            <a:prstGeom prst="bentArrow">
              <a:avLst>
                <a:gd name="adj1" fmla="val 30192"/>
                <a:gd name="adj2" fmla="val 25000"/>
                <a:gd name="adj3" fmla="val 25000"/>
                <a:gd name="adj4" fmla="val 18242"/>
              </a:avLst>
            </a:prstGeom>
            <a:solidFill>
              <a:schemeClr val="tx1"/>
            </a:solidFill>
            <a:ln w="6350">
              <a:solidFill>
                <a:schemeClr val="tx1"/>
              </a:solidFill>
            </a:ln>
            <a:scene3d>
              <a:camera prst="orthographicFront">
                <a:rot lat="21599969" lon="10799999" rev="1079999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763379" y="2120098"/>
              <a:ext cx="2232248" cy="405767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alcohol treatment medical evaluation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2700385" y="835091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/>
          </p:nvSpPr>
          <p:spPr>
            <a:xfrm>
              <a:off x="4664814" y="648097"/>
              <a:ext cx="1733553" cy="2219204"/>
            </a:xfrm>
            <a:prstGeom prst="round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$180 Administrative Monetary Penalty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24924" y="3386652"/>
              <a:ext cx="1224135" cy="963583"/>
            </a:xfrm>
            <a:prstGeom prst="round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6-month ignition interlock condition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" y="1268617"/>
              <a:ext cx="1620265" cy="975440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BAC</a:t>
              </a:r>
            </a:p>
            <a:p>
              <a:pPr algn="ctr"/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0.05 - 0.08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939810" y="153566"/>
              <a:ext cx="1467353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Licence</a:t>
              </a:r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suspension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929626" y="144041"/>
              <a:ext cx="1203927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Monetary Penalty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178574" y="169090"/>
              <a:ext cx="1203927" cy="454624"/>
            </a:xfrm>
            <a:prstGeom prst="roundRect">
              <a:avLst/>
            </a:prstGeom>
            <a:solidFill>
              <a:schemeClr val="bg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Remedial </a:t>
              </a:r>
              <a:endParaRPr lang="en-C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Bent-Up Arrow 27"/>
            <p:cNvSpPr/>
            <p:nvPr/>
          </p:nvSpPr>
          <p:spPr>
            <a:xfrm flipV="1">
              <a:off x="7780538" y="2661314"/>
              <a:ext cx="468052" cy="631065"/>
            </a:xfrm>
            <a:prstGeom prst="bentUpArrow">
              <a:avLst>
                <a:gd name="adj1" fmla="val 4650"/>
                <a:gd name="adj2" fmla="val 23643"/>
                <a:gd name="adj3" fmla="val 4128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/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2700385" y="1757243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700385" y="2664319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4000876" y="835546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4000876" y="1757698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4000876" y="2664774"/>
              <a:ext cx="571717" cy="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6398367" y="1766767"/>
              <a:ext cx="571717" cy="3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6389742" y="2322981"/>
              <a:ext cx="571717" cy="3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828010"/>
          </a:xfrm>
        </p:spPr>
        <p:txBody>
          <a:bodyPr/>
          <a:lstStyle/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Lessons learned</a:t>
            </a:r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11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7200" y="1124744"/>
            <a:ext cx="843528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two.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Increasing the severity of a sanction is effective at reducing recidivism through enhanced compliance. </a:t>
            </a:r>
            <a:r>
              <a:rPr lang="en-US" sz="1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1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Ex: 7-day Impoundment, on top of the 90-day ADLS</a:t>
            </a:r>
          </a:p>
          <a:p>
            <a:r>
              <a:rPr lang="en-US" sz="1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739771" y="3291535"/>
            <a:ext cx="6218447" cy="3261458"/>
            <a:chOff x="44624" y="157931"/>
            <a:chExt cx="4184450" cy="2084983"/>
          </a:xfrm>
        </p:grpSpPr>
        <p:grpSp>
          <p:nvGrpSpPr>
            <p:cNvPr id="33" name="Group 32"/>
            <p:cNvGrpSpPr/>
            <p:nvPr/>
          </p:nvGrpSpPr>
          <p:grpSpPr>
            <a:xfrm>
              <a:off x="44626" y="1781250"/>
              <a:ext cx="1944219" cy="461664"/>
              <a:chOff x="1404242" y="2736330"/>
              <a:chExt cx="1944219" cy="461664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1584534" y="2831696"/>
                <a:ext cx="1583634" cy="322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Driving</a:t>
                </a:r>
                <a:r>
                  <a:rPr lang="en-US" sz="1200" dirty="0">
                    <a:latin typeface="Arial"/>
                    <a:cs typeface="Arial"/>
                  </a:rPr>
                  <a:t> </a:t>
                </a:r>
                <a:r>
                  <a:rPr lang="en-US" sz="1200" dirty="0" smtClean="0">
                    <a:latin typeface="Arial"/>
                    <a:cs typeface="Arial"/>
                  </a:rPr>
                  <a:t>under HTA suspension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1404242" y="2736330"/>
                <a:ext cx="1944219" cy="461664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4" name="Straight Connector 33"/>
            <p:cNvCxnSpPr>
              <a:stCxn id="43" idx="3"/>
            </p:cNvCxnSpPr>
            <p:nvPr/>
          </p:nvCxnSpPr>
          <p:spPr>
            <a:xfrm>
              <a:off x="1988845" y="388763"/>
              <a:ext cx="728064" cy="347938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45" idx="3"/>
              <a:endCxn id="49" idx="1"/>
            </p:cNvCxnSpPr>
            <p:nvPr/>
          </p:nvCxnSpPr>
          <p:spPr>
            <a:xfrm flipV="1">
              <a:off x="1988845" y="771076"/>
              <a:ext cx="735051" cy="151362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52" idx="3"/>
            </p:cNvCxnSpPr>
            <p:nvPr/>
          </p:nvCxnSpPr>
          <p:spPr>
            <a:xfrm flipV="1">
              <a:off x="1988845" y="1696664"/>
              <a:ext cx="728064" cy="315418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47" idx="3"/>
              <a:endCxn id="50" idx="1"/>
            </p:cNvCxnSpPr>
            <p:nvPr/>
          </p:nvCxnSpPr>
          <p:spPr>
            <a:xfrm flipV="1">
              <a:off x="1988843" y="1370357"/>
              <a:ext cx="731558" cy="98528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/>
            <p:nvPr/>
          </p:nvGrpSpPr>
          <p:grpSpPr>
            <a:xfrm>
              <a:off x="2716909" y="519038"/>
              <a:ext cx="1512165" cy="1335335"/>
              <a:chOff x="4428583" y="1008140"/>
              <a:chExt cx="1728188" cy="1080118"/>
            </a:xfrm>
          </p:grpSpPr>
          <p:sp>
            <p:nvSpPr>
              <p:cNvPr id="48" name="Rounded Rectangle 47"/>
              <p:cNvSpPr/>
              <p:nvPr/>
            </p:nvSpPr>
            <p:spPr>
              <a:xfrm>
                <a:off x="4428583" y="1008140"/>
                <a:ext cx="1656180" cy="1080118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US" sz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436569" y="1081650"/>
                <a:ext cx="1720202" cy="260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Seven-day roadside </a:t>
                </a:r>
              </a:p>
              <a:p>
                <a:r>
                  <a:rPr lang="en-US" sz="1200" dirty="0" smtClean="0">
                    <a:latin typeface="Arial"/>
                    <a:cs typeface="Arial"/>
                  </a:rPr>
                  <a:t>vehicle impoundment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432574" y="1566393"/>
                <a:ext cx="1656181" cy="260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Payment of towing and storage by driver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44624" y="1238053"/>
              <a:ext cx="1944219" cy="461664"/>
              <a:chOff x="1044201" y="1626594"/>
              <a:chExt cx="1944219" cy="461664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1427301" y="1691884"/>
                <a:ext cx="1178017" cy="322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Violation of ignition</a:t>
                </a:r>
              </a:p>
              <a:p>
                <a:r>
                  <a:rPr lang="en-US" sz="1200" dirty="0" smtClean="0">
                    <a:latin typeface="Arial"/>
                    <a:cs typeface="Arial"/>
                  </a:rPr>
                  <a:t>interlock condition</a:t>
                </a: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1044201" y="1626594"/>
                <a:ext cx="1944219" cy="461664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44626" y="691605"/>
              <a:ext cx="1944219" cy="461664"/>
              <a:chOff x="1044203" y="1080146"/>
              <a:chExt cx="1944219" cy="461664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1368992" y="1209308"/>
                <a:ext cx="1294634" cy="193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Refusal of screening</a:t>
                </a: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1044203" y="1080146"/>
                <a:ext cx="1944219" cy="461664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4626" y="157931"/>
              <a:ext cx="1944219" cy="461664"/>
              <a:chOff x="1044203" y="289715"/>
              <a:chExt cx="1944219" cy="461664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1464800" y="423851"/>
                <a:ext cx="1103024" cy="193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BAC &gt; 0.08%</a:t>
                </a:r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1044203" y="289715"/>
                <a:ext cx="1944219" cy="461664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28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27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828010"/>
          </a:xfrm>
        </p:spPr>
        <p:txBody>
          <a:bodyPr/>
          <a:lstStyle/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Lessons learned</a:t>
            </a:r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12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0014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three.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rogram design features, such as incentivization, are effective tools for influencing </a:t>
            </a:r>
            <a:r>
              <a:rPr lang="en-US" sz="3200" b="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behaviour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en-US" sz="32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Ex: Reduced Suspension Ignition Interlock Conduct Review</a:t>
            </a:r>
            <a:endParaRPr lang="en-US" sz="12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043608" y="3298773"/>
            <a:ext cx="7128792" cy="3484257"/>
            <a:chOff x="52565" y="197704"/>
            <a:chExt cx="6357795" cy="2901527"/>
          </a:xfrm>
        </p:grpSpPr>
        <p:sp>
          <p:nvSpPr>
            <p:cNvPr id="40" name="Rounded Rectangle 39"/>
            <p:cNvSpPr/>
            <p:nvPr/>
          </p:nvSpPr>
          <p:spPr>
            <a:xfrm>
              <a:off x="1420717" y="197704"/>
              <a:ext cx="2812060" cy="1196601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2565" y="933879"/>
              <a:ext cx="1080121" cy="1162561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1200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alcohol 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impaired driving conviction</a:t>
              </a:r>
            </a:p>
          </p:txBody>
        </p:sp>
        <p:cxnSp>
          <p:nvCxnSpPr>
            <p:cNvPr id="42" name="Straight Connector 41"/>
            <p:cNvCxnSpPr>
              <a:stCxn id="41" idx="3"/>
              <a:endCxn id="45" idx="1"/>
            </p:cNvCxnSpPr>
            <p:nvPr/>
          </p:nvCxnSpPr>
          <p:spPr>
            <a:xfrm flipV="1">
              <a:off x="1132686" y="979335"/>
              <a:ext cx="364419" cy="535825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41" idx="3"/>
              <a:endCxn id="44" idx="1"/>
            </p:cNvCxnSpPr>
            <p:nvPr/>
          </p:nvCxnSpPr>
          <p:spPr>
            <a:xfrm>
              <a:off x="1132686" y="1515160"/>
              <a:ext cx="364423" cy="50653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1497109" y="1674898"/>
              <a:ext cx="1095778" cy="693583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6-month suspension</a:t>
              </a:r>
              <a:endPara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1497105" y="640990"/>
              <a:ext cx="1095778" cy="676690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3-month suspension</a:t>
              </a:r>
              <a:endPara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6" name="Straight Connector 45"/>
            <p:cNvCxnSpPr>
              <a:stCxn id="44" idx="3"/>
              <a:endCxn id="56" idx="1"/>
            </p:cNvCxnSpPr>
            <p:nvPr/>
          </p:nvCxnSpPr>
          <p:spPr>
            <a:xfrm>
              <a:off x="2592887" y="2021690"/>
              <a:ext cx="488398" cy="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45" idx="3"/>
              <a:endCxn id="57" idx="1"/>
            </p:cNvCxnSpPr>
            <p:nvPr/>
          </p:nvCxnSpPr>
          <p:spPr>
            <a:xfrm>
              <a:off x="2592883" y="979335"/>
              <a:ext cx="488398" cy="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lbow Connector 47"/>
            <p:cNvCxnSpPr>
              <a:stCxn id="57" idx="3"/>
            </p:cNvCxnSpPr>
            <p:nvPr/>
          </p:nvCxnSpPr>
          <p:spPr>
            <a:xfrm>
              <a:off x="4177059" y="979335"/>
              <a:ext cx="264213" cy="695563"/>
            </a:xfrm>
            <a:prstGeom prst="bentConnector2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lbow Connector 48"/>
            <p:cNvCxnSpPr>
              <a:stCxn id="56" idx="3"/>
            </p:cNvCxnSpPr>
            <p:nvPr/>
          </p:nvCxnSpPr>
          <p:spPr>
            <a:xfrm flipV="1">
              <a:off x="4177063" y="1202948"/>
              <a:ext cx="264209" cy="818742"/>
            </a:xfrm>
            <a:prstGeom prst="bentConnector2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1"/>
            </p:cNvCxnSpPr>
            <p:nvPr/>
          </p:nvCxnSpPr>
          <p:spPr>
            <a:xfrm>
              <a:off x="4441272" y="1227260"/>
              <a:ext cx="325560" cy="426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ounded Rectangle 50"/>
            <p:cNvSpPr/>
            <p:nvPr/>
          </p:nvSpPr>
          <p:spPr>
            <a:xfrm>
              <a:off x="4766832" y="650240"/>
              <a:ext cx="1643527" cy="1162560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Automatic removal of interlock condition unless performance failures within last 3 months</a:t>
              </a:r>
            </a:p>
          </p:txBody>
        </p:sp>
        <p:cxnSp>
          <p:nvCxnSpPr>
            <p:cNvPr id="52" name="Straight Connector 51"/>
            <p:cNvCxnSpPr>
              <a:stCxn id="51" idx="2"/>
              <a:endCxn id="53" idx="0"/>
            </p:cNvCxnSpPr>
            <p:nvPr/>
          </p:nvCxnSpPr>
          <p:spPr>
            <a:xfrm>
              <a:off x="5588596" y="1812800"/>
              <a:ext cx="0" cy="283640"/>
            </a:xfrm>
            <a:prstGeom prst="line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ounded Rectangle 52"/>
            <p:cNvSpPr/>
            <p:nvPr/>
          </p:nvSpPr>
          <p:spPr>
            <a:xfrm>
              <a:off x="4766832" y="2096440"/>
              <a:ext cx="1643528" cy="1002791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xtension in 3-month intervals until no performance failures for 3 months</a:t>
              </a:r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4542038" y="719489"/>
              <a:ext cx="0" cy="1686592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ounded Rectangle 55"/>
            <p:cNvSpPr/>
            <p:nvPr/>
          </p:nvSpPr>
          <p:spPr>
            <a:xfrm>
              <a:off x="3081285" y="1674898"/>
              <a:ext cx="1095778" cy="693583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12-month interlock condition</a:t>
              </a:r>
              <a:endPara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3081281" y="640990"/>
              <a:ext cx="1095778" cy="676690"/>
            </a:xfrm>
            <a:prstGeom prst="roundRect">
              <a:avLst/>
            </a:prstGeom>
            <a:noFill/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9-month interlock condition</a:t>
              </a:r>
              <a:endPara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420717" y="1599986"/>
              <a:ext cx="2812060" cy="1190006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298124" y="253320"/>
              <a:ext cx="10779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Stream A</a:t>
              </a:r>
              <a:endParaRPr lang="en-CA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298124" y="2440812"/>
              <a:ext cx="1085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Stream B</a:t>
              </a:r>
              <a:endParaRPr lang="en-CA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7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12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828010"/>
          </a:xfrm>
        </p:spPr>
        <p:txBody>
          <a:bodyPr/>
          <a:lstStyle/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Lessons learned</a:t>
            </a:r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13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963" y="1083393"/>
            <a:ext cx="7620000" cy="50014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four.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ountermeasures should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streamlined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 much as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possible to increase </a:t>
            </a:r>
            <a:r>
              <a:rPr lang="en-US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participant </a:t>
            </a:r>
            <a:r>
              <a:rPr lang="en-US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adherence.</a:t>
            </a:r>
            <a:endParaRPr lang="en-US" sz="32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Ex: Alcohol education and treatment</a:t>
            </a:r>
            <a:endParaRPr lang="en-US" sz="2400" b="0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 </a:t>
            </a:r>
            <a:endParaRPr lang="en-US" sz="12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1486913" y="6012200"/>
            <a:ext cx="5519732" cy="1"/>
          </a:xfrm>
          <a:prstGeom prst="line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1269834" y="3142375"/>
            <a:ext cx="7084697" cy="3567043"/>
            <a:chOff x="447322" y="2518980"/>
            <a:chExt cx="7084697" cy="3567043"/>
          </a:xfrm>
        </p:grpSpPr>
        <p:grpSp>
          <p:nvGrpSpPr>
            <p:cNvPr id="5" name="Group 4"/>
            <p:cNvGrpSpPr/>
            <p:nvPr/>
          </p:nvGrpSpPr>
          <p:grpSpPr>
            <a:xfrm>
              <a:off x="664401" y="2518980"/>
              <a:ext cx="6696743" cy="2649708"/>
              <a:chOff x="116633" y="325379"/>
              <a:chExt cx="6696743" cy="2649708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116633" y="806202"/>
                <a:ext cx="963489" cy="1272281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Convicted of criminal drinking and driving</a:t>
                </a:r>
              </a:p>
            </p:txBody>
          </p:sp>
          <p:cxnSp>
            <p:nvCxnSpPr>
              <p:cNvPr id="7" name="Straight Connector 6"/>
              <p:cNvCxnSpPr>
                <a:stCxn id="6" idx="3"/>
                <a:endCxn id="8" idx="1"/>
              </p:cNvCxnSpPr>
              <p:nvPr/>
            </p:nvCxnSpPr>
            <p:spPr>
              <a:xfrm flipV="1">
                <a:off x="1080122" y="1442342"/>
                <a:ext cx="260647" cy="1"/>
              </a:xfrm>
              <a:prstGeom prst="line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Rounded Rectangle 7"/>
              <p:cNvSpPr/>
              <p:nvPr/>
            </p:nvSpPr>
            <p:spPr>
              <a:xfrm>
                <a:off x="1340769" y="806201"/>
                <a:ext cx="959811" cy="1272281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Apply to the Remedial Measures program </a:t>
                </a:r>
              </a:p>
            </p:txBody>
          </p:sp>
          <p:cxnSp>
            <p:nvCxnSpPr>
              <p:cNvPr id="9" name="Straight Connector 8"/>
              <p:cNvCxnSpPr>
                <a:stCxn id="8" idx="3"/>
                <a:endCxn id="10" idx="1"/>
              </p:cNvCxnSpPr>
              <p:nvPr/>
            </p:nvCxnSpPr>
            <p:spPr>
              <a:xfrm>
                <a:off x="2300580" y="1442342"/>
                <a:ext cx="266860" cy="1"/>
              </a:xfrm>
              <a:prstGeom prst="line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ounded Rectangle 9"/>
              <p:cNvSpPr/>
              <p:nvPr/>
            </p:nvSpPr>
            <p:spPr>
              <a:xfrm>
                <a:off x="2567440" y="806202"/>
                <a:ext cx="1141100" cy="1272281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cxnSp>
            <p:nvCxnSpPr>
              <p:cNvPr id="11" name="Straight Connector 10"/>
              <p:cNvCxnSpPr>
                <a:stCxn id="10" idx="3"/>
                <a:endCxn id="13" idx="1"/>
              </p:cNvCxnSpPr>
              <p:nvPr/>
            </p:nvCxnSpPr>
            <p:spPr>
              <a:xfrm flipV="1">
                <a:off x="3708540" y="1048993"/>
                <a:ext cx="512549" cy="393350"/>
              </a:xfrm>
              <a:prstGeom prst="line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10" idx="3"/>
                <a:endCxn id="14" idx="1"/>
              </p:cNvCxnSpPr>
              <p:nvPr/>
            </p:nvCxnSpPr>
            <p:spPr>
              <a:xfrm>
                <a:off x="3708540" y="1442343"/>
                <a:ext cx="512549" cy="371830"/>
              </a:xfrm>
              <a:prstGeom prst="line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ounded Rectangle 12"/>
              <p:cNvSpPr/>
              <p:nvPr/>
            </p:nvSpPr>
            <p:spPr>
              <a:xfrm>
                <a:off x="4221089" y="806202"/>
                <a:ext cx="1152128" cy="485582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8h alcohol education 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4221089" y="1551430"/>
                <a:ext cx="1152128" cy="525485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16h alcohol treatment</a:t>
                </a:r>
              </a:p>
            </p:txBody>
          </p:sp>
          <p:cxnSp>
            <p:nvCxnSpPr>
              <p:cNvPr id="15" name="Straight Connector 14"/>
              <p:cNvCxnSpPr>
                <a:stCxn id="14" idx="2"/>
                <a:endCxn id="16" idx="0"/>
              </p:cNvCxnSpPr>
              <p:nvPr/>
            </p:nvCxnSpPr>
            <p:spPr>
              <a:xfrm>
                <a:off x="4797153" y="2076915"/>
                <a:ext cx="0" cy="412590"/>
              </a:xfrm>
              <a:prstGeom prst="line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ounded Rectangle 15"/>
              <p:cNvSpPr/>
              <p:nvPr/>
            </p:nvSpPr>
            <p:spPr>
              <a:xfrm>
                <a:off x="4005065" y="2489505"/>
                <a:ext cx="1584176" cy="485582"/>
              </a:xfrm>
              <a:prstGeom prst="roundRect">
                <a:avLst/>
              </a:prstGeom>
              <a:noFill/>
              <a:ln w="158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30-min follow-up phone interview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950336" y="325379"/>
                <a:ext cx="96734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&lt; 30 days </a:t>
                </a:r>
                <a:endParaRPr lang="en-CA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805265" y="2144710"/>
                <a:ext cx="10081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&gt; 6 months</a:t>
                </a:r>
                <a:endParaRPr lang="en-CA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481542" y="329265"/>
                <a:ext cx="9365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&lt; 60 days </a:t>
                </a:r>
                <a:endParaRPr lang="en-CA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ight Brace 19"/>
              <p:cNvSpPr/>
              <p:nvPr/>
            </p:nvSpPr>
            <p:spPr>
              <a:xfrm rot="16200000">
                <a:off x="3847891" y="489747"/>
                <a:ext cx="203823" cy="429083"/>
              </a:xfrm>
              <a:prstGeom prst="rightBrac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 b="1" dirty="0"/>
              </a:p>
            </p:txBody>
          </p:sp>
          <p:sp>
            <p:nvSpPr>
              <p:cNvPr id="21" name="Right Brace 20"/>
              <p:cNvSpPr/>
              <p:nvPr/>
            </p:nvSpPr>
            <p:spPr>
              <a:xfrm rot="16200000">
                <a:off x="2332100" y="570861"/>
                <a:ext cx="203821" cy="266858"/>
              </a:xfrm>
              <a:prstGeom prst="rightBrac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 b="1" dirty="0"/>
              </a:p>
            </p:txBody>
          </p:sp>
          <p:sp>
            <p:nvSpPr>
              <p:cNvPr id="22" name="Right Brace 21"/>
              <p:cNvSpPr/>
              <p:nvPr/>
            </p:nvSpPr>
            <p:spPr>
              <a:xfrm>
                <a:off x="5649816" y="2076915"/>
                <a:ext cx="155448" cy="435324"/>
              </a:xfrm>
              <a:prstGeom prst="rightBrac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1312921" y="5388806"/>
              <a:ext cx="4363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Must do all this within 1-year CCC driving prohibition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47322" y="548113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97583" y="549543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119453" y="5809024"/>
              <a:ext cx="14125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i="1" dirty="0" smtClean="0"/>
                <a:t>Eligible to install II</a:t>
              </a:r>
              <a:endParaRPr lang="en-CA" sz="1200" i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5970" y="5809024"/>
              <a:ext cx="8659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i="1" dirty="0" smtClean="0"/>
                <a:t>Convicted</a:t>
              </a:r>
              <a:endParaRPr lang="en-CA" sz="1200" i="1" dirty="0"/>
            </a:p>
          </p:txBody>
        </p:sp>
      </p:grpSp>
      <p:pic>
        <p:nvPicPr>
          <p:cNvPr id="34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8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7088" cy="972026"/>
          </a:xfrm>
        </p:spPr>
        <p:txBody>
          <a:bodyPr/>
          <a:lstStyle/>
          <a:p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Contributions of this work</a:t>
            </a:r>
            <a:endParaRPr lang="en-C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52600"/>
            <a:ext cx="8568952" cy="4804519"/>
          </a:xfrm>
        </p:spPr>
        <p:txBody>
          <a:bodyPr>
            <a:normAutofit/>
          </a:bodyPr>
          <a:lstStyle/>
          <a:p>
            <a:pPr marL="914400" lvl="1" indent="-457200">
              <a:spcBef>
                <a:spcPts val="0"/>
              </a:spcBef>
            </a:pPr>
            <a:r>
              <a:rPr lang="en-US" sz="35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comprehensive </a:t>
            </a:r>
            <a:r>
              <a:rPr lang="en-US" sz="35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 framework for future </a:t>
            </a:r>
            <a:r>
              <a:rPr lang="en-US" sz="35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research</a:t>
            </a:r>
            <a:br>
              <a:rPr lang="en-US" sz="35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35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35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strengths and weaknesses of each countermeasure</a:t>
            </a:r>
            <a:br>
              <a:rPr lang="en-US" sz="35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35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35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lessons for countermeasure development </a:t>
            </a:r>
            <a:endParaRPr lang="en-CA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14</a:t>
            </a:fld>
            <a:endParaRPr lang="en-CA"/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4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43192" cy="936104"/>
          </a:xfrm>
        </p:spPr>
        <p:txBody>
          <a:bodyPr/>
          <a:lstStyle/>
          <a:p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Strengthening our response</a:t>
            </a:r>
            <a:endParaRPr lang="en-C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859216" cy="4608512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Fall 2016: implement new policy measures to further address D&amp;D </a:t>
            </a:r>
            <a:r>
              <a:rPr lang="en-US" sz="3800" b="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 well as </a:t>
            </a:r>
            <a:r>
              <a:rPr lang="en-US" sz="3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driving after drug use</a:t>
            </a:r>
            <a:endParaRPr lang="en-US" sz="38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38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3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continue </a:t>
            </a:r>
            <a:r>
              <a:rPr lang="en-US" sz="38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 work with </a:t>
            </a:r>
            <a:r>
              <a:rPr lang="en-US" sz="3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provincial </a:t>
            </a:r>
            <a:r>
              <a:rPr lang="en-US" sz="38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regional road safety and injury prevention partners to raise public </a:t>
            </a:r>
            <a:r>
              <a:rPr lang="en-US" sz="38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awareness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15</a:t>
            </a:fld>
            <a:endParaRPr lang="en-CA"/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68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131024" cy="900018"/>
          </a:xfrm>
        </p:spPr>
        <p:txBody>
          <a:bodyPr/>
          <a:lstStyle/>
          <a:p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Acknowledgements</a:t>
            </a:r>
            <a:endParaRPr lang="en-C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Ministry of Attorney General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Ontario Provincial Police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MADD Canada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Centre for Addiction and Mental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Traffic Injury Research Foundation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Sunnybrook Research Foundation</a:t>
            </a:r>
            <a:endParaRPr lang="en-CA" sz="32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16</a:t>
            </a:fld>
            <a:endParaRPr lang="en-CA"/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815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131024" cy="900018"/>
          </a:xfrm>
        </p:spPr>
        <p:txBody>
          <a:bodyPr/>
          <a:lstStyle/>
          <a:p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More Information</a:t>
            </a:r>
            <a:endParaRPr lang="en-C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Tracey Ma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Team Lead, Special Projects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Road Safety Research Office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Ministry of Transportation</a:t>
            </a:r>
          </a:p>
          <a:p>
            <a:pPr algn="ctr"/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tracey.ma@ontario.ca</a:t>
            </a:r>
            <a:r>
              <a:rPr lang="en-CA" sz="16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CA" sz="16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/>
              <a:t>17</a:t>
            </a:fld>
            <a:endParaRPr lang="en-CA"/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49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Drinking and driving in Ontario</a:t>
            </a:r>
            <a:endParaRPr lang="en-CA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2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4509120"/>
            <a:ext cx="8208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~1 in every 5 road users killed died from a drinking &amp; driving collision.</a:t>
            </a:r>
            <a:endParaRPr lang="en-CA" sz="1600" i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/>
            <a:endParaRPr lang="en-CA" sz="2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917560" y="1916833"/>
            <a:ext cx="5164862" cy="1638568"/>
            <a:chOff x="2123728" y="1618845"/>
            <a:chExt cx="4631306" cy="1230421"/>
          </a:xfrm>
        </p:grpSpPr>
        <p:pic>
          <p:nvPicPr>
            <p:cNvPr id="27" name="Picture 3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5270" y="1618845"/>
              <a:ext cx="598858" cy="1192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3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6176" y="1632082"/>
              <a:ext cx="598858" cy="1192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3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6760" y="1656540"/>
              <a:ext cx="598858" cy="1192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3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9832" y="1632082"/>
              <a:ext cx="598858" cy="1192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3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1618845"/>
              <a:ext cx="598858" cy="1192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0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4624"/>
            <a:ext cx="8363271" cy="720080"/>
          </a:xfrm>
        </p:spPr>
        <p:txBody>
          <a:bodyPr>
            <a:normAutofit/>
          </a:bodyPr>
          <a:lstStyle/>
          <a:p>
            <a:r>
              <a:rPr lang="en-CA" sz="3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Drinking and driving in Ontario</a:t>
            </a:r>
            <a:endParaRPr lang="en-CA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3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7544" y="4494851"/>
            <a:ext cx="8208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Every 38 minutes, 1 person is detected  at roadside for driving with an alcohol level above the legal limit*. </a:t>
            </a:r>
          </a:p>
        </p:txBody>
      </p:sp>
      <p:pic>
        <p:nvPicPr>
          <p:cNvPr id="1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dessauer\Desktop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12776"/>
            <a:ext cx="3312368" cy="2900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123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435280" cy="720080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92D05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Drinking and driving in </a:t>
            </a:r>
            <a:r>
              <a:rPr lang="en-CA" dirty="0" err="1">
                <a:solidFill>
                  <a:srgbClr val="92D05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ontario</a:t>
            </a:r>
            <a:endParaRPr lang="en-CA" dirty="0">
              <a:solidFill>
                <a:srgbClr val="92D05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19256" cy="5021635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#1 risk factor for traffic fatalities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CA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hankfully, D&amp;D injuries </a:t>
            </a:r>
            <a:r>
              <a:rPr lang="en-CA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fatalities </a:t>
            </a: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are declining </a:t>
            </a: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4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102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133680"/>
              </p:ext>
            </p:extLst>
          </p:nvPr>
        </p:nvGraphicFramePr>
        <p:xfrm>
          <a:off x="395536" y="2780928"/>
          <a:ext cx="8496944" cy="3475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59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507288" cy="1296144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Ontario’s D&amp;D</a:t>
            </a: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Countermeasures:</a:t>
            </a:r>
            <a:b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are they?</a:t>
            </a:r>
            <a:endParaRPr lang="en-CA" sz="3200" b="1" dirty="0">
              <a:solidFill>
                <a:srgbClr val="92D05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10715" y="1571885"/>
            <a:ext cx="2898468" cy="383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Zero BAC (novice drivers)*</a:t>
            </a:r>
            <a:endParaRPr lang="en-CA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2593667"/>
            <a:ext cx="3549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Long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erm Vehicle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US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mpoundment</a:t>
            </a:r>
            <a:endParaRPr lang="en-CA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66539" y="3492163"/>
            <a:ext cx="3229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Warn Range Sanctions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03658" y="3904696"/>
            <a:ext cx="3661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Zero BAC  (young drivers)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87" y="4293141"/>
            <a:ext cx="7647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Reduced Suspension Ignition Interlock Conduct Review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20735" y="4682601"/>
            <a:ext cx="4034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7-day Vehicle </a:t>
            </a:r>
            <a: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US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mpoundment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5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35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251520" y="1571886"/>
            <a:ext cx="8784976" cy="4684352"/>
            <a:chOff x="2825261" y="1658079"/>
            <a:chExt cx="5927403" cy="3755602"/>
          </a:xfrm>
        </p:grpSpPr>
        <p:sp>
          <p:nvSpPr>
            <p:cNvPr id="24" name="Rectangle 23"/>
            <p:cNvSpPr/>
            <p:nvPr/>
          </p:nvSpPr>
          <p:spPr>
            <a:xfrm>
              <a:off x="3066211" y="1658079"/>
              <a:ext cx="5536478" cy="254406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561664" y="2315666"/>
              <a:ext cx="4049689" cy="245035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744545" y="2658281"/>
              <a:ext cx="3866808" cy="245035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825261" y="4910516"/>
              <a:ext cx="5927403" cy="503165"/>
              <a:chOff x="661264" y="5306568"/>
              <a:chExt cx="8101736" cy="484632"/>
            </a:xfrm>
          </p:grpSpPr>
          <p:sp>
            <p:nvSpPr>
              <p:cNvPr id="10" name="Chevron 9"/>
              <p:cNvSpPr/>
              <p:nvPr/>
            </p:nvSpPr>
            <p:spPr>
              <a:xfrm>
                <a:off x="661264" y="5306568"/>
                <a:ext cx="8101736" cy="484632"/>
              </a:xfrm>
              <a:prstGeom prst="chevron">
                <a:avLst/>
              </a:prstGeom>
              <a:gradFill flip="none" rotWithShape="1">
                <a:gsLst>
                  <a:gs pos="34000">
                    <a:schemeClr val="tx1">
                      <a:lumMod val="0"/>
                    </a:schemeClr>
                  </a:gs>
                  <a:gs pos="100000">
                    <a:schemeClr val="bg1">
                      <a:lumMod val="74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90600" y="5347540"/>
                <a:ext cx="669649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1995</a:t>
                </a:r>
                <a:endParaRPr lang="en-CA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895600" y="5361057"/>
                <a:ext cx="669649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2000</a:t>
                </a:r>
                <a:endParaRPr lang="en-CA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00600" y="5347539"/>
                <a:ext cx="669649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2005</a:t>
                </a:r>
                <a:endParaRPr lang="en-CA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781800" y="5361057"/>
                <a:ext cx="652743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2010</a:t>
                </a:r>
                <a:endParaRPr lang="en-CA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3995143" y="1976086"/>
              <a:ext cx="4607546" cy="2544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87480" y="1907649"/>
              <a:ext cx="2586272" cy="3701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90-Day License </a:t>
              </a:r>
              <a:r>
                <a:rPr lang="en-US" sz="2400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</a:t>
              </a:r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uspension</a:t>
              </a:r>
              <a:endParaRPr lang="en-CA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61664" y="2246455"/>
              <a:ext cx="1968819" cy="3701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Remedial Measures</a:t>
              </a:r>
              <a:r>
                <a:rPr lang="en-US" sz="20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*</a:t>
              </a:r>
              <a:endParaRPr lang="en-CA" sz="20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25075" y="2944082"/>
              <a:ext cx="3177614" cy="2544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00234" y="2895086"/>
              <a:ext cx="1683672" cy="3701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Ignition Interlock</a:t>
              </a:r>
              <a:endParaRPr lang="en-CA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18861" y="3260538"/>
              <a:ext cx="1089167" cy="254406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810249" y="3576994"/>
              <a:ext cx="797780" cy="254406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810249" y="3893450"/>
              <a:ext cx="792442" cy="254406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863554" y="4209907"/>
              <a:ext cx="739135" cy="254406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704914" y="2596132"/>
              <a:ext cx="3161411" cy="3701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Long </a:t>
              </a:r>
              <a:r>
                <a:rPr lang="en-US" sz="2400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T</a:t>
              </a:r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erm Vehicle </a:t>
              </a:r>
              <a:r>
                <a:rPr lang="en-US" sz="2400" dirty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</a:t>
              </a:r>
              <a:r>
                <a:rPr lang="en-US" sz="2400" dirty="0" smtClean="0">
                  <a:solidFill>
                    <a:schemeClr val="bg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mpoundment</a:t>
              </a:r>
              <a:endParaRPr lang="en-CA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608860" y="1489096"/>
            <a:ext cx="3812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Zero BAC  </a:t>
            </a:r>
            <a:r>
              <a:rPr lang="en-US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(novice </a:t>
            </a:r>
            <a:r>
              <a:rPr lang="en-US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drivers</a:t>
            </a:r>
            <a:r>
              <a:rPr lang="en-US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)*</a:t>
            </a:r>
            <a:endParaRPr lang="en-CA" sz="240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4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6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507288" cy="1296144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Ontario’s D&amp;D</a:t>
            </a: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Countermeasures:</a:t>
            </a:r>
            <a:b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ARE they </a:t>
            </a:r>
            <a:r>
              <a:rPr lang="en-CA" sz="3200" b="1" dirty="0" err="1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intendED</a:t>
            </a: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to work?</a:t>
            </a:r>
            <a:endParaRPr lang="en-CA" sz="3200" b="1" dirty="0">
              <a:solidFill>
                <a:srgbClr val="92D05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52600"/>
            <a:ext cx="8147248" cy="4373563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CA" sz="3200" b="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general population and special groups</a:t>
            </a:r>
            <a:br>
              <a:rPr lang="en-CA" sz="3200" b="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n-CA" sz="3200" b="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CA" sz="3200" b="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sanctioning at multiple BAC levels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CA" sz="3200" b="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CA" sz="3200" b="0" dirty="0">
                <a:latin typeface="Segoe UI" pitchFamily="34" charset="0"/>
                <a:ea typeface="Segoe UI" pitchFamily="34" charset="0"/>
                <a:cs typeface="Segoe UI" pitchFamily="34" charset="0"/>
              </a:rPr>
              <a:t>s</a:t>
            </a:r>
            <a:r>
              <a:rPr lang="en-CA" sz="3200" b="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anctions at roadside and post-conviction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CA" sz="3200" b="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CA" sz="3200" b="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both general and specific deterrence</a:t>
            </a:r>
            <a:endParaRPr lang="en-CA" sz="3200" b="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44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859216" cy="5040560"/>
          </a:xfrm>
        </p:spPr>
        <p:txBody>
          <a:bodyPr>
            <a:normAutofit fontScale="92500" lnSpcReduction="20000"/>
          </a:bodyPr>
          <a:lstStyle/>
          <a:p>
            <a:endParaRPr lang="en-CA" sz="22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is the effect on</a:t>
            </a:r>
            <a:r>
              <a:rPr lang="en-CA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# of drinking drivers </a:t>
            </a:r>
            <a:r>
              <a:rPr lang="en-CA" sz="3200" b="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en-CA" sz="3200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CA" sz="3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CA" sz="3200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What is the effect on the # of D&amp;D injuries and fatalities? </a:t>
            </a: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CA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</a:pPr>
            <a:r>
              <a:rPr lang="en-CA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CA" b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CA" b="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7</a:t>
            </a:fld>
            <a:endParaRPr lang="en-CA" dirty="0">
              <a:solidFill>
                <a:srgbClr val="92D05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507288" cy="1296144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Ontario’s D&amp;D</a:t>
            </a: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Countermeasures:</a:t>
            </a:r>
            <a:br>
              <a:rPr lang="en-CA" sz="3200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CA" sz="3200" b="1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 they work?</a:t>
            </a:r>
            <a:endParaRPr lang="en-CA" sz="3200" b="1" dirty="0">
              <a:solidFill>
                <a:srgbClr val="92D05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24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139136" cy="936104"/>
          </a:xfrm>
        </p:spPr>
        <p:txBody>
          <a:bodyPr/>
          <a:lstStyle/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Overview of Methodology</a:t>
            </a:r>
            <a:endParaRPr lang="en-CA" dirty="0">
              <a:solidFill>
                <a:srgbClr val="92D05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7649471"/>
              </p:ext>
            </p:extLst>
          </p:nvPr>
        </p:nvGraphicFramePr>
        <p:xfrm>
          <a:off x="594916" y="2132856"/>
          <a:ext cx="7416823" cy="4123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3314" y="1596862"/>
            <a:ext cx="416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Time Series Design</a:t>
            </a:r>
            <a:endParaRPr lang="en-CA" sz="32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8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37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6"/>
          <p:cNvSpPr txBox="1"/>
          <p:nvPr/>
        </p:nvSpPr>
        <p:spPr>
          <a:xfrm>
            <a:off x="5275001" y="2929872"/>
            <a:ext cx="266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countermeasure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Arc 38"/>
          <p:cNvSpPr/>
          <p:nvPr/>
        </p:nvSpPr>
        <p:spPr>
          <a:xfrm rot="17360901">
            <a:off x="5021533" y="3162457"/>
            <a:ext cx="506936" cy="396337"/>
          </a:xfrm>
          <a:prstGeom prst="arc">
            <a:avLst>
              <a:gd name="adj1" fmla="val 16200000"/>
              <a:gd name="adj2" fmla="val 21449314"/>
            </a:avLst>
          </a:prstGeom>
          <a:ln w="19050"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Up-Down Arrow 40"/>
          <p:cNvSpPr/>
          <p:nvPr/>
        </p:nvSpPr>
        <p:spPr>
          <a:xfrm>
            <a:off x="7883877" y="4149080"/>
            <a:ext cx="115159" cy="792088"/>
          </a:xfrm>
          <a:prstGeom prst="upDownArrow">
            <a:avLst>
              <a:gd name="adj1" fmla="val 50000"/>
              <a:gd name="adj2" fmla="val 6905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527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139136" cy="936104"/>
          </a:xfrm>
        </p:spPr>
        <p:txBody>
          <a:bodyPr/>
          <a:lstStyle/>
          <a:p>
            <a:r>
              <a:rPr lang="en-CA" dirty="0" smtClean="0">
                <a:solidFill>
                  <a:srgbClr val="92D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Overview of Methodology</a:t>
            </a:r>
            <a:endParaRPr lang="en-CA" dirty="0">
              <a:solidFill>
                <a:srgbClr val="92D05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D064-6231-432F-B06E-2681170E41DC}" type="slidenum">
              <a:rPr lang="en-CA" smtClean="0">
                <a:solidFill>
                  <a:srgbClr val="92D050"/>
                </a:solidFill>
              </a:rPr>
              <a:t>9</a:t>
            </a:fld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33" name="Picture 2" descr="C:\Users\dessauer\AppData\Local\Microsoft\Windows\Temporary Internet Files\Content.IE5\Y6ZNSVGK\large-Stick-figure-male-2-33.3-11608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207" y="2434798"/>
            <a:ext cx="543019" cy="108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186671" y="2434798"/>
            <a:ext cx="6985729" cy="3691779"/>
            <a:chOff x="1779123" y="2858975"/>
            <a:chExt cx="5035629" cy="2497777"/>
          </a:xfrm>
        </p:grpSpPr>
        <p:sp>
          <p:nvSpPr>
            <p:cNvPr id="16" name="Right Arrow 15"/>
            <p:cNvSpPr/>
            <p:nvPr/>
          </p:nvSpPr>
          <p:spPr>
            <a:xfrm>
              <a:off x="3054387" y="3240449"/>
              <a:ext cx="2880320" cy="4571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3126395" y="4594733"/>
              <a:ext cx="2880320" cy="4571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02459" y="2880409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54859" y="3032809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28001" y="305578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142619" y="318213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33182" y="4455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753607" y="4459159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81173" y="4235055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34707" y="3086561"/>
              <a:ext cx="792088" cy="312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Time</a:t>
              </a:r>
              <a:endParaRPr lang="en-CA" sz="24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22664" y="4459059"/>
              <a:ext cx="792088" cy="312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Time</a:t>
              </a:r>
              <a:endParaRPr lang="en-CA" sz="24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79767" y="5044400"/>
              <a:ext cx="1442829" cy="312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dirty="0" smtClean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X = outcome</a:t>
              </a:r>
              <a:endParaRPr lang="en-CA" sz="2400" dirty="0"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  <p:pic>
          <p:nvPicPr>
            <p:cNvPr id="2050" name="Picture 2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9123" y="2858975"/>
              <a:ext cx="360000" cy="71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2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9123" y="2858975"/>
              <a:ext cx="360000" cy="71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1073" y="4080613"/>
              <a:ext cx="360000" cy="71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1073" y="4080613"/>
              <a:ext cx="360000" cy="71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" descr="C:\Users\dessauer\AppData\Local\Microsoft\Windows\Temporary Internet Files\Content.IE5\Y6ZNSVGK\large-Stick-figure-male-2-33.3-11608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4721" y="4080613"/>
              <a:ext cx="360000" cy="71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7" name="Picture 2" descr="C:\Users\dessauer\Desktop\Capture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5" r="10929"/>
          <a:stretch/>
        </p:blipFill>
        <p:spPr bwMode="auto">
          <a:xfrm>
            <a:off x="-14684" y="6256238"/>
            <a:ext cx="1219200" cy="6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594916" y="1556792"/>
            <a:ext cx="3988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Cohort Design</a:t>
            </a:r>
            <a:endParaRPr lang="en-CA" sz="32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10">
      <a:dk1>
        <a:srgbClr val="000000"/>
      </a:dk1>
      <a:lt1>
        <a:srgbClr val="FFFFFF"/>
      </a:lt1>
      <a:dk2>
        <a:srgbClr val="92D050"/>
      </a:dk2>
      <a:lt2>
        <a:srgbClr val="92D050"/>
      </a:lt2>
      <a:accent1>
        <a:srgbClr val="92D050"/>
      </a:accent1>
      <a:accent2>
        <a:srgbClr val="5A9D57"/>
      </a:accent2>
      <a:accent3>
        <a:srgbClr val="5A9D57"/>
      </a:accent3>
      <a:accent4>
        <a:srgbClr val="5A9D57"/>
      </a:accent4>
      <a:accent5>
        <a:srgbClr val="5A9D57"/>
      </a:accent5>
      <a:accent6>
        <a:srgbClr val="5A9D57"/>
      </a:accent6>
      <a:hlink>
        <a:srgbClr val="5A9D57"/>
      </a:hlink>
      <a:folHlink>
        <a:srgbClr val="5A9D57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faa803e-880d-4e3c-9435-3522b6b86c3d" xsi:nil="true"/>
    <Description_x0020_of_x0020_Folder xmlns="023b9ded-6ba9-4bc0-9341-01a0c5f7ad45" xsi:nil="true"/>
    <Folder_x0020_Contents xmlns="023b9ded-6ba9-4bc0-9341-01a0c5f7ad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C795065BF2764480EACD72CAAB5AE3" ma:contentTypeVersion="3" ma:contentTypeDescription="Create a new document." ma:contentTypeScope="" ma:versionID="e7e86494c91e14df118410e42efd5146">
  <xsd:schema xmlns:xsd="http://www.w3.org/2001/XMLSchema" xmlns:xs="http://www.w3.org/2001/XMLSchema" xmlns:p="http://schemas.microsoft.com/office/2006/metadata/properties" xmlns:ns2="2faa803e-880d-4e3c-9435-3522b6b86c3d" xmlns:ns3="023b9ded-6ba9-4bc0-9341-01a0c5f7ad45" targetNamespace="http://schemas.microsoft.com/office/2006/metadata/properties" ma:root="true" ma:fieldsID="7a28c230e9bc10d85ebab1684fcb2123" ns2:_="" ns3:_="">
    <xsd:import namespace="2faa803e-880d-4e3c-9435-3522b6b86c3d"/>
    <xsd:import namespace="023b9ded-6ba9-4bc0-9341-01a0c5f7ad45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Description_x0020_of_x0020_Folder" minOccurs="0"/>
                <xsd:element ref="ns3:Folder_x0020_Cont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a803e-880d-4e3c-9435-3522b6b86c3d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b9ded-6ba9-4bc0-9341-01a0c5f7ad45" elementFormDefault="qualified">
    <xsd:import namespace="http://schemas.microsoft.com/office/2006/documentManagement/types"/>
    <xsd:import namespace="http://schemas.microsoft.com/office/infopath/2007/PartnerControls"/>
    <xsd:element name="Description_x0020_of_x0020_Folder" ma:index="9" nillable="true" ma:displayName="Description of Folder" ma:internalName="Description_x0020_of_x0020_Folder">
      <xsd:simpleType>
        <xsd:restriction base="dms:Text">
          <xsd:maxLength value="255"/>
        </xsd:restriction>
      </xsd:simpleType>
    </xsd:element>
    <xsd:element name="Folder_x0020_Contents" ma:index="10" nillable="true" ma:displayName="Folder Contents" ma:internalName="Folder_x0020_Content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030EC4-C2EB-4F59-9159-2BD275DC73EB}">
  <ds:schemaRefs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023b9ded-6ba9-4bc0-9341-01a0c5f7ad45"/>
    <ds:schemaRef ds:uri="2faa803e-880d-4e3c-9435-3522b6b86c3d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ECBF4D-8732-4A31-AE21-54AABE662A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6DCF2A-5E2A-4823-A86B-D4F097839D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a803e-880d-4e3c-9435-3522b6b86c3d"/>
    <ds:schemaRef ds:uri="023b9ded-6ba9-4bc0-9341-01a0c5f7a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1380</TotalTime>
  <Words>551</Words>
  <Application>Microsoft Office PowerPoint</Application>
  <PresentationFormat>On-screen Show (4:3)</PresentationFormat>
  <Paragraphs>180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Essential</vt:lpstr>
      <vt:lpstr>Lessons learned: Results from a large-scale evaluation of drinking and driving countermeasures</vt:lpstr>
      <vt:lpstr>Drinking and driving in Ontario</vt:lpstr>
      <vt:lpstr>Drinking and driving in Ontario</vt:lpstr>
      <vt:lpstr>Drinking and driving in ontario</vt:lpstr>
      <vt:lpstr>Ontario’s D&amp;D Countermeasures: what are they?</vt:lpstr>
      <vt:lpstr>Ontario’s D&amp;D Countermeasures: how ARE they intendED to work?</vt:lpstr>
      <vt:lpstr>Ontario’s D&amp;D Countermeasures: Do they work?</vt:lpstr>
      <vt:lpstr>Overview of Methodology</vt:lpstr>
      <vt:lpstr>Overview of Methodology</vt:lpstr>
      <vt:lpstr>PowerPoint Presentation</vt:lpstr>
      <vt:lpstr>Lessons learned</vt:lpstr>
      <vt:lpstr>Lessons learned</vt:lpstr>
      <vt:lpstr>Lessons learned</vt:lpstr>
      <vt:lpstr>Contributions of this work</vt:lpstr>
      <vt:lpstr>Strengthening our response</vt:lpstr>
      <vt:lpstr>Acknowledgements</vt:lpstr>
      <vt:lpstr>More Information</vt:lpstr>
    </vt:vector>
  </TitlesOfParts>
  <Company>MGS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Ontario’s Drinking &amp; Driving Countermeasures</dc:title>
  <dc:creator>Ma, Tracey (MTO)</dc:creator>
  <cp:lastModifiedBy>Ma, Tracey (MTO)</cp:lastModifiedBy>
  <cp:revision>174</cp:revision>
  <dcterms:created xsi:type="dcterms:W3CDTF">2015-07-16T13:55:13Z</dcterms:created>
  <dcterms:modified xsi:type="dcterms:W3CDTF">2016-05-27T21:06:38Z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0x010100E6C795065BF2764480EACD72CAAB5AE3</vt:lpwstr>
  </property>
</Properties>
</file>