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1"/>
  </p:sldMasterIdLst>
  <p:notesMasterIdLst>
    <p:notesMasterId r:id="rId17"/>
  </p:notesMasterIdLst>
  <p:handoutMasterIdLst>
    <p:handoutMasterId r:id="rId18"/>
  </p:handoutMasterIdLst>
  <p:sldIdLst>
    <p:sldId id="270" r:id="rId2"/>
    <p:sldId id="283" r:id="rId3"/>
    <p:sldId id="271" r:id="rId4"/>
    <p:sldId id="282" r:id="rId5"/>
    <p:sldId id="298" r:id="rId6"/>
    <p:sldId id="274" r:id="rId7"/>
    <p:sldId id="312" r:id="rId8"/>
    <p:sldId id="285" r:id="rId9"/>
    <p:sldId id="308" r:id="rId10"/>
    <p:sldId id="309" r:id="rId11"/>
    <p:sldId id="310" r:id="rId12"/>
    <p:sldId id="311" r:id="rId13"/>
    <p:sldId id="275" r:id="rId14"/>
    <p:sldId id="313" r:id="rId15"/>
    <p:sldId id="280" r:id="rId16"/>
  </p:sldIdLst>
  <p:sldSz cx="9144000" cy="6858000" type="screen4x3"/>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85" autoAdjust="0"/>
    <p:restoredTop sz="81695" autoAdjust="0"/>
  </p:normalViewPr>
  <p:slideViewPr>
    <p:cSldViewPr snapToGrid="0" snapToObjects="1">
      <p:cViewPr varScale="1">
        <p:scale>
          <a:sx n="92" d="100"/>
          <a:sy n="92"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29" tIns="45714" rIns="91429" bIns="45714"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29" tIns="45714" rIns="91429" bIns="45714" rtlCol="0"/>
          <a:lstStyle>
            <a:lvl1pPr algn="r">
              <a:defRPr sz="1200"/>
            </a:lvl1pPr>
          </a:lstStyle>
          <a:p>
            <a:fld id="{DD3606B0-4FD4-467A-9516-DAAFC23A15B6}" type="datetimeFigureOut">
              <a:rPr lang="en-US" smtClean="0"/>
              <a:pPr/>
              <a:t>5/30/2016</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29" tIns="45714" rIns="91429" bIns="45714"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29" tIns="45714" rIns="91429" bIns="45714" rtlCol="0" anchor="b"/>
          <a:lstStyle>
            <a:lvl1pPr algn="r">
              <a:defRPr sz="1200"/>
            </a:lvl1pPr>
          </a:lstStyle>
          <a:p>
            <a:fld id="{8C415979-89A3-4627-8D45-7B12C2C9E4A3}"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29" tIns="45714" rIns="91429" bIns="45714" rtlCol="0"/>
          <a:lstStyle>
            <a:lvl1pPr algn="l">
              <a:defRPr sz="1200"/>
            </a:lvl1pPr>
          </a:lstStyle>
          <a:p>
            <a:endParaRPr lang="en-CA"/>
          </a:p>
        </p:txBody>
      </p:sp>
      <p:sp>
        <p:nvSpPr>
          <p:cNvPr id="3" name="Date Placeholder 2"/>
          <p:cNvSpPr>
            <a:spLocks noGrp="1"/>
          </p:cNvSpPr>
          <p:nvPr>
            <p:ph type="dt" idx="1"/>
          </p:nvPr>
        </p:nvSpPr>
        <p:spPr>
          <a:xfrm>
            <a:off x="3884613" y="0"/>
            <a:ext cx="2971800" cy="464820"/>
          </a:xfrm>
          <a:prstGeom prst="rect">
            <a:avLst/>
          </a:prstGeom>
        </p:spPr>
        <p:txBody>
          <a:bodyPr vert="horz" lIns="91429" tIns="45714" rIns="91429" bIns="45714" rtlCol="0"/>
          <a:lstStyle>
            <a:lvl1pPr algn="r">
              <a:defRPr sz="1200"/>
            </a:lvl1pPr>
          </a:lstStyle>
          <a:p>
            <a:fld id="{5101765E-60E8-4DA2-A566-0A264AA16D14}" type="datetimeFigureOut">
              <a:rPr lang="en-CA" smtClean="0"/>
              <a:pPr/>
              <a:t>30/05/2016</a:t>
            </a:fld>
            <a:endParaRPr lang="en-CA"/>
          </a:p>
        </p:txBody>
      </p:sp>
      <p:sp>
        <p:nvSpPr>
          <p:cNvPr id="4" name="Slide Image Placeholder 3"/>
          <p:cNvSpPr>
            <a:spLocks noGrp="1" noRot="1" noChangeAspect="1"/>
          </p:cNvSpPr>
          <p:nvPr>
            <p:ph type="sldImg" idx="2"/>
          </p:nvPr>
        </p:nvSpPr>
        <p:spPr>
          <a:xfrm>
            <a:off x="1106488" y="696913"/>
            <a:ext cx="4646612" cy="3486150"/>
          </a:xfrm>
          <a:prstGeom prst="rect">
            <a:avLst/>
          </a:prstGeom>
          <a:noFill/>
          <a:ln w="12700">
            <a:solidFill>
              <a:prstClr val="black"/>
            </a:solidFill>
          </a:ln>
        </p:spPr>
        <p:txBody>
          <a:bodyPr vert="horz" lIns="91429" tIns="45714" rIns="91429" bIns="45714" rtlCol="0" anchor="ctr"/>
          <a:lstStyle/>
          <a:p>
            <a:endParaRPr lang="en-CA"/>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29" tIns="45714" rIns="91429" bIns="4571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829967"/>
            <a:ext cx="2971800" cy="464820"/>
          </a:xfrm>
          <a:prstGeom prst="rect">
            <a:avLst/>
          </a:prstGeom>
        </p:spPr>
        <p:txBody>
          <a:bodyPr vert="horz" lIns="91429" tIns="45714" rIns="91429" bIns="45714"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29" tIns="45714" rIns="91429" bIns="45714" rtlCol="0" anchor="b"/>
          <a:lstStyle>
            <a:lvl1pPr algn="r">
              <a:defRPr sz="1200"/>
            </a:lvl1pPr>
          </a:lstStyle>
          <a:p>
            <a:fld id="{4B8E4426-0093-43B3-8305-8C5832E7FF84}" type="slidenum">
              <a:rPr lang="en-CA" smtClean="0"/>
              <a:pPr/>
              <a:t>‹#›</a:t>
            </a:fld>
            <a:endParaRPr lang="en-CA"/>
          </a:p>
        </p:txBody>
      </p:sp>
    </p:spTree>
    <p:extLst>
      <p:ext uri="{BB962C8B-B14F-4D97-AF65-F5344CB8AC3E}">
        <p14:creationId xmlns:p14="http://schemas.microsoft.com/office/powerpoint/2010/main" xmlns="" val="1420569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B8E4426-0093-43B3-8305-8C5832E7FF84}" type="slidenum">
              <a:rPr lang="en-CA" smtClean="0"/>
              <a:pPr/>
              <a:t>1</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we investigate the risk of casualty collisions for specific statutory holidays, we find</a:t>
            </a:r>
            <a:r>
              <a:rPr lang="en-US" baseline="0" dirty="0" smtClean="0"/>
              <a:t> </a:t>
            </a:r>
            <a:r>
              <a:rPr lang="en-US" dirty="0" smtClean="0"/>
              <a:t>that majority of the less-targeted holidays, except Easter and Remembrance day,</a:t>
            </a:r>
            <a:r>
              <a:rPr lang="en-US" baseline="0" dirty="0" smtClean="0"/>
              <a:t> were not significantly different from VTC holidays regarding casualty collisions. </a:t>
            </a:r>
          </a:p>
          <a:p>
            <a:endParaRPr lang="en-US" baseline="0" dirty="0" smtClean="0"/>
          </a:p>
          <a:p>
            <a:r>
              <a:rPr lang="en-US" baseline="0" dirty="0" smtClean="0"/>
              <a:t>The Easter holiday had a 17% lower risk of casualty collisions than VTC, while the risk of casualty collisions was 31% greater during the remembrance day holiday than the VTC. </a:t>
            </a:r>
            <a:endParaRPr lang="en-CA" dirty="0" smtClean="0"/>
          </a:p>
          <a:p>
            <a:endParaRPr lang="en-CA" dirty="0"/>
          </a:p>
        </p:txBody>
      </p:sp>
      <p:sp>
        <p:nvSpPr>
          <p:cNvPr id="4" name="Slide Number Placeholder 3"/>
          <p:cNvSpPr>
            <a:spLocks noGrp="1"/>
          </p:cNvSpPr>
          <p:nvPr>
            <p:ph type="sldNum" sz="quarter" idx="10"/>
          </p:nvPr>
        </p:nvSpPr>
        <p:spPr/>
        <p:txBody>
          <a:bodyPr/>
          <a:lstStyle/>
          <a:p>
            <a:fld id="{4B8E4426-0093-43B3-8305-8C5832E7FF84}" type="slidenum">
              <a:rPr lang="en-CA" smtClean="0"/>
              <a:pPr/>
              <a:t>10</a:t>
            </a:fld>
            <a:endParaRPr lang="en-CA"/>
          </a:p>
        </p:txBody>
      </p:sp>
    </p:spTree>
    <p:extLst>
      <p:ext uri="{BB962C8B-B14F-4D97-AF65-F5344CB8AC3E}">
        <p14:creationId xmlns:p14="http://schemas.microsoft.com/office/powerpoint/2010/main" xmlns="" val="4756677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Similar trends can be found when the less-targeted holidays are compared with VTC in regards </a:t>
            </a:r>
            <a:r>
              <a:rPr lang="en-US" baseline="0" dirty="0" smtClean="0"/>
              <a:t>to actual casualties. Again, No less-targeted holidays, except family day, showed statistically significant difference from VTC in terms of casualties.</a:t>
            </a:r>
          </a:p>
          <a:p>
            <a:endParaRPr lang="en-US" baseline="0" dirty="0" smtClean="0"/>
          </a:p>
          <a:p>
            <a:r>
              <a:rPr lang="en-US" baseline="0" dirty="0" smtClean="0"/>
              <a:t>The family day exhibits a 30% lower risk of casualties than the VTC.</a:t>
            </a:r>
            <a:endParaRPr lang="en-US" dirty="0" smtClean="0"/>
          </a:p>
          <a:p>
            <a:endParaRPr lang="en-US" dirty="0" smtClean="0"/>
          </a:p>
          <a:p>
            <a:endParaRPr lang="en-CA" dirty="0"/>
          </a:p>
        </p:txBody>
      </p:sp>
      <p:sp>
        <p:nvSpPr>
          <p:cNvPr id="4" name="Slide Number Placeholder 3"/>
          <p:cNvSpPr>
            <a:spLocks noGrp="1"/>
          </p:cNvSpPr>
          <p:nvPr>
            <p:ph type="sldNum" sz="quarter" idx="10"/>
          </p:nvPr>
        </p:nvSpPr>
        <p:spPr/>
        <p:txBody>
          <a:bodyPr/>
          <a:lstStyle/>
          <a:p>
            <a:fld id="{4B8E4426-0093-43B3-8305-8C5832E7FF84}" type="slidenum">
              <a:rPr lang="en-CA" smtClean="0"/>
              <a:pPr/>
              <a:t>11</a:t>
            </a:fld>
            <a:endParaRPr lang="en-CA"/>
          </a:p>
        </p:txBody>
      </p:sp>
    </p:spTree>
    <p:extLst>
      <p:ext uri="{BB962C8B-B14F-4D97-AF65-F5344CB8AC3E}">
        <p14:creationId xmlns:p14="http://schemas.microsoft.com/office/powerpoint/2010/main" xmlns="" val="4756677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results of logistic regression indicate that none of the less targeted holidays is significantly different from VTC</a:t>
            </a:r>
            <a:r>
              <a:rPr lang="en-US" baseline="0" dirty="0" smtClean="0"/>
              <a:t> holidays, </a:t>
            </a:r>
            <a:r>
              <a:rPr lang="en-US" dirty="0" smtClean="0"/>
              <a:t>when it comes to the likelihood of</a:t>
            </a:r>
            <a:r>
              <a:rPr lang="en-US" baseline="0" dirty="0" smtClean="0"/>
              <a:t> overall and nighttime casualty collisions .</a:t>
            </a:r>
            <a:endParaRPr lang="en-CA" dirty="0" smtClean="0"/>
          </a:p>
          <a:p>
            <a:endParaRPr lang="en-CA" dirty="0"/>
          </a:p>
        </p:txBody>
      </p:sp>
      <p:sp>
        <p:nvSpPr>
          <p:cNvPr id="4" name="Slide Number Placeholder 3"/>
          <p:cNvSpPr>
            <a:spLocks noGrp="1"/>
          </p:cNvSpPr>
          <p:nvPr>
            <p:ph type="sldNum" sz="quarter" idx="10"/>
          </p:nvPr>
        </p:nvSpPr>
        <p:spPr/>
        <p:txBody>
          <a:bodyPr/>
          <a:lstStyle/>
          <a:p>
            <a:fld id="{4B8E4426-0093-43B3-8305-8C5832E7FF84}" type="slidenum">
              <a:rPr lang="en-CA" smtClean="0"/>
              <a:pPr/>
              <a:t>12</a:t>
            </a:fld>
            <a:endParaRPr lang="en-CA"/>
          </a:p>
        </p:txBody>
      </p:sp>
    </p:spTree>
    <p:extLst>
      <p:ext uri="{BB962C8B-B14F-4D97-AF65-F5344CB8AC3E}">
        <p14:creationId xmlns:p14="http://schemas.microsoft.com/office/powerpoint/2010/main" xmlns="" val="4756677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study outcome supports the common perception of elevated collision risk during all holiday periods and warrants additional efforts to improving and promoting traffic safety around statutory holidays.</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Safety promotional programs through radio/television advertisement and poster messages</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are recommended on an on-going basis around holiday periods</a:t>
            </a:r>
          </a:p>
          <a:p>
            <a:endParaRPr lang="en-US" dirty="0"/>
          </a:p>
        </p:txBody>
      </p:sp>
      <p:sp>
        <p:nvSpPr>
          <p:cNvPr id="4" name="Slide Number Placeholder 3"/>
          <p:cNvSpPr>
            <a:spLocks noGrp="1"/>
          </p:cNvSpPr>
          <p:nvPr>
            <p:ph type="sldNum" sz="quarter" idx="10"/>
          </p:nvPr>
        </p:nvSpPr>
        <p:spPr/>
        <p:txBody>
          <a:bodyPr/>
          <a:lstStyle/>
          <a:p>
            <a:fld id="{4B8E4426-0093-43B3-8305-8C5832E7FF84}" type="slidenum">
              <a:rPr lang="en-CA" smtClean="0"/>
              <a:pPr/>
              <a:t>13</a:t>
            </a:fld>
            <a:endParaRPr lang="en-C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Since the less targeted</a:t>
            </a:r>
            <a:r>
              <a:rPr lang="en-US" baseline="0" dirty="0" smtClean="0"/>
              <a:t> holidays were not significantly different from the heavily targeted holidays such as on Victoria, Thanksgiving, and Christmas holidays, it would be more beneficial to promote safety consistently during all holiday weekends. </a:t>
            </a:r>
          </a:p>
          <a:p>
            <a:endParaRPr lang="en-US" baseline="0" dirty="0" smtClean="0"/>
          </a:p>
          <a:p>
            <a:endParaRPr lang="en-US" baseline="0" dirty="0" smtClean="0"/>
          </a:p>
          <a:p>
            <a:r>
              <a:rPr lang="en-US" baseline="0" dirty="0" smtClean="0"/>
              <a:t>This should be the case with respect to promoting and enforcing drinking and driving messages.  </a:t>
            </a:r>
            <a:endParaRPr lang="en-US" dirty="0"/>
          </a:p>
        </p:txBody>
      </p:sp>
      <p:sp>
        <p:nvSpPr>
          <p:cNvPr id="4" name="Slide Number Placeholder 3"/>
          <p:cNvSpPr>
            <a:spLocks noGrp="1"/>
          </p:cNvSpPr>
          <p:nvPr>
            <p:ph type="sldNum" sz="quarter" idx="10"/>
          </p:nvPr>
        </p:nvSpPr>
        <p:spPr/>
        <p:txBody>
          <a:bodyPr/>
          <a:lstStyle/>
          <a:p>
            <a:fld id="{4B8E4426-0093-43B3-8305-8C5832E7FF84}" type="slidenum">
              <a:rPr lang="en-CA" smtClean="0"/>
              <a:pPr/>
              <a:t>14</a:t>
            </a:fld>
            <a:endParaRPr lang="en-CA"/>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4B8E4426-0093-43B3-8305-8C5832E7FF84}" type="slidenum">
              <a:rPr lang="en-CA" smtClean="0"/>
              <a:pPr/>
              <a:t>15</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So, </a:t>
            </a:r>
            <a:r>
              <a:rPr lang="en-US" baseline="0" dirty="0" err="1" smtClean="0"/>
              <a:t>Sask</a:t>
            </a:r>
            <a:r>
              <a:rPr lang="en-US" baseline="0" dirty="0" smtClean="0"/>
              <a:t> stat holidays in 2013 accounted for 463 casualty collisions, more than 30% increase from that in 2009.</a:t>
            </a:r>
          </a:p>
          <a:p>
            <a:endParaRPr lang="en-US" baseline="0" dirty="0" smtClean="0"/>
          </a:p>
          <a:p>
            <a:r>
              <a:rPr lang="en-US" baseline="0" dirty="0" smtClean="0"/>
              <a:t>In addition, when we consider per day traffic fatalities, stat holidays were associated with 10.5% higher fatalities per day than that during non holidays.</a:t>
            </a:r>
          </a:p>
          <a:p>
            <a:endParaRPr lang="en-US" baseline="0" dirty="0" smtClean="0"/>
          </a:p>
          <a:p>
            <a:r>
              <a:rPr lang="en-US" sz="1200" b="0" dirty="0" smtClean="0"/>
              <a:t>Elevated collision risk during statutory holidays triggered enhanced traffic safety enforcements and publicity campaigns around major holidays,</a:t>
            </a:r>
            <a:r>
              <a:rPr lang="en-US" sz="1200" b="0" baseline="0" dirty="0" smtClean="0"/>
              <a:t> like in </a:t>
            </a:r>
            <a:r>
              <a:rPr lang="en-US" sz="1200" b="0" baseline="0" dirty="0" err="1" smtClean="0"/>
              <a:t>Sask</a:t>
            </a:r>
            <a:r>
              <a:rPr lang="en-US" sz="1200" b="0" baseline="0" dirty="0" smtClean="0"/>
              <a:t>, we put additional safety initiatives around </a:t>
            </a:r>
            <a:r>
              <a:rPr lang="en-US" sz="1200" b="1" dirty="0" smtClean="0"/>
              <a:t>Victoria Day, Thanksgiving and Christmas (VTC) holidays.</a:t>
            </a:r>
          </a:p>
          <a:p>
            <a:endParaRPr lang="en-US" sz="1200" b="1"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0" baseline="0" dirty="0" smtClean="0"/>
              <a:t>However, </a:t>
            </a:r>
            <a:r>
              <a:rPr lang="en-US" sz="1200" b="0" dirty="0" smtClean="0"/>
              <a:t>limited research conducted to investigate the impacts of the enhanced safety initiatives during  statutory holidays.</a:t>
            </a:r>
          </a:p>
          <a:p>
            <a:endParaRPr lang="en-US" b="0" baseline="0" dirty="0" smtClean="0"/>
          </a:p>
        </p:txBody>
      </p:sp>
      <p:sp>
        <p:nvSpPr>
          <p:cNvPr id="4" name="Slide Number Placeholder 3"/>
          <p:cNvSpPr>
            <a:spLocks noGrp="1"/>
          </p:cNvSpPr>
          <p:nvPr>
            <p:ph type="sldNum" sz="quarter" idx="10"/>
          </p:nvPr>
        </p:nvSpPr>
        <p:spPr/>
        <p:txBody>
          <a:bodyPr/>
          <a:lstStyle/>
          <a:p>
            <a:fld id="{4B8E4426-0093-43B3-8305-8C5832E7FF84}"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what we would like to achieve in this study is to investigate a few</a:t>
            </a:r>
            <a:r>
              <a:rPr lang="en-US" baseline="0" dirty="0" smtClean="0"/>
              <a:t> things…</a:t>
            </a:r>
          </a:p>
          <a:p>
            <a:endParaRPr lang="en-US" baseline="0" dirty="0" smtClean="0"/>
          </a:p>
          <a:p>
            <a:r>
              <a:rPr lang="en-US" baseline="0" dirty="0" smtClean="0"/>
              <a:t>First, we want to know the </a:t>
            </a:r>
            <a:r>
              <a:rPr lang="en-US" baseline="0" dirty="0" smtClean="0"/>
              <a:t>association of …</a:t>
            </a:r>
            <a:endParaRPr lang="en-US" baseline="0" dirty="0" smtClean="0"/>
          </a:p>
          <a:p>
            <a:endParaRPr lang="en-US" baseline="0" dirty="0" smtClean="0"/>
          </a:p>
          <a:p>
            <a:r>
              <a:rPr lang="en-US" baseline="0" dirty="0" smtClean="0"/>
              <a:t>Second, we would like to examine the relative risk of …. And </a:t>
            </a:r>
          </a:p>
          <a:p>
            <a:endParaRPr lang="en-US" baseline="0" dirty="0" smtClean="0"/>
          </a:p>
          <a:p>
            <a:r>
              <a:rPr lang="en-US" baseline="0" dirty="0" smtClean="0"/>
              <a:t>Our last objective is to determine the safety benefits….</a:t>
            </a:r>
            <a:endParaRPr lang="en-US" dirty="0"/>
          </a:p>
        </p:txBody>
      </p:sp>
      <p:sp>
        <p:nvSpPr>
          <p:cNvPr id="4" name="Slide Number Placeholder 3"/>
          <p:cNvSpPr>
            <a:spLocks noGrp="1"/>
          </p:cNvSpPr>
          <p:nvPr>
            <p:ph type="sldNum" sz="quarter" idx="10"/>
          </p:nvPr>
        </p:nvSpPr>
        <p:spPr/>
        <p:txBody>
          <a:bodyPr/>
          <a:lstStyle/>
          <a:p>
            <a:fld id="{4B8E4426-0093-43B3-8305-8C5832E7FF84}"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r>
              <a:rPr lang="en-US" dirty="0" smtClean="0"/>
              <a:t>In this study we looked</a:t>
            </a:r>
            <a:r>
              <a:rPr lang="en-US" baseline="0" dirty="0" smtClean="0"/>
              <a:t> for stat holidays observed in </a:t>
            </a:r>
            <a:r>
              <a:rPr lang="en-US" baseline="0" dirty="0" err="1" smtClean="0"/>
              <a:t>Sask</a:t>
            </a:r>
            <a:r>
              <a:rPr lang="en-US" baseline="0" dirty="0" smtClean="0"/>
              <a:t> between 2008 and 2013, and there were </a:t>
            </a:r>
            <a:r>
              <a:rPr lang="en-US" dirty="0" smtClean="0"/>
              <a:t>10 major statutory</a:t>
            </a:r>
            <a:r>
              <a:rPr lang="en-US" baseline="0" dirty="0" smtClean="0"/>
              <a:t> holidays…</a:t>
            </a:r>
            <a:endParaRPr lang="en-US" dirty="0"/>
          </a:p>
        </p:txBody>
      </p:sp>
      <p:sp>
        <p:nvSpPr>
          <p:cNvPr id="4" name="Slide Number Placeholder 3"/>
          <p:cNvSpPr>
            <a:spLocks noGrp="1"/>
          </p:cNvSpPr>
          <p:nvPr>
            <p:ph type="sldNum" sz="quarter" idx="10"/>
          </p:nvPr>
        </p:nvSpPr>
        <p:spPr/>
        <p:txBody>
          <a:bodyPr/>
          <a:lstStyle/>
          <a:p>
            <a:fld id="{4B8E4426-0093-43B3-8305-8C5832E7FF84}"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By looking at the descriptive collision data, we can see that during statutory holidays for the given study period, there were 3,464 casualty collisions. We used non-holidays as a reference group, and note that non-holidays include regular weekends other than stat holidays as  well as all weekdays. So, there were 28, 296 casualty collisions during non-holidays. When it comes to the alcohol involvement in casualty collisions and resulting casualties, holidays were riskier than non-holidays. However, what we cannot tell right from the descriptive data is whether the increase in AR casualty collisions/casualties have been significantly influenced by other factors such as temporal factors, weather effects etc. </a:t>
            </a:r>
          </a:p>
        </p:txBody>
      </p:sp>
      <p:sp>
        <p:nvSpPr>
          <p:cNvPr id="4" name="Slide Number Placeholder 3"/>
          <p:cNvSpPr>
            <a:spLocks noGrp="1"/>
          </p:cNvSpPr>
          <p:nvPr>
            <p:ph type="sldNum" sz="quarter" idx="10"/>
          </p:nvPr>
        </p:nvSpPr>
        <p:spPr/>
        <p:txBody>
          <a:bodyPr/>
          <a:lstStyle/>
          <a:p>
            <a:fld id="{4B8E4426-0093-43B3-8305-8C5832E7FF84}"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In the model development, we used negative binomial (NB) modeling procedure to model the casualty collisions and resulting casualties.</a:t>
            </a:r>
          </a:p>
          <a:p>
            <a:endParaRPr lang="en-US" sz="1200" kern="1200" dirty="0" smtClean="0">
              <a:solidFill>
                <a:schemeClr val="tx1"/>
              </a:solidFill>
              <a:latin typeface="+mn-lt"/>
              <a:ea typeface="+mn-ea"/>
              <a:cs typeface="+mn-cs"/>
            </a:endParaRPr>
          </a:p>
          <a:p>
            <a:r>
              <a:rPr lang="en-US" dirty="0" smtClean="0"/>
              <a:t>The model controlled for temporal factors, such as ….. and assumed</a:t>
            </a:r>
            <a:r>
              <a:rPr lang="en-US" baseline="0" dirty="0" smtClean="0"/>
              <a:t> that the control for temporal factors would give a surrogate control for the effect of factors such as…</a:t>
            </a:r>
          </a:p>
          <a:p>
            <a:endParaRPr lang="en-US" baseline="0" dirty="0" smtClean="0"/>
          </a:p>
          <a:p>
            <a:r>
              <a:rPr lang="en-US" baseline="0" dirty="0" smtClean="0"/>
              <a:t>The model also controlled for holiday confounding factors, and the holiday effect referred to ….</a:t>
            </a:r>
            <a:endParaRPr lang="en-US" dirty="0"/>
          </a:p>
        </p:txBody>
      </p:sp>
      <p:sp>
        <p:nvSpPr>
          <p:cNvPr id="4" name="Slide Number Placeholder 3"/>
          <p:cNvSpPr>
            <a:spLocks noGrp="1"/>
          </p:cNvSpPr>
          <p:nvPr>
            <p:ph type="sldNum" sz="quarter" idx="10"/>
          </p:nvPr>
        </p:nvSpPr>
        <p:spPr/>
        <p:txBody>
          <a:bodyPr/>
          <a:lstStyle/>
          <a:p>
            <a:fld id="{4B8E4426-0093-43B3-8305-8C5832E7FF84}"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In the model development, we used negative binomial (NB) modeling procedure to model the casualty collisions and resulting casualties.</a:t>
            </a:r>
          </a:p>
          <a:p>
            <a:endParaRPr lang="en-US" sz="1200" kern="1200" dirty="0" smtClean="0">
              <a:solidFill>
                <a:schemeClr val="tx1"/>
              </a:solidFill>
              <a:latin typeface="+mn-lt"/>
              <a:ea typeface="+mn-ea"/>
              <a:cs typeface="+mn-cs"/>
            </a:endParaRPr>
          </a:p>
          <a:p>
            <a:r>
              <a:rPr lang="en-US" dirty="0" smtClean="0"/>
              <a:t>The model controlled for temporal factors, such as ….. and assumed</a:t>
            </a:r>
            <a:r>
              <a:rPr lang="en-US" baseline="0" dirty="0" smtClean="0"/>
              <a:t> that the control for temporal factors would give a surrogate control for the effect of factors such as…</a:t>
            </a:r>
          </a:p>
          <a:p>
            <a:endParaRPr lang="en-US" baseline="0" dirty="0" smtClean="0"/>
          </a:p>
          <a:p>
            <a:r>
              <a:rPr lang="en-US" baseline="0" dirty="0" smtClean="0"/>
              <a:t>The model also controlled for holiday confounding factors, and the holiday effect referred to ….</a:t>
            </a:r>
            <a:endParaRPr lang="en-US" dirty="0"/>
          </a:p>
        </p:txBody>
      </p:sp>
      <p:sp>
        <p:nvSpPr>
          <p:cNvPr id="4" name="Slide Number Placeholder 3"/>
          <p:cNvSpPr>
            <a:spLocks noGrp="1"/>
          </p:cNvSpPr>
          <p:nvPr>
            <p:ph type="sldNum" sz="quarter" idx="10"/>
          </p:nvPr>
        </p:nvSpPr>
        <p:spPr/>
        <p:txBody>
          <a:bodyPr/>
          <a:lstStyle/>
          <a:p>
            <a:fld id="{4B8E4426-0093-43B3-8305-8C5832E7FF84}"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Our primary variable of interest was holiday, so, I am showing the modeling</a:t>
            </a:r>
            <a:r>
              <a:rPr lang="en-US" baseline="0" dirty="0" smtClean="0"/>
              <a:t> results for the predictor holiday. Note that Type 3 GEE statistics indicated that </a:t>
            </a:r>
            <a:r>
              <a:rPr lang="en-US" sz="1200" kern="1200" dirty="0" smtClean="0">
                <a:solidFill>
                  <a:schemeClr val="tx1"/>
                </a:solidFill>
                <a:latin typeface="+mn-lt"/>
                <a:ea typeface="+mn-ea"/>
                <a:cs typeface="+mn-cs"/>
              </a:rPr>
              <a:t>Holiday was strongly related to the rate of overall casualty collisions as well as AR casualty collisions, while the year, month, and day of week had no significant relationship with collision rate.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As we can </a:t>
            </a:r>
            <a:r>
              <a:rPr lang="en-US" sz="1200" kern="1200" dirty="0" smtClean="0">
                <a:solidFill>
                  <a:schemeClr val="tx1"/>
                </a:solidFill>
                <a:latin typeface="+mn-lt"/>
                <a:ea typeface="+mn-ea"/>
                <a:cs typeface="+mn-cs"/>
              </a:rPr>
              <a:t>see, </a:t>
            </a:r>
            <a:r>
              <a:rPr lang="en-US" sz="1200" kern="1200" dirty="0" smtClean="0">
                <a:solidFill>
                  <a:schemeClr val="tx1"/>
                </a:solidFill>
                <a:latin typeface="+mn-lt"/>
                <a:ea typeface="+mn-ea"/>
                <a:cs typeface="+mn-cs"/>
              </a:rPr>
              <a:t>the parameter</a:t>
            </a:r>
            <a:r>
              <a:rPr lang="en-US" sz="1200" kern="1200" baseline="0" dirty="0" smtClean="0">
                <a:solidFill>
                  <a:schemeClr val="tx1"/>
                </a:solidFill>
                <a:latin typeface="+mn-lt"/>
                <a:ea typeface="+mn-ea"/>
                <a:cs typeface="+mn-cs"/>
              </a:rPr>
              <a:t> estimates for both overall and AR casualty collisions during holidays were positive, which means holidays were associated with greater risk of casualty collisions (overall and in terms of alcohol influenced) than non-holidays. The relative risk, which is the exponential of parameter estimate indicates perceived risk of collisions during holidays relative to non-holidays</a:t>
            </a:r>
            <a:endParaRPr lang="en-CA" sz="1200" kern="1200" dirty="0" smtClean="0">
              <a:solidFill>
                <a:schemeClr val="tx1"/>
              </a:solidFill>
              <a:latin typeface="+mn-lt"/>
              <a:ea typeface="+mn-ea"/>
              <a:cs typeface="+mn-cs"/>
            </a:endParaRPr>
          </a:p>
          <a:p>
            <a:endParaRPr lang="en-CA" dirty="0"/>
          </a:p>
        </p:txBody>
      </p:sp>
      <p:sp>
        <p:nvSpPr>
          <p:cNvPr id="4" name="Slide Number Placeholder 3"/>
          <p:cNvSpPr>
            <a:spLocks noGrp="1"/>
          </p:cNvSpPr>
          <p:nvPr>
            <p:ph type="sldNum" sz="quarter" idx="10"/>
          </p:nvPr>
        </p:nvSpPr>
        <p:spPr/>
        <p:txBody>
          <a:bodyPr/>
          <a:lstStyle/>
          <a:p>
            <a:fld id="{4B8E4426-0093-43B3-8305-8C5832E7FF84}" type="slidenum">
              <a:rPr lang="en-CA" smtClean="0"/>
              <a:pPr/>
              <a:t>8</a:t>
            </a:fld>
            <a:endParaRPr lang="en-CA"/>
          </a:p>
        </p:txBody>
      </p:sp>
    </p:spTree>
    <p:extLst>
      <p:ext uri="{BB962C8B-B14F-4D97-AF65-F5344CB8AC3E}">
        <p14:creationId xmlns:p14="http://schemas.microsoft.com/office/powerpoint/2010/main" xmlns="" val="4756677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terms of actual casualties associated with collisions, they increase</a:t>
            </a:r>
            <a:r>
              <a:rPr lang="en-US" baseline="0" dirty="0" smtClean="0"/>
              <a:t> by over 80% during statutory holidays compared to normal days.   The likelihood of a casualty resulting from alcohol use during a statutory long-weekend is about 2 and half times that which would occur on a non-holiday period. </a:t>
            </a:r>
            <a:endParaRPr lang="en-CA" dirty="0"/>
          </a:p>
        </p:txBody>
      </p:sp>
      <p:sp>
        <p:nvSpPr>
          <p:cNvPr id="4" name="Slide Number Placeholder 3"/>
          <p:cNvSpPr>
            <a:spLocks noGrp="1"/>
          </p:cNvSpPr>
          <p:nvPr>
            <p:ph type="sldNum" sz="quarter" idx="10"/>
          </p:nvPr>
        </p:nvSpPr>
        <p:spPr/>
        <p:txBody>
          <a:bodyPr/>
          <a:lstStyle/>
          <a:p>
            <a:fld id="{4B8E4426-0093-43B3-8305-8C5832E7FF84}" type="slidenum">
              <a:rPr lang="en-CA" smtClean="0"/>
              <a:pPr/>
              <a:t>9</a:t>
            </a:fld>
            <a:endParaRPr lang="en-CA"/>
          </a:p>
        </p:txBody>
      </p:sp>
    </p:spTree>
    <p:extLst>
      <p:ext uri="{BB962C8B-B14F-4D97-AF65-F5344CB8AC3E}">
        <p14:creationId xmlns:p14="http://schemas.microsoft.com/office/powerpoint/2010/main" xmlns="" val="475667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27EB135-38C7-F44E-843A-168F4636A18F}" type="datetimeFigureOut">
              <a:rPr lang="en-US" smtClean="0"/>
              <a:pPr/>
              <a:t>5/30/2016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39081-33D7-634A-A40D-FA935D689478}" type="slidenum">
              <a:rPr lang="en-US" smtClean="0"/>
              <a:pPr/>
              <a:t>‹#›</a:t>
            </a:fld>
            <a:endParaRPr lang="en-US"/>
          </a:p>
        </p:txBody>
      </p:sp>
    </p:spTree>
    <p:extLst>
      <p:ext uri="{BB962C8B-B14F-4D97-AF65-F5344CB8AC3E}">
        <p14:creationId xmlns:p14="http://schemas.microsoft.com/office/powerpoint/2010/main" xmlns="" val="977403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7EB135-38C7-F44E-843A-168F4636A18F}" type="datetimeFigureOut">
              <a:rPr lang="en-US" smtClean="0"/>
              <a:pPr/>
              <a:t>5/30/2016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39081-33D7-634A-A40D-FA935D689478}" type="slidenum">
              <a:rPr lang="en-US" smtClean="0"/>
              <a:pPr/>
              <a:t>‹#›</a:t>
            </a:fld>
            <a:endParaRPr lang="en-US"/>
          </a:p>
        </p:txBody>
      </p:sp>
    </p:spTree>
    <p:extLst>
      <p:ext uri="{BB962C8B-B14F-4D97-AF65-F5344CB8AC3E}">
        <p14:creationId xmlns:p14="http://schemas.microsoft.com/office/powerpoint/2010/main" xmlns="" val="3067556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7EB135-38C7-F44E-843A-168F4636A18F}" type="datetimeFigureOut">
              <a:rPr lang="en-US" smtClean="0"/>
              <a:pPr/>
              <a:t>5/30/2016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39081-33D7-634A-A40D-FA935D689478}" type="slidenum">
              <a:rPr lang="en-US" smtClean="0"/>
              <a:pPr/>
              <a:t>‹#›</a:t>
            </a:fld>
            <a:endParaRPr lang="en-US"/>
          </a:p>
        </p:txBody>
      </p:sp>
    </p:spTree>
    <p:extLst>
      <p:ext uri="{BB962C8B-B14F-4D97-AF65-F5344CB8AC3E}">
        <p14:creationId xmlns:p14="http://schemas.microsoft.com/office/powerpoint/2010/main" xmlns="" val="2241010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7EB135-38C7-F44E-843A-168F4636A18F}" type="datetimeFigureOut">
              <a:rPr lang="en-US" smtClean="0"/>
              <a:pPr/>
              <a:t>5/30/2016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39081-33D7-634A-A40D-FA935D689478}" type="slidenum">
              <a:rPr lang="en-US" smtClean="0"/>
              <a:pPr/>
              <a:t>‹#›</a:t>
            </a:fld>
            <a:endParaRPr lang="en-US"/>
          </a:p>
        </p:txBody>
      </p:sp>
    </p:spTree>
    <p:extLst>
      <p:ext uri="{BB962C8B-B14F-4D97-AF65-F5344CB8AC3E}">
        <p14:creationId xmlns:p14="http://schemas.microsoft.com/office/powerpoint/2010/main" xmlns="" val="3426354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7EB135-38C7-F44E-843A-168F4636A18F}" type="datetimeFigureOut">
              <a:rPr lang="en-US" smtClean="0"/>
              <a:pPr/>
              <a:t>5/30/2016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39081-33D7-634A-A40D-FA935D689478}" type="slidenum">
              <a:rPr lang="en-US" smtClean="0"/>
              <a:pPr/>
              <a:t>‹#›</a:t>
            </a:fld>
            <a:endParaRPr lang="en-US"/>
          </a:p>
        </p:txBody>
      </p:sp>
    </p:spTree>
    <p:extLst>
      <p:ext uri="{BB962C8B-B14F-4D97-AF65-F5344CB8AC3E}">
        <p14:creationId xmlns:p14="http://schemas.microsoft.com/office/powerpoint/2010/main" xmlns="" val="3870993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27EB135-38C7-F44E-843A-168F4636A18F}" type="datetimeFigureOut">
              <a:rPr lang="en-US" smtClean="0"/>
              <a:pPr/>
              <a:t>5/30/2016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39081-33D7-634A-A40D-FA935D689478}" type="slidenum">
              <a:rPr lang="en-US" smtClean="0"/>
              <a:pPr/>
              <a:t>‹#›</a:t>
            </a:fld>
            <a:endParaRPr lang="en-US"/>
          </a:p>
        </p:txBody>
      </p:sp>
    </p:spTree>
    <p:extLst>
      <p:ext uri="{BB962C8B-B14F-4D97-AF65-F5344CB8AC3E}">
        <p14:creationId xmlns:p14="http://schemas.microsoft.com/office/powerpoint/2010/main" xmlns="" val="2364226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7EB135-38C7-F44E-843A-168F4636A18F}" type="datetimeFigureOut">
              <a:rPr lang="en-US" smtClean="0"/>
              <a:pPr/>
              <a:t>5/30/2016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739081-33D7-634A-A40D-FA935D689478}" type="slidenum">
              <a:rPr lang="en-US" smtClean="0"/>
              <a:pPr/>
              <a:t>‹#›</a:t>
            </a:fld>
            <a:endParaRPr lang="en-US"/>
          </a:p>
        </p:txBody>
      </p:sp>
    </p:spTree>
    <p:extLst>
      <p:ext uri="{BB962C8B-B14F-4D97-AF65-F5344CB8AC3E}">
        <p14:creationId xmlns:p14="http://schemas.microsoft.com/office/powerpoint/2010/main" xmlns="" val="3158859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7EB135-38C7-F44E-843A-168F4636A18F}" type="datetimeFigureOut">
              <a:rPr lang="en-US" smtClean="0"/>
              <a:pPr/>
              <a:t>5/30/2016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739081-33D7-634A-A40D-FA935D689478}" type="slidenum">
              <a:rPr lang="en-US" smtClean="0"/>
              <a:pPr/>
              <a:t>‹#›</a:t>
            </a:fld>
            <a:endParaRPr lang="en-US"/>
          </a:p>
        </p:txBody>
      </p:sp>
    </p:spTree>
    <p:extLst>
      <p:ext uri="{BB962C8B-B14F-4D97-AF65-F5344CB8AC3E}">
        <p14:creationId xmlns:p14="http://schemas.microsoft.com/office/powerpoint/2010/main" xmlns="" val="3258990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7EB135-38C7-F44E-843A-168F4636A18F}" type="datetimeFigureOut">
              <a:rPr lang="en-US" smtClean="0"/>
              <a:pPr/>
              <a:t>5/30/2016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739081-33D7-634A-A40D-FA935D689478}" type="slidenum">
              <a:rPr lang="en-US" smtClean="0"/>
              <a:pPr/>
              <a:t>‹#›</a:t>
            </a:fld>
            <a:endParaRPr lang="en-US"/>
          </a:p>
        </p:txBody>
      </p:sp>
    </p:spTree>
    <p:extLst>
      <p:ext uri="{BB962C8B-B14F-4D97-AF65-F5344CB8AC3E}">
        <p14:creationId xmlns:p14="http://schemas.microsoft.com/office/powerpoint/2010/main" xmlns="" val="2126418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7EB135-38C7-F44E-843A-168F4636A18F}" type="datetimeFigureOut">
              <a:rPr lang="en-US" smtClean="0"/>
              <a:pPr/>
              <a:t>5/30/2016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39081-33D7-634A-A40D-FA935D689478}" type="slidenum">
              <a:rPr lang="en-US" smtClean="0"/>
              <a:pPr/>
              <a:t>‹#›</a:t>
            </a:fld>
            <a:endParaRPr lang="en-US"/>
          </a:p>
        </p:txBody>
      </p:sp>
    </p:spTree>
    <p:extLst>
      <p:ext uri="{BB962C8B-B14F-4D97-AF65-F5344CB8AC3E}">
        <p14:creationId xmlns:p14="http://schemas.microsoft.com/office/powerpoint/2010/main" xmlns="" val="395849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7EB135-38C7-F44E-843A-168F4636A18F}" type="datetimeFigureOut">
              <a:rPr lang="en-US" smtClean="0"/>
              <a:pPr/>
              <a:t>5/30/2016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39081-33D7-634A-A40D-FA935D689478}" type="slidenum">
              <a:rPr lang="en-US" smtClean="0"/>
              <a:pPr/>
              <a:t>‹#›</a:t>
            </a:fld>
            <a:endParaRPr lang="en-US"/>
          </a:p>
        </p:txBody>
      </p:sp>
    </p:spTree>
    <p:extLst>
      <p:ext uri="{BB962C8B-B14F-4D97-AF65-F5344CB8AC3E}">
        <p14:creationId xmlns:p14="http://schemas.microsoft.com/office/powerpoint/2010/main" xmlns="" val="4204984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7EB135-38C7-F44E-843A-168F4636A18F}" type="datetimeFigureOut">
              <a:rPr lang="en-US" smtClean="0"/>
              <a:pPr/>
              <a:t>5/30/2016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739081-33D7-634A-A40D-FA935D689478}" type="slidenum">
              <a:rPr lang="en-US" smtClean="0"/>
              <a:pPr/>
              <a:t>‹#›</a:t>
            </a:fld>
            <a:endParaRPr lang="en-US"/>
          </a:p>
        </p:txBody>
      </p:sp>
    </p:spTree>
    <p:extLst>
      <p:ext uri="{BB962C8B-B14F-4D97-AF65-F5344CB8AC3E}">
        <p14:creationId xmlns:p14="http://schemas.microsoft.com/office/powerpoint/2010/main" xmlns="" val="37234984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83029" y="650342"/>
            <a:ext cx="8229600" cy="1820715"/>
          </a:xfrm>
        </p:spPr>
        <p:txBody>
          <a:bodyPr>
            <a:noAutofit/>
          </a:bodyPr>
          <a:lstStyle/>
          <a:p>
            <a:r>
              <a:rPr lang="en-CA" sz="3600" b="1" dirty="0" smtClean="0">
                <a:solidFill>
                  <a:schemeClr val="tx1">
                    <a:lumMod val="85000"/>
                    <a:lumOff val="15000"/>
                  </a:schemeClr>
                </a:solidFill>
                <a:cs typeface="Thorndale AMT" pitchFamily="18" charset="0"/>
              </a:rPr>
              <a:t>Analyses of casualty collisions and casualties during </a:t>
            </a:r>
            <a:r>
              <a:rPr lang="en-CA" sz="3600" b="1" dirty="0" smtClean="0">
                <a:solidFill>
                  <a:schemeClr val="tx1">
                    <a:lumMod val="85000"/>
                    <a:lumOff val="15000"/>
                  </a:schemeClr>
                </a:solidFill>
                <a:cs typeface="Thorndale AMT" pitchFamily="18" charset="0"/>
              </a:rPr>
              <a:t>statutory holidays in Saskatchewan</a:t>
            </a:r>
            <a:endParaRPr lang="en-CA" sz="3600" b="1" dirty="0">
              <a:solidFill>
                <a:schemeClr val="tx1">
                  <a:lumMod val="85000"/>
                  <a:lumOff val="15000"/>
                </a:schemeClr>
              </a:solidFill>
              <a:cs typeface="Thorndale AMT" pitchFamily="18" charset="0"/>
            </a:endParaRPr>
          </a:p>
        </p:txBody>
      </p:sp>
      <p:sp>
        <p:nvSpPr>
          <p:cNvPr id="3" name="Content Placeholder 2"/>
          <p:cNvSpPr>
            <a:spLocks noGrp="1"/>
          </p:cNvSpPr>
          <p:nvPr>
            <p:ph idx="1"/>
          </p:nvPr>
        </p:nvSpPr>
        <p:spPr>
          <a:xfrm>
            <a:off x="457200" y="1931670"/>
            <a:ext cx="8229600" cy="4194493"/>
          </a:xfrm>
        </p:spPr>
        <p:txBody>
          <a:bodyPr>
            <a:normAutofit/>
          </a:bodyPr>
          <a:lstStyle/>
          <a:p>
            <a:endParaRPr lang="en-US" b="1" dirty="0" smtClean="0">
              <a:solidFill>
                <a:schemeClr val="tx1">
                  <a:lumMod val="85000"/>
                  <a:lumOff val="15000"/>
                </a:schemeClr>
              </a:solidFill>
              <a:latin typeface="Helvetica" pitchFamily="2" charset="0"/>
              <a:cs typeface="Albany AMT" pitchFamily="34" charset="0"/>
            </a:endParaRPr>
          </a:p>
          <a:p>
            <a:pPr>
              <a:buNone/>
            </a:pPr>
            <a:endParaRPr lang="en-US" b="1" dirty="0" smtClean="0">
              <a:solidFill>
                <a:schemeClr val="tx1">
                  <a:lumMod val="85000"/>
                  <a:lumOff val="15000"/>
                </a:schemeClr>
              </a:solidFill>
              <a:latin typeface="Helvetica" pitchFamily="2" charset="0"/>
              <a:cs typeface="Albany AMT" pitchFamily="34" charset="0"/>
            </a:endParaRPr>
          </a:p>
          <a:p>
            <a:pPr algn="ctr">
              <a:buNone/>
            </a:pPr>
            <a:r>
              <a:rPr lang="en-US" sz="2400" b="1" dirty="0" smtClean="0">
                <a:solidFill>
                  <a:schemeClr val="tx1">
                    <a:lumMod val="85000"/>
                    <a:lumOff val="15000"/>
                  </a:schemeClr>
                </a:solidFill>
                <a:latin typeface="Helvetica" pitchFamily="2" charset="0"/>
                <a:cs typeface="Albany AMT" pitchFamily="34" charset="0"/>
              </a:rPr>
              <a:t>Presented at CARSP Conference</a:t>
            </a:r>
            <a:endParaRPr lang="en-US" sz="2400" b="1" dirty="0" smtClean="0">
              <a:solidFill>
                <a:schemeClr val="tx1">
                  <a:lumMod val="85000"/>
                  <a:lumOff val="15000"/>
                </a:schemeClr>
              </a:solidFill>
              <a:latin typeface="Helvetica" pitchFamily="2" charset="0"/>
              <a:cs typeface="Albany AMT" pitchFamily="34" charset="0"/>
            </a:endParaRPr>
          </a:p>
          <a:p>
            <a:pPr algn="r">
              <a:buNone/>
            </a:pPr>
            <a:endParaRPr lang="en-US" sz="1500" b="1" dirty="0" smtClean="0">
              <a:solidFill>
                <a:schemeClr val="tx1">
                  <a:lumMod val="85000"/>
                  <a:lumOff val="15000"/>
                </a:schemeClr>
              </a:solidFill>
              <a:latin typeface="Helvetica" pitchFamily="2" charset="0"/>
              <a:cs typeface="Albany AMT" pitchFamily="34" charset="0"/>
            </a:endParaRPr>
          </a:p>
          <a:p>
            <a:pPr algn="r">
              <a:buNone/>
            </a:pPr>
            <a:endParaRPr lang="en-US" sz="1500" b="1" dirty="0" smtClean="0">
              <a:solidFill>
                <a:schemeClr val="tx1">
                  <a:lumMod val="85000"/>
                  <a:lumOff val="15000"/>
                </a:schemeClr>
              </a:solidFill>
              <a:latin typeface="Helvetica" pitchFamily="2" charset="0"/>
              <a:cs typeface="Albany AMT" pitchFamily="34" charset="0"/>
            </a:endParaRPr>
          </a:p>
          <a:p>
            <a:pPr algn="r">
              <a:buNone/>
            </a:pPr>
            <a:r>
              <a:rPr lang="en-US" sz="2000" b="1" dirty="0" err="1" smtClean="0">
                <a:solidFill>
                  <a:schemeClr val="tx1">
                    <a:lumMod val="85000"/>
                    <a:lumOff val="15000"/>
                  </a:schemeClr>
                </a:solidFill>
                <a:cs typeface="Albany AMT" pitchFamily="34" charset="0"/>
              </a:rPr>
              <a:t>Rajib</a:t>
            </a:r>
            <a:r>
              <a:rPr lang="en-US" sz="2000" b="1" dirty="0" smtClean="0">
                <a:solidFill>
                  <a:schemeClr val="tx1">
                    <a:lumMod val="85000"/>
                    <a:lumOff val="15000"/>
                  </a:schemeClr>
                </a:solidFill>
                <a:cs typeface="Albany AMT" pitchFamily="34" charset="0"/>
              </a:rPr>
              <a:t> </a:t>
            </a:r>
            <a:r>
              <a:rPr lang="en-US" sz="2000" b="1" dirty="0" err="1" smtClean="0">
                <a:solidFill>
                  <a:schemeClr val="tx1">
                    <a:lumMod val="85000"/>
                    <a:lumOff val="15000"/>
                  </a:schemeClr>
                </a:solidFill>
                <a:cs typeface="Albany AMT" pitchFamily="34" charset="0"/>
              </a:rPr>
              <a:t>Sahaji</a:t>
            </a:r>
            <a:endParaRPr lang="en-US" sz="2000" b="1" dirty="0" smtClean="0">
              <a:solidFill>
                <a:schemeClr val="tx1">
                  <a:lumMod val="85000"/>
                  <a:lumOff val="15000"/>
                </a:schemeClr>
              </a:solidFill>
              <a:cs typeface="Albany AMT" pitchFamily="34" charset="0"/>
            </a:endParaRPr>
          </a:p>
          <a:p>
            <a:pPr algn="r">
              <a:buNone/>
            </a:pPr>
            <a:r>
              <a:rPr lang="en-US" sz="2000" b="1" dirty="0" smtClean="0">
                <a:solidFill>
                  <a:schemeClr val="tx1">
                    <a:lumMod val="85000"/>
                    <a:lumOff val="15000"/>
                  </a:schemeClr>
                </a:solidFill>
                <a:cs typeface="Albany AMT" pitchFamily="34" charset="0"/>
              </a:rPr>
              <a:t>George </a:t>
            </a:r>
            <a:r>
              <a:rPr lang="en-US" sz="2000" b="1" dirty="0" err="1" smtClean="0">
                <a:solidFill>
                  <a:schemeClr val="tx1">
                    <a:lumMod val="85000"/>
                    <a:lumOff val="15000"/>
                  </a:schemeClr>
                </a:solidFill>
                <a:cs typeface="Albany AMT" pitchFamily="34" charset="0"/>
              </a:rPr>
              <a:t>Eguakun</a:t>
            </a:r>
            <a:endParaRPr lang="en-US" sz="2000" b="1" dirty="0" smtClean="0">
              <a:solidFill>
                <a:schemeClr val="tx1">
                  <a:lumMod val="85000"/>
                  <a:lumOff val="15000"/>
                </a:schemeClr>
              </a:solidFill>
              <a:cs typeface="Albany AMT" pitchFamily="34" charset="0"/>
            </a:endParaRPr>
          </a:p>
          <a:p>
            <a:pPr algn="r">
              <a:buNone/>
            </a:pPr>
            <a:r>
              <a:rPr lang="en-US" sz="2000" b="1" dirty="0" smtClean="0">
                <a:solidFill>
                  <a:schemeClr val="tx1">
                    <a:lumMod val="85000"/>
                    <a:lumOff val="15000"/>
                  </a:schemeClr>
                </a:solidFill>
                <a:cs typeface="Albany AMT" pitchFamily="34" charset="0"/>
              </a:rPr>
              <a:t>June 7, 2016</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Title 1"/>
          <p:cNvSpPr txBox="1">
            <a:spLocks/>
          </p:cNvSpPr>
          <p:nvPr/>
        </p:nvSpPr>
        <p:spPr>
          <a:xfrm>
            <a:off x="457200" y="524620"/>
            <a:ext cx="8229600" cy="797062"/>
          </a:xfrm>
          <a:prstGeom prst="rect">
            <a:avLst/>
          </a:prstGeom>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lumMod val="85000"/>
                    <a:lumOff val="15000"/>
                  </a:schemeClr>
                </a:solidFill>
                <a:effectLst/>
                <a:uLnTx/>
                <a:uFillTx/>
                <a:latin typeface="+mj-lt"/>
                <a:ea typeface="+mj-ea"/>
                <a:cs typeface="Thorndale AMT" pitchFamily="18" charset="0"/>
              </a:rPr>
              <a:t>Results</a:t>
            </a:r>
            <a:endParaRPr kumimoji="0" lang="en-CA" sz="3600" b="1" i="0" u="none" strike="noStrike" kern="1200" cap="none" spc="0" normalizeH="0" baseline="0" noProof="0" dirty="0">
              <a:ln>
                <a:noFill/>
              </a:ln>
              <a:solidFill>
                <a:schemeClr val="tx1">
                  <a:lumMod val="85000"/>
                  <a:lumOff val="15000"/>
                </a:schemeClr>
              </a:solidFill>
              <a:effectLst/>
              <a:uLnTx/>
              <a:uFillTx/>
              <a:latin typeface="+mn-lt"/>
              <a:ea typeface="+mj-ea"/>
              <a:cs typeface="Thorndale AMT" pitchFamily="18" charset="0"/>
            </a:endParaRPr>
          </a:p>
        </p:txBody>
      </p:sp>
      <p:sp>
        <p:nvSpPr>
          <p:cNvPr id="17" name="Title 1"/>
          <p:cNvSpPr txBox="1">
            <a:spLocks/>
          </p:cNvSpPr>
          <p:nvPr/>
        </p:nvSpPr>
        <p:spPr>
          <a:xfrm>
            <a:off x="457200" y="524620"/>
            <a:ext cx="8229600" cy="797062"/>
          </a:xfrm>
          <a:prstGeom prst="rect">
            <a:avLst/>
          </a:prstGeom>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lumMod val="85000"/>
                    <a:lumOff val="15000"/>
                  </a:schemeClr>
                </a:solidFill>
                <a:effectLst/>
                <a:uLnTx/>
                <a:uFillTx/>
                <a:latin typeface="+mj-lt"/>
                <a:ea typeface="+mj-ea"/>
                <a:cs typeface="Thorndale AMT" pitchFamily="18" charset="0"/>
              </a:rPr>
              <a:t>Results</a:t>
            </a:r>
            <a:endParaRPr kumimoji="0" lang="en-CA" sz="3600" b="1" i="0" u="none" strike="noStrike" kern="1200" cap="none" spc="0" normalizeH="0" baseline="0" noProof="0" dirty="0">
              <a:ln>
                <a:noFill/>
              </a:ln>
              <a:solidFill>
                <a:schemeClr val="tx1">
                  <a:lumMod val="85000"/>
                  <a:lumOff val="15000"/>
                </a:schemeClr>
              </a:solidFill>
              <a:effectLst/>
              <a:uLnTx/>
              <a:uFillTx/>
              <a:latin typeface="+mn-lt"/>
              <a:ea typeface="+mj-ea"/>
              <a:cs typeface="Thorndale AMT" pitchFamily="18" charset="0"/>
            </a:endParaRPr>
          </a:p>
        </p:txBody>
      </p:sp>
      <p:sp>
        <p:nvSpPr>
          <p:cNvPr id="18" name="Rectangle 17"/>
          <p:cNvSpPr/>
          <p:nvPr/>
        </p:nvSpPr>
        <p:spPr>
          <a:xfrm>
            <a:off x="1017269" y="5337807"/>
            <a:ext cx="1518557" cy="307777"/>
          </a:xfrm>
          <a:prstGeom prst="rect">
            <a:avLst/>
          </a:prstGeom>
        </p:spPr>
        <p:txBody>
          <a:bodyPr wrap="none">
            <a:spAutoFit/>
          </a:bodyPr>
          <a:lstStyle/>
          <a:p>
            <a:r>
              <a:rPr lang="en-US" sz="1400" dirty="0" smtClean="0"/>
              <a:t>**Reference level </a:t>
            </a:r>
            <a:endParaRPr lang="en-CA" sz="1400" dirty="0"/>
          </a:p>
        </p:txBody>
      </p:sp>
      <p:sp>
        <p:nvSpPr>
          <p:cNvPr id="9" name="Rectangle 8"/>
          <p:cNvSpPr/>
          <p:nvPr/>
        </p:nvSpPr>
        <p:spPr>
          <a:xfrm>
            <a:off x="1085849" y="1321682"/>
            <a:ext cx="6640830" cy="646331"/>
          </a:xfrm>
          <a:prstGeom prst="rect">
            <a:avLst/>
          </a:prstGeom>
        </p:spPr>
        <p:txBody>
          <a:bodyPr wrap="square">
            <a:spAutoFit/>
          </a:bodyPr>
          <a:lstStyle/>
          <a:p>
            <a:pPr marL="354013" indent="-354013">
              <a:buFont typeface="Arial" pitchFamily="34" charset="0"/>
              <a:buChar char="•"/>
            </a:pPr>
            <a:r>
              <a:rPr lang="en-US" b="1" dirty="0" smtClean="0"/>
              <a:t>NB Regression Results: Risk of Casualty Collisions </a:t>
            </a:r>
            <a:endParaRPr lang="en-US" b="1" dirty="0" smtClean="0"/>
          </a:p>
          <a:p>
            <a:pPr marL="354013" indent="-354013"/>
            <a:r>
              <a:rPr lang="en-US" b="1" dirty="0" smtClean="0"/>
              <a:t>	</a:t>
            </a:r>
            <a:r>
              <a:rPr lang="en-US" b="1" dirty="0" smtClean="0"/>
              <a:t>		(</a:t>
            </a:r>
            <a:r>
              <a:rPr lang="en-US" b="1" dirty="0" smtClean="0"/>
              <a:t>VTC </a:t>
            </a:r>
            <a:r>
              <a:rPr lang="en-US" b="1" dirty="0" err="1" smtClean="0"/>
              <a:t>vs</a:t>
            </a:r>
            <a:r>
              <a:rPr lang="en-US" b="1" dirty="0" smtClean="0"/>
              <a:t> Less-targeted Holidays) </a:t>
            </a:r>
          </a:p>
        </p:txBody>
      </p:sp>
      <p:graphicFrame>
        <p:nvGraphicFramePr>
          <p:cNvPr id="8" name="Table 7"/>
          <p:cNvGraphicFramePr>
            <a:graphicFrameLocks noGrp="1"/>
          </p:cNvGraphicFramePr>
          <p:nvPr/>
        </p:nvGraphicFramePr>
        <p:xfrm>
          <a:off x="1017270" y="2137409"/>
          <a:ext cx="6720840" cy="3207714"/>
        </p:xfrm>
        <a:graphic>
          <a:graphicData uri="http://schemas.openxmlformats.org/drawingml/2006/table">
            <a:tbl>
              <a:tblPr/>
              <a:tblGrid>
                <a:gridCol w="1127409"/>
                <a:gridCol w="114534"/>
                <a:gridCol w="777598"/>
                <a:gridCol w="636945"/>
                <a:gridCol w="786344"/>
                <a:gridCol w="838815"/>
                <a:gridCol w="838815"/>
                <a:gridCol w="800190"/>
                <a:gridCol w="800190"/>
              </a:tblGrid>
              <a:tr h="343844">
                <a:tc rowSpan="2" gridSpan="2">
                  <a:txBody>
                    <a:bodyPr/>
                    <a:lstStyle/>
                    <a:p>
                      <a:pPr marL="0" marR="0">
                        <a:lnSpc>
                          <a:spcPct val="115000"/>
                        </a:lnSpc>
                        <a:spcBef>
                          <a:spcPts val="0"/>
                        </a:spcBef>
                        <a:spcAft>
                          <a:spcPts val="0"/>
                        </a:spcAft>
                        <a:tabLst>
                          <a:tab pos="228600" algn="l"/>
                        </a:tabLst>
                      </a:pPr>
                      <a:r>
                        <a:rPr lang="en-US" sz="1200" b="1" dirty="0">
                          <a:latin typeface="+mn-lt"/>
                          <a:ea typeface="Times New Roman"/>
                        </a:rPr>
                        <a:t>Holiday</a:t>
                      </a:r>
                      <a:endParaRPr lang="en-CA" sz="1200" dirty="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CA"/>
                    </a:p>
                  </a:txBody>
                  <a:tcPr/>
                </a:tc>
                <a:tc>
                  <a:txBody>
                    <a:bodyPr/>
                    <a:lstStyle/>
                    <a:p>
                      <a:pPr marL="0" marR="0">
                        <a:lnSpc>
                          <a:spcPct val="115000"/>
                        </a:lnSpc>
                        <a:spcBef>
                          <a:spcPts val="0"/>
                        </a:spcBef>
                        <a:spcAft>
                          <a:spcPts val="0"/>
                        </a:spcAft>
                        <a:tabLst>
                          <a:tab pos="228600" algn="l"/>
                          <a:tab pos="457200" algn="l"/>
                        </a:tabLst>
                      </a:pPr>
                      <a:endParaRPr lang="en-CA" sz="1200" dirty="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marL="0" marR="0">
                        <a:lnSpc>
                          <a:spcPct val="115000"/>
                        </a:lnSpc>
                        <a:spcBef>
                          <a:spcPts val="0"/>
                        </a:spcBef>
                        <a:spcAft>
                          <a:spcPts val="0"/>
                        </a:spcAft>
                        <a:tabLst>
                          <a:tab pos="228600" algn="l"/>
                          <a:tab pos="457200" algn="l"/>
                        </a:tabLst>
                      </a:pPr>
                      <a:r>
                        <a:rPr lang="en-US" sz="1200" b="1">
                          <a:latin typeface="+mn-lt"/>
                          <a:ea typeface="Times New Roman"/>
                        </a:rPr>
                        <a:t>95% C.I.</a:t>
                      </a:r>
                      <a:endParaRPr lang="en-CA"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a:txBody>
                    <a:bodyPr/>
                    <a:lstStyle/>
                    <a:p>
                      <a:pPr marL="0" marR="0">
                        <a:lnSpc>
                          <a:spcPct val="115000"/>
                        </a:lnSpc>
                        <a:spcBef>
                          <a:spcPts val="0"/>
                        </a:spcBef>
                        <a:spcAft>
                          <a:spcPts val="0"/>
                        </a:spcAft>
                        <a:tabLst>
                          <a:tab pos="228600" algn="l"/>
                          <a:tab pos="457200" algn="l"/>
                        </a:tabLst>
                      </a:pPr>
                      <a:endParaRPr lang="en-CA"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 pos="457200" algn="l"/>
                        </a:tabLst>
                      </a:pPr>
                      <a:endParaRPr lang="en-US"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 pos="457200" algn="l"/>
                        </a:tabLst>
                      </a:pPr>
                      <a:endParaRPr lang="en-CA"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 pos="457200" algn="l"/>
                        </a:tabLst>
                      </a:pPr>
                      <a:endParaRPr lang="en-CA"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r>
              <a:tr h="476092">
                <a:tc gridSpan="2" vMerge="1">
                  <a:txBody>
                    <a:bodyPr/>
                    <a:lstStyle/>
                    <a:p>
                      <a:endParaRPr lang="en-CA"/>
                    </a:p>
                  </a:txBody>
                  <a:tcPr/>
                </a:tc>
                <a:tc hMerge="1" vMerge="1">
                  <a:txBody>
                    <a:bodyPr/>
                    <a:lstStyle/>
                    <a:p>
                      <a:endParaRPr lang="en-CA"/>
                    </a:p>
                  </a:txBody>
                  <a:tcPr/>
                </a:tc>
                <a:tc>
                  <a:txBody>
                    <a:bodyPr/>
                    <a:lstStyle/>
                    <a:p>
                      <a:pPr marL="0" marR="0">
                        <a:lnSpc>
                          <a:spcPct val="115000"/>
                        </a:lnSpc>
                        <a:spcBef>
                          <a:spcPts val="0"/>
                        </a:spcBef>
                        <a:spcAft>
                          <a:spcPts val="0"/>
                        </a:spcAft>
                        <a:tabLst>
                          <a:tab pos="228600" algn="l"/>
                          <a:tab pos="457200" algn="l"/>
                        </a:tabLst>
                      </a:pPr>
                      <a:r>
                        <a:rPr lang="en-US" sz="1200" b="1">
                          <a:latin typeface="+mn-lt"/>
                          <a:ea typeface="Times New Roman"/>
                        </a:rPr>
                        <a:t>Estimate</a:t>
                      </a:r>
                      <a:endParaRPr lang="en-CA" sz="1200">
                        <a:latin typeface="+mn-lt"/>
                        <a:ea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200" b="1">
                          <a:latin typeface="+mn-lt"/>
                          <a:ea typeface="Times New Roman"/>
                        </a:rPr>
                        <a:t>Lower</a:t>
                      </a:r>
                      <a:endParaRPr lang="en-CA"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200" b="1">
                          <a:latin typeface="+mn-lt"/>
                          <a:ea typeface="Times New Roman"/>
                        </a:rPr>
                        <a:t>Upper</a:t>
                      </a:r>
                      <a:endParaRPr lang="en-CA"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200" b="1">
                          <a:latin typeface="+mn-lt"/>
                          <a:ea typeface="Times New Roman"/>
                        </a:rPr>
                        <a:t>Standard Error </a:t>
                      </a:r>
                      <a:endParaRPr lang="en-CA" sz="1200">
                        <a:latin typeface="+mn-lt"/>
                        <a:ea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200" b="1">
                          <a:latin typeface="+mn-lt"/>
                          <a:ea typeface="Times New Roman"/>
                        </a:rPr>
                        <a:t>Collision Rate/Day</a:t>
                      </a:r>
                      <a:endParaRPr lang="en-CA" sz="1200">
                        <a:latin typeface="+mn-lt"/>
                        <a:ea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200" b="1">
                          <a:solidFill>
                            <a:srgbClr val="000000"/>
                          </a:solidFill>
                          <a:latin typeface="+mn-lt"/>
                          <a:ea typeface="Times New Roman"/>
                        </a:rPr>
                        <a:t>Pr &gt; |Z|</a:t>
                      </a:r>
                      <a:endParaRPr lang="en-CA" sz="1200">
                        <a:latin typeface="+mn-lt"/>
                        <a:ea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200" b="1">
                          <a:latin typeface="+mn-lt"/>
                          <a:ea typeface="Times New Roman"/>
                        </a:rPr>
                        <a:t>Relative Risk (RR)</a:t>
                      </a:r>
                      <a:endParaRPr lang="en-CA" sz="1200">
                        <a:latin typeface="+mn-lt"/>
                        <a:ea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r>
              <a:tr h="238046">
                <a:tc>
                  <a:txBody>
                    <a:bodyPr/>
                    <a:lstStyle/>
                    <a:p>
                      <a:pPr marL="0" marR="0">
                        <a:lnSpc>
                          <a:spcPct val="115000"/>
                        </a:lnSpc>
                        <a:spcBef>
                          <a:spcPts val="0"/>
                        </a:spcBef>
                        <a:spcAft>
                          <a:spcPts val="0"/>
                        </a:spcAft>
                        <a:tabLst>
                          <a:tab pos="228600" algn="l"/>
                          <a:tab pos="457200" algn="l"/>
                        </a:tabLst>
                      </a:pPr>
                      <a:r>
                        <a:rPr lang="en-US" sz="1200">
                          <a:latin typeface="+mn-lt"/>
                          <a:ea typeface="Times New Roman"/>
                        </a:rPr>
                        <a:t>Intercept</a:t>
                      </a:r>
                      <a:endParaRPr lang="en-CA"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marL="0" marR="0">
                        <a:lnSpc>
                          <a:spcPct val="115000"/>
                        </a:lnSpc>
                        <a:spcBef>
                          <a:spcPts val="0"/>
                        </a:spcBef>
                        <a:spcAft>
                          <a:spcPts val="0"/>
                        </a:spcAft>
                        <a:tabLst>
                          <a:tab pos="228600" algn="l"/>
                        </a:tabLst>
                      </a:pPr>
                      <a:r>
                        <a:rPr lang="en-US" sz="1200" dirty="0">
                          <a:solidFill>
                            <a:srgbClr val="000000"/>
                          </a:solidFill>
                          <a:latin typeface="+mn-lt"/>
                          <a:ea typeface="Times New Roman"/>
                        </a:rPr>
                        <a:t>2.52</a:t>
                      </a:r>
                      <a:endParaRPr lang="en-CA" sz="1200" dirty="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CA"/>
                    </a:p>
                  </a:txBody>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2.36</a:t>
                      </a:r>
                      <a:endParaRPr lang="en-CA" sz="120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2.69</a:t>
                      </a:r>
                      <a:endParaRPr lang="en-CA" sz="120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0.08</a:t>
                      </a:r>
                      <a:endParaRPr lang="en-CA" sz="120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 </a:t>
                      </a:r>
                      <a:endParaRPr lang="en-CA" sz="120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&lt;.0001</a:t>
                      </a:r>
                      <a:endParaRPr lang="en-CA" sz="120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 pos="457200" algn="l"/>
                        </a:tabLst>
                      </a:pPr>
                      <a:endParaRPr lang="en-US"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r>
              <a:tr h="238046">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Canada Day</a:t>
                      </a:r>
                      <a:endParaRPr lang="en-CA" sz="1200">
                        <a:latin typeface="+mn-lt"/>
                        <a:ea typeface="Times New Roman"/>
                      </a:endParaRPr>
                    </a:p>
                  </a:txBody>
                  <a:tcPr marL="68580" marR="68580" marT="0" marB="0">
                    <a:lnL>
                      <a:noFill/>
                    </a:lnL>
                    <a:lnR>
                      <a:noFill/>
                    </a:lnR>
                    <a:lnT>
                      <a:noFill/>
                    </a:lnT>
                    <a:lnB>
                      <a:noFill/>
                    </a:lnB>
                  </a:tcPr>
                </a:tc>
                <a:tc gridSpan="2">
                  <a:txBody>
                    <a:bodyPr/>
                    <a:lstStyle/>
                    <a:p>
                      <a:pPr marL="0" marR="0">
                        <a:lnSpc>
                          <a:spcPct val="115000"/>
                        </a:lnSpc>
                        <a:spcBef>
                          <a:spcPts val="0"/>
                        </a:spcBef>
                        <a:spcAft>
                          <a:spcPts val="0"/>
                        </a:spcAft>
                        <a:tabLst>
                          <a:tab pos="228600" algn="l"/>
                        </a:tabLst>
                      </a:pPr>
                      <a:r>
                        <a:rPr lang="en-US" sz="1200" dirty="0">
                          <a:solidFill>
                            <a:srgbClr val="000000"/>
                          </a:solidFill>
                          <a:latin typeface="+mn-lt"/>
                          <a:ea typeface="Times New Roman"/>
                        </a:rPr>
                        <a:t>0.04</a:t>
                      </a:r>
                      <a:endParaRPr lang="en-CA" sz="1200" dirty="0">
                        <a:latin typeface="+mn-lt"/>
                        <a:ea typeface="Times New Roman"/>
                      </a:endParaRPr>
                    </a:p>
                  </a:txBody>
                  <a:tcPr marL="68580" marR="68580" marT="0" marB="0">
                    <a:lnL>
                      <a:noFill/>
                    </a:lnL>
                    <a:lnR>
                      <a:noFill/>
                    </a:lnR>
                    <a:lnT>
                      <a:noFill/>
                    </a:lnT>
                    <a:lnB>
                      <a:noFill/>
                    </a:lnB>
                  </a:tcPr>
                </a:tc>
                <a:tc hMerge="1">
                  <a:txBody>
                    <a:bodyPr/>
                    <a:lstStyle/>
                    <a:p>
                      <a:endParaRPr lang="en-CA"/>
                    </a:p>
                  </a:txBody>
                  <a:tcPr/>
                </a:tc>
                <a:tc>
                  <a:txBody>
                    <a:bodyPr/>
                    <a:lstStyle/>
                    <a:p>
                      <a:pPr marL="0" marR="0">
                        <a:lnSpc>
                          <a:spcPct val="115000"/>
                        </a:lnSpc>
                        <a:spcBef>
                          <a:spcPts val="0"/>
                        </a:spcBef>
                        <a:spcAft>
                          <a:spcPts val="0"/>
                        </a:spcAft>
                        <a:tabLst>
                          <a:tab pos="228600" algn="l"/>
                        </a:tabLst>
                      </a:pPr>
                      <a:r>
                        <a:rPr lang="en-US" sz="1200" dirty="0">
                          <a:solidFill>
                            <a:srgbClr val="000000"/>
                          </a:solidFill>
                          <a:latin typeface="+mn-lt"/>
                          <a:ea typeface="Times New Roman"/>
                        </a:rPr>
                        <a:t>-0.19</a:t>
                      </a:r>
                      <a:endParaRPr lang="en-CA" sz="1200" dirty="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0.28</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0.12</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13.03</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dirty="0">
                          <a:solidFill>
                            <a:srgbClr val="000000"/>
                          </a:solidFill>
                          <a:latin typeface="+mn-lt"/>
                          <a:ea typeface="Times New Roman"/>
                        </a:rPr>
                        <a:t>0.714</a:t>
                      </a:r>
                      <a:endParaRPr lang="en-CA" sz="1200" dirty="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dirty="0">
                          <a:solidFill>
                            <a:srgbClr val="000000"/>
                          </a:solidFill>
                          <a:latin typeface="+mn-lt"/>
                          <a:ea typeface="Times New Roman"/>
                        </a:rPr>
                        <a:t>1.04</a:t>
                      </a:r>
                      <a:endParaRPr lang="en-CA" sz="1200" dirty="0">
                        <a:latin typeface="+mn-lt"/>
                        <a:ea typeface="Times New Roman"/>
                      </a:endParaRPr>
                    </a:p>
                  </a:txBody>
                  <a:tcPr marL="68580" marR="68580" marT="0" marB="0" anchor="b">
                    <a:lnL>
                      <a:noFill/>
                    </a:lnL>
                    <a:lnR>
                      <a:noFill/>
                    </a:lnR>
                    <a:lnT>
                      <a:noFill/>
                    </a:lnT>
                    <a:lnB>
                      <a:noFill/>
                    </a:lnB>
                  </a:tcPr>
                </a:tc>
              </a:tr>
              <a:tr h="238046">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Civic Holiday</a:t>
                      </a:r>
                      <a:endParaRPr lang="en-CA" sz="1200">
                        <a:latin typeface="+mn-lt"/>
                        <a:ea typeface="Times New Roman"/>
                      </a:endParaRPr>
                    </a:p>
                  </a:txBody>
                  <a:tcPr marL="68580" marR="68580" marT="0" marB="0">
                    <a:lnL>
                      <a:noFill/>
                    </a:lnL>
                    <a:lnR>
                      <a:noFill/>
                    </a:lnR>
                    <a:lnT>
                      <a:noFill/>
                    </a:lnT>
                    <a:lnB>
                      <a:noFill/>
                    </a:lnB>
                  </a:tcPr>
                </a:tc>
                <a:tc gridSpan="2">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0.10</a:t>
                      </a:r>
                      <a:endParaRPr lang="en-CA" sz="1200">
                        <a:latin typeface="+mn-lt"/>
                        <a:ea typeface="Times New Roman"/>
                      </a:endParaRPr>
                    </a:p>
                  </a:txBody>
                  <a:tcPr marL="68580" marR="68580" marT="0" marB="0">
                    <a:lnL>
                      <a:noFill/>
                    </a:lnL>
                    <a:lnR>
                      <a:noFill/>
                    </a:lnR>
                    <a:lnT>
                      <a:noFill/>
                    </a:lnT>
                    <a:lnB>
                      <a:noFill/>
                    </a:lnB>
                  </a:tcPr>
                </a:tc>
                <a:tc hMerge="1">
                  <a:txBody>
                    <a:bodyPr/>
                    <a:lstStyle/>
                    <a:p>
                      <a:endParaRPr lang="en-CA"/>
                    </a:p>
                  </a:txBody>
                  <a:tcPr/>
                </a:tc>
                <a:tc>
                  <a:txBody>
                    <a:bodyPr/>
                    <a:lstStyle/>
                    <a:p>
                      <a:pPr marL="0" marR="0">
                        <a:lnSpc>
                          <a:spcPct val="115000"/>
                        </a:lnSpc>
                        <a:spcBef>
                          <a:spcPts val="0"/>
                        </a:spcBef>
                        <a:spcAft>
                          <a:spcPts val="0"/>
                        </a:spcAft>
                        <a:tabLst>
                          <a:tab pos="228600" algn="l"/>
                        </a:tabLst>
                      </a:pPr>
                      <a:r>
                        <a:rPr lang="en-US" sz="1200" dirty="0">
                          <a:solidFill>
                            <a:srgbClr val="000000"/>
                          </a:solidFill>
                          <a:latin typeface="+mn-lt"/>
                          <a:ea typeface="Times New Roman"/>
                        </a:rPr>
                        <a:t>-0.01</a:t>
                      </a:r>
                      <a:endParaRPr lang="en-CA" sz="1200" dirty="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0.20</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0.05</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13.75</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0.070</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1.10</a:t>
                      </a:r>
                      <a:endParaRPr lang="en-CA" sz="1200">
                        <a:latin typeface="+mn-lt"/>
                        <a:ea typeface="Times New Roman"/>
                      </a:endParaRPr>
                    </a:p>
                  </a:txBody>
                  <a:tcPr marL="68580" marR="68580" marT="0" marB="0" anchor="b">
                    <a:lnL>
                      <a:noFill/>
                    </a:lnL>
                    <a:lnR>
                      <a:noFill/>
                    </a:lnR>
                    <a:lnT>
                      <a:noFill/>
                    </a:lnT>
                    <a:lnB>
                      <a:noFill/>
                    </a:lnB>
                  </a:tcPr>
                </a:tc>
              </a:tr>
              <a:tr h="238046">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Easter</a:t>
                      </a:r>
                      <a:endParaRPr lang="en-CA" sz="1200">
                        <a:latin typeface="+mn-lt"/>
                        <a:ea typeface="Times New Roman"/>
                      </a:endParaRPr>
                    </a:p>
                  </a:txBody>
                  <a:tcPr marL="68580" marR="68580" marT="0" marB="0">
                    <a:lnL>
                      <a:noFill/>
                    </a:lnL>
                    <a:lnR>
                      <a:noFill/>
                    </a:lnR>
                    <a:lnT>
                      <a:noFill/>
                    </a:lnT>
                    <a:lnB>
                      <a:noFill/>
                    </a:lnB>
                  </a:tcPr>
                </a:tc>
                <a:tc gridSpan="2">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-0.19</a:t>
                      </a:r>
                      <a:endParaRPr lang="en-CA" sz="1200">
                        <a:latin typeface="+mn-lt"/>
                        <a:ea typeface="Times New Roman"/>
                      </a:endParaRPr>
                    </a:p>
                  </a:txBody>
                  <a:tcPr marL="68580" marR="68580" marT="0" marB="0">
                    <a:lnL>
                      <a:noFill/>
                    </a:lnL>
                    <a:lnR>
                      <a:noFill/>
                    </a:lnR>
                    <a:lnT>
                      <a:noFill/>
                    </a:lnT>
                    <a:lnB>
                      <a:noFill/>
                    </a:lnB>
                  </a:tcPr>
                </a:tc>
                <a:tc hMerge="1">
                  <a:txBody>
                    <a:bodyPr/>
                    <a:lstStyle/>
                    <a:p>
                      <a:endParaRPr lang="en-CA"/>
                    </a:p>
                  </a:txBody>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-0.30</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dirty="0">
                          <a:solidFill>
                            <a:srgbClr val="000000"/>
                          </a:solidFill>
                          <a:latin typeface="+mn-lt"/>
                          <a:ea typeface="Times New Roman"/>
                        </a:rPr>
                        <a:t>-0.08</a:t>
                      </a:r>
                      <a:endParaRPr lang="en-CA" sz="1200" dirty="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0.06</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10.32</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dirty="0">
                          <a:solidFill>
                            <a:srgbClr val="000000"/>
                          </a:solidFill>
                          <a:highlight>
                            <a:srgbClr val="C0C0C0"/>
                          </a:highlight>
                          <a:latin typeface="+mn-lt"/>
                          <a:ea typeface="Times New Roman"/>
                        </a:rPr>
                        <a:t>0.001</a:t>
                      </a:r>
                      <a:endParaRPr lang="en-CA" sz="1200" dirty="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0.83</a:t>
                      </a:r>
                      <a:endParaRPr lang="en-CA" sz="1200">
                        <a:latin typeface="+mn-lt"/>
                        <a:ea typeface="Times New Roman"/>
                      </a:endParaRPr>
                    </a:p>
                  </a:txBody>
                  <a:tcPr marL="68580" marR="68580" marT="0" marB="0" anchor="b">
                    <a:lnL>
                      <a:noFill/>
                    </a:lnL>
                    <a:lnR>
                      <a:noFill/>
                    </a:lnR>
                    <a:lnT>
                      <a:noFill/>
                    </a:lnT>
                    <a:lnB>
                      <a:noFill/>
                    </a:lnB>
                  </a:tcPr>
                </a:tc>
              </a:tr>
              <a:tr h="238046">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Family Day</a:t>
                      </a:r>
                      <a:endParaRPr lang="en-CA" sz="1200">
                        <a:latin typeface="+mn-lt"/>
                        <a:ea typeface="Times New Roman"/>
                      </a:endParaRPr>
                    </a:p>
                  </a:txBody>
                  <a:tcPr marL="68580" marR="68580" marT="0" marB="0">
                    <a:lnL>
                      <a:noFill/>
                    </a:lnL>
                    <a:lnR>
                      <a:noFill/>
                    </a:lnR>
                    <a:lnT>
                      <a:noFill/>
                    </a:lnT>
                    <a:lnB>
                      <a:noFill/>
                    </a:lnB>
                  </a:tcPr>
                </a:tc>
                <a:tc gridSpan="2">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0.06</a:t>
                      </a:r>
                      <a:endParaRPr lang="en-CA" sz="1200">
                        <a:latin typeface="+mn-lt"/>
                        <a:ea typeface="Times New Roman"/>
                      </a:endParaRPr>
                    </a:p>
                  </a:txBody>
                  <a:tcPr marL="68580" marR="68580" marT="0" marB="0">
                    <a:lnL>
                      <a:noFill/>
                    </a:lnL>
                    <a:lnR>
                      <a:noFill/>
                    </a:lnR>
                    <a:lnT>
                      <a:noFill/>
                    </a:lnT>
                    <a:lnB>
                      <a:noFill/>
                    </a:lnB>
                  </a:tcPr>
                </a:tc>
                <a:tc hMerge="1">
                  <a:txBody>
                    <a:bodyPr/>
                    <a:lstStyle/>
                    <a:p>
                      <a:endParaRPr lang="en-CA"/>
                    </a:p>
                  </a:txBody>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-0.17</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dirty="0">
                          <a:solidFill>
                            <a:srgbClr val="000000"/>
                          </a:solidFill>
                          <a:latin typeface="+mn-lt"/>
                          <a:ea typeface="Times New Roman"/>
                        </a:rPr>
                        <a:t>0.29</a:t>
                      </a:r>
                      <a:endParaRPr lang="en-CA" sz="1200" dirty="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0.12</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13.25</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0.606</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1.06</a:t>
                      </a:r>
                      <a:endParaRPr lang="en-CA" sz="1200">
                        <a:latin typeface="+mn-lt"/>
                        <a:ea typeface="Times New Roman"/>
                      </a:endParaRPr>
                    </a:p>
                  </a:txBody>
                  <a:tcPr marL="68580" marR="68580" marT="0" marB="0" anchor="b">
                    <a:lnL>
                      <a:noFill/>
                    </a:lnL>
                    <a:lnR>
                      <a:noFill/>
                    </a:lnR>
                    <a:lnT>
                      <a:noFill/>
                    </a:lnT>
                    <a:lnB>
                      <a:noFill/>
                    </a:lnB>
                  </a:tcPr>
                </a:tc>
              </a:tr>
              <a:tr h="238046">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Labour Day</a:t>
                      </a:r>
                      <a:endParaRPr lang="en-CA" sz="1200">
                        <a:latin typeface="+mn-lt"/>
                        <a:ea typeface="Times New Roman"/>
                      </a:endParaRPr>
                    </a:p>
                  </a:txBody>
                  <a:tcPr marL="68580" marR="68580" marT="0" marB="0">
                    <a:lnL>
                      <a:noFill/>
                    </a:lnL>
                    <a:lnR>
                      <a:noFill/>
                    </a:lnR>
                    <a:lnT>
                      <a:noFill/>
                    </a:lnT>
                    <a:lnB>
                      <a:noFill/>
                    </a:lnB>
                  </a:tcPr>
                </a:tc>
                <a:tc gridSpan="2">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0.14</a:t>
                      </a:r>
                      <a:endParaRPr lang="en-CA" sz="1200">
                        <a:latin typeface="+mn-lt"/>
                        <a:ea typeface="Times New Roman"/>
                      </a:endParaRPr>
                    </a:p>
                  </a:txBody>
                  <a:tcPr marL="68580" marR="68580" marT="0" marB="0">
                    <a:lnL>
                      <a:noFill/>
                    </a:lnL>
                    <a:lnR>
                      <a:noFill/>
                    </a:lnR>
                    <a:lnT>
                      <a:noFill/>
                    </a:lnT>
                    <a:lnB>
                      <a:noFill/>
                    </a:lnB>
                  </a:tcPr>
                </a:tc>
                <a:tc hMerge="1">
                  <a:txBody>
                    <a:bodyPr/>
                    <a:lstStyle/>
                    <a:p>
                      <a:endParaRPr lang="en-CA"/>
                    </a:p>
                  </a:txBody>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-0.05</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0.33</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dirty="0">
                          <a:solidFill>
                            <a:srgbClr val="000000"/>
                          </a:solidFill>
                          <a:latin typeface="+mn-lt"/>
                          <a:ea typeface="Times New Roman"/>
                        </a:rPr>
                        <a:t>0.10</a:t>
                      </a:r>
                      <a:endParaRPr lang="en-CA" sz="1200" dirty="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14.36</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0.154</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1.15</a:t>
                      </a:r>
                      <a:endParaRPr lang="en-CA" sz="1200">
                        <a:latin typeface="+mn-lt"/>
                        <a:ea typeface="Times New Roman"/>
                      </a:endParaRPr>
                    </a:p>
                  </a:txBody>
                  <a:tcPr marL="68580" marR="68580" marT="0" marB="0" anchor="b">
                    <a:lnL>
                      <a:noFill/>
                    </a:lnL>
                    <a:lnR>
                      <a:noFill/>
                    </a:lnR>
                    <a:lnT>
                      <a:noFill/>
                    </a:lnT>
                    <a:lnB>
                      <a:noFill/>
                    </a:lnB>
                  </a:tcPr>
                </a:tc>
              </a:tr>
              <a:tr h="238046">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New Year</a:t>
                      </a:r>
                      <a:endParaRPr lang="en-CA" sz="1200">
                        <a:latin typeface="+mn-lt"/>
                        <a:ea typeface="Times New Roman"/>
                      </a:endParaRPr>
                    </a:p>
                  </a:txBody>
                  <a:tcPr marL="68580" marR="68580" marT="0" marB="0">
                    <a:lnL>
                      <a:noFill/>
                    </a:lnL>
                    <a:lnR>
                      <a:noFill/>
                    </a:lnR>
                    <a:lnT>
                      <a:noFill/>
                    </a:lnT>
                    <a:lnB>
                      <a:noFill/>
                    </a:lnB>
                  </a:tcPr>
                </a:tc>
                <a:tc gridSpan="2">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0.01</a:t>
                      </a:r>
                      <a:endParaRPr lang="en-CA" sz="1200">
                        <a:latin typeface="+mn-lt"/>
                        <a:ea typeface="Times New Roman"/>
                      </a:endParaRPr>
                    </a:p>
                  </a:txBody>
                  <a:tcPr marL="68580" marR="68580" marT="0" marB="0">
                    <a:lnL>
                      <a:noFill/>
                    </a:lnL>
                    <a:lnR>
                      <a:noFill/>
                    </a:lnR>
                    <a:lnT>
                      <a:noFill/>
                    </a:lnT>
                    <a:lnB>
                      <a:noFill/>
                    </a:lnB>
                  </a:tcPr>
                </a:tc>
                <a:tc hMerge="1">
                  <a:txBody>
                    <a:bodyPr/>
                    <a:lstStyle/>
                    <a:p>
                      <a:endParaRPr lang="en-CA"/>
                    </a:p>
                  </a:txBody>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-0.34</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0.37</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dirty="0">
                          <a:solidFill>
                            <a:srgbClr val="000000"/>
                          </a:solidFill>
                          <a:latin typeface="+mn-lt"/>
                          <a:ea typeface="Times New Roman"/>
                        </a:rPr>
                        <a:t>0.18</a:t>
                      </a:r>
                      <a:endParaRPr lang="en-CA" sz="1200" dirty="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12.62</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0.950</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1.01</a:t>
                      </a:r>
                      <a:endParaRPr lang="en-CA" sz="1200">
                        <a:latin typeface="+mn-lt"/>
                        <a:ea typeface="Times New Roman"/>
                      </a:endParaRPr>
                    </a:p>
                  </a:txBody>
                  <a:tcPr marL="68580" marR="68580" marT="0" marB="0" anchor="b">
                    <a:lnL>
                      <a:noFill/>
                    </a:lnL>
                    <a:lnR>
                      <a:noFill/>
                    </a:lnR>
                    <a:lnT>
                      <a:noFill/>
                    </a:lnT>
                    <a:lnB>
                      <a:noFill/>
                    </a:lnB>
                  </a:tcPr>
                </a:tc>
              </a:tr>
              <a:tr h="476092">
                <a:tc>
                  <a:txBody>
                    <a:bodyPr/>
                    <a:lstStyle/>
                    <a:p>
                      <a:pPr marL="0" marR="0">
                        <a:lnSpc>
                          <a:spcPct val="115000"/>
                        </a:lnSpc>
                        <a:spcBef>
                          <a:spcPts val="0"/>
                        </a:spcBef>
                        <a:spcAft>
                          <a:spcPts val="0"/>
                        </a:spcAft>
                        <a:tabLst>
                          <a:tab pos="228600" algn="l"/>
                        </a:tabLst>
                      </a:pPr>
                      <a:r>
                        <a:rPr lang="en-US" sz="1200" dirty="0">
                          <a:solidFill>
                            <a:srgbClr val="000000"/>
                          </a:solidFill>
                          <a:latin typeface="+mn-lt"/>
                          <a:ea typeface="Times New Roman"/>
                        </a:rPr>
                        <a:t>Remembrance Day</a:t>
                      </a:r>
                      <a:endParaRPr lang="en-CA" sz="1200" dirty="0">
                        <a:latin typeface="+mn-lt"/>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marL="0" marR="0">
                        <a:lnSpc>
                          <a:spcPct val="115000"/>
                        </a:lnSpc>
                        <a:spcBef>
                          <a:spcPts val="0"/>
                        </a:spcBef>
                        <a:spcAft>
                          <a:spcPts val="0"/>
                        </a:spcAft>
                        <a:tabLst>
                          <a:tab pos="228600" algn="l"/>
                        </a:tabLst>
                      </a:pPr>
                      <a:r>
                        <a:rPr lang="en-US" sz="1200" dirty="0">
                          <a:solidFill>
                            <a:srgbClr val="000000"/>
                          </a:solidFill>
                          <a:latin typeface="+mn-lt"/>
                          <a:ea typeface="Times New Roman"/>
                        </a:rPr>
                        <a:t>0.27</a:t>
                      </a:r>
                      <a:endParaRPr lang="en-CA" sz="1200" dirty="0">
                        <a:latin typeface="+mn-lt"/>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CA"/>
                    </a:p>
                  </a:txBody>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0.01</a:t>
                      </a:r>
                      <a:endParaRPr lang="en-CA" sz="1200">
                        <a:latin typeface="+mn-lt"/>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0.52</a:t>
                      </a:r>
                      <a:endParaRPr lang="en-CA" sz="1200">
                        <a:latin typeface="+mn-lt"/>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200" dirty="0">
                          <a:solidFill>
                            <a:srgbClr val="000000"/>
                          </a:solidFill>
                          <a:latin typeface="+mn-lt"/>
                          <a:ea typeface="Times New Roman"/>
                        </a:rPr>
                        <a:t>0.13</a:t>
                      </a:r>
                      <a:endParaRPr lang="en-CA" sz="1200" dirty="0">
                        <a:latin typeface="+mn-lt"/>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200" dirty="0">
                          <a:solidFill>
                            <a:srgbClr val="000000"/>
                          </a:solidFill>
                          <a:latin typeface="+mn-lt"/>
                          <a:ea typeface="Times New Roman"/>
                        </a:rPr>
                        <a:t>16.30</a:t>
                      </a:r>
                      <a:endParaRPr lang="en-CA" sz="1200" dirty="0">
                        <a:latin typeface="+mn-lt"/>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200" dirty="0">
                          <a:solidFill>
                            <a:srgbClr val="000000"/>
                          </a:solidFill>
                          <a:highlight>
                            <a:srgbClr val="C0C0C0"/>
                          </a:highlight>
                          <a:latin typeface="+mn-lt"/>
                          <a:ea typeface="Times New Roman"/>
                        </a:rPr>
                        <a:t>0.041</a:t>
                      </a:r>
                      <a:endParaRPr lang="en-CA" sz="1200" dirty="0">
                        <a:latin typeface="+mn-lt"/>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200" dirty="0">
                          <a:solidFill>
                            <a:srgbClr val="000000"/>
                          </a:solidFill>
                          <a:latin typeface="+mn-lt"/>
                          <a:ea typeface="Times New Roman"/>
                        </a:rPr>
                        <a:t>1.31</a:t>
                      </a:r>
                      <a:endParaRPr lang="en-CA" sz="1200" dirty="0">
                        <a:latin typeface="+mn-lt"/>
                        <a:ea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r>
              <a:tr h="238046">
                <a:tc>
                  <a:txBody>
                    <a:bodyPr/>
                    <a:lstStyle/>
                    <a:p>
                      <a:pPr marL="0" marR="0">
                        <a:lnSpc>
                          <a:spcPct val="115000"/>
                        </a:lnSpc>
                        <a:spcBef>
                          <a:spcPts val="0"/>
                        </a:spcBef>
                        <a:spcAft>
                          <a:spcPts val="0"/>
                        </a:spcAft>
                        <a:tabLst>
                          <a:tab pos="228600" algn="l"/>
                          <a:tab pos="457200" algn="l"/>
                        </a:tabLst>
                      </a:pPr>
                      <a:r>
                        <a:rPr lang="en-US" sz="1400" dirty="0">
                          <a:latin typeface="+mn-lt"/>
                          <a:ea typeface="Times New Roman"/>
                        </a:rPr>
                        <a:t>**VTC</a:t>
                      </a:r>
                      <a:endParaRPr lang="en-CA" sz="1400" dirty="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15000"/>
                        </a:lnSpc>
                        <a:spcBef>
                          <a:spcPts val="0"/>
                        </a:spcBef>
                        <a:spcAft>
                          <a:spcPts val="0"/>
                        </a:spcAft>
                        <a:tabLst>
                          <a:tab pos="228600" algn="l"/>
                          <a:tab pos="457200" algn="l"/>
                        </a:tabLst>
                      </a:pPr>
                      <a:r>
                        <a:rPr lang="en-US" sz="1400">
                          <a:latin typeface="+mn-lt"/>
                          <a:ea typeface="Times New Roman"/>
                        </a:rPr>
                        <a:t>0.00</a:t>
                      </a:r>
                      <a:endParaRPr lang="en-CA" sz="14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a:txBody>
                    <a:bodyPr/>
                    <a:lstStyle/>
                    <a:p>
                      <a:pPr marL="0" marR="0">
                        <a:lnSpc>
                          <a:spcPct val="115000"/>
                        </a:lnSpc>
                        <a:spcBef>
                          <a:spcPts val="0"/>
                        </a:spcBef>
                        <a:spcAft>
                          <a:spcPts val="0"/>
                        </a:spcAft>
                        <a:tabLst>
                          <a:tab pos="228600" algn="l"/>
                          <a:tab pos="457200" algn="l"/>
                        </a:tabLst>
                      </a:pPr>
                      <a:r>
                        <a:rPr lang="en-US" sz="1400">
                          <a:latin typeface="+mn-lt"/>
                          <a:ea typeface="Times New Roman"/>
                        </a:rPr>
                        <a:t>0.00</a:t>
                      </a:r>
                      <a:endParaRPr lang="en-CA" sz="14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400">
                          <a:latin typeface="+mn-lt"/>
                          <a:ea typeface="Times New Roman"/>
                        </a:rPr>
                        <a:t>0.00</a:t>
                      </a:r>
                      <a:endParaRPr lang="en-CA" sz="14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400">
                          <a:latin typeface="+mn-lt"/>
                          <a:ea typeface="Times New Roman"/>
                        </a:rPr>
                        <a:t>0.00</a:t>
                      </a:r>
                      <a:endParaRPr lang="en-CA" sz="14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400" dirty="0">
                          <a:latin typeface="+mn-lt"/>
                          <a:ea typeface="Times New Roman"/>
                        </a:rPr>
                        <a:t>12.43</a:t>
                      </a:r>
                      <a:endParaRPr lang="en-CA" sz="1400" dirty="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400" dirty="0">
                          <a:latin typeface="+mn-lt"/>
                          <a:ea typeface="Times New Roman"/>
                        </a:rPr>
                        <a:t>-</a:t>
                      </a:r>
                      <a:endParaRPr lang="en-CA" sz="1400" dirty="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400" dirty="0">
                          <a:latin typeface="+mn-lt"/>
                          <a:ea typeface="Times New Roman"/>
                        </a:rPr>
                        <a:t>1.00</a:t>
                      </a:r>
                      <a:endParaRPr lang="en-CA" sz="1400" dirty="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Title 1"/>
          <p:cNvSpPr txBox="1">
            <a:spLocks/>
          </p:cNvSpPr>
          <p:nvPr/>
        </p:nvSpPr>
        <p:spPr>
          <a:xfrm>
            <a:off x="457200" y="524620"/>
            <a:ext cx="8229600" cy="797062"/>
          </a:xfrm>
          <a:prstGeom prst="rect">
            <a:avLst/>
          </a:prstGeom>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lumMod val="85000"/>
                    <a:lumOff val="15000"/>
                  </a:schemeClr>
                </a:solidFill>
                <a:effectLst/>
                <a:uLnTx/>
                <a:uFillTx/>
                <a:latin typeface="+mj-lt"/>
                <a:ea typeface="+mj-ea"/>
                <a:cs typeface="Thorndale AMT" pitchFamily="18" charset="0"/>
              </a:rPr>
              <a:t>Results</a:t>
            </a:r>
            <a:endParaRPr kumimoji="0" lang="en-CA" sz="3600" b="1" i="0" u="none" strike="noStrike" kern="1200" cap="none" spc="0" normalizeH="0" baseline="0" noProof="0" dirty="0">
              <a:ln>
                <a:noFill/>
              </a:ln>
              <a:solidFill>
                <a:schemeClr val="tx1">
                  <a:lumMod val="85000"/>
                  <a:lumOff val="15000"/>
                </a:schemeClr>
              </a:solidFill>
              <a:effectLst/>
              <a:uLnTx/>
              <a:uFillTx/>
              <a:latin typeface="+mn-lt"/>
              <a:ea typeface="+mj-ea"/>
              <a:cs typeface="Thorndale AMT" pitchFamily="18" charset="0"/>
            </a:endParaRPr>
          </a:p>
        </p:txBody>
      </p:sp>
      <p:sp>
        <p:nvSpPr>
          <p:cNvPr id="17" name="Title 1"/>
          <p:cNvSpPr txBox="1">
            <a:spLocks/>
          </p:cNvSpPr>
          <p:nvPr/>
        </p:nvSpPr>
        <p:spPr>
          <a:xfrm>
            <a:off x="457200" y="524620"/>
            <a:ext cx="8229600" cy="797062"/>
          </a:xfrm>
          <a:prstGeom prst="rect">
            <a:avLst/>
          </a:prstGeom>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lumMod val="85000"/>
                    <a:lumOff val="15000"/>
                  </a:schemeClr>
                </a:solidFill>
                <a:effectLst/>
                <a:uLnTx/>
                <a:uFillTx/>
                <a:latin typeface="+mj-lt"/>
                <a:ea typeface="+mj-ea"/>
                <a:cs typeface="Thorndale AMT" pitchFamily="18" charset="0"/>
              </a:rPr>
              <a:t>Results</a:t>
            </a:r>
            <a:endParaRPr kumimoji="0" lang="en-CA" sz="3600" b="1" i="0" u="none" strike="noStrike" kern="1200" cap="none" spc="0" normalizeH="0" baseline="0" noProof="0" dirty="0">
              <a:ln>
                <a:noFill/>
              </a:ln>
              <a:solidFill>
                <a:schemeClr val="tx1">
                  <a:lumMod val="85000"/>
                  <a:lumOff val="15000"/>
                </a:schemeClr>
              </a:solidFill>
              <a:effectLst/>
              <a:uLnTx/>
              <a:uFillTx/>
              <a:latin typeface="+mn-lt"/>
              <a:ea typeface="+mj-ea"/>
              <a:cs typeface="Thorndale AMT" pitchFamily="18" charset="0"/>
            </a:endParaRPr>
          </a:p>
        </p:txBody>
      </p:sp>
      <p:sp>
        <p:nvSpPr>
          <p:cNvPr id="18" name="Rectangle 17"/>
          <p:cNvSpPr/>
          <p:nvPr/>
        </p:nvSpPr>
        <p:spPr>
          <a:xfrm>
            <a:off x="1017269" y="5337807"/>
            <a:ext cx="1518557" cy="307777"/>
          </a:xfrm>
          <a:prstGeom prst="rect">
            <a:avLst/>
          </a:prstGeom>
        </p:spPr>
        <p:txBody>
          <a:bodyPr wrap="none">
            <a:spAutoFit/>
          </a:bodyPr>
          <a:lstStyle/>
          <a:p>
            <a:r>
              <a:rPr lang="en-US" sz="1400" dirty="0" smtClean="0"/>
              <a:t>**Reference level </a:t>
            </a:r>
            <a:endParaRPr lang="en-CA" sz="1400" dirty="0"/>
          </a:p>
        </p:txBody>
      </p:sp>
      <p:sp>
        <p:nvSpPr>
          <p:cNvPr id="9" name="Rectangle 8"/>
          <p:cNvSpPr/>
          <p:nvPr/>
        </p:nvSpPr>
        <p:spPr>
          <a:xfrm>
            <a:off x="1085849" y="1321682"/>
            <a:ext cx="6640830" cy="646331"/>
          </a:xfrm>
          <a:prstGeom prst="rect">
            <a:avLst/>
          </a:prstGeom>
        </p:spPr>
        <p:txBody>
          <a:bodyPr wrap="square">
            <a:spAutoFit/>
          </a:bodyPr>
          <a:lstStyle/>
          <a:p>
            <a:pPr marL="354013" indent="-354013" algn="ctr"/>
            <a:r>
              <a:rPr lang="en-US" b="1" dirty="0" smtClean="0"/>
              <a:t>NB Regression Results: Risk of </a:t>
            </a:r>
            <a:r>
              <a:rPr lang="en-US" b="1" dirty="0" smtClean="0"/>
              <a:t>Casualties </a:t>
            </a:r>
          </a:p>
          <a:p>
            <a:pPr marL="354013" indent="-354013" algn="ctr"/>
            <a:r>
              <a:rPr lang="en-US" b="1" dirty="0" smtClean="0"/>
              <a:t>	</a:t>
            </a:r>
            <a:r>
              <a:rPr lang="en-US" b="1" dirty="0" smtClean="0"/>
              <a:t>		(</a:t>
            </a:r>
            <a:r>
              <a:rPr lang="en-US" b="1" dirty="0" smtClean="0"/>
              <a:t>VTC </a:t>
            </a:r>
            <a:r>
              <a:rPr lang="en-US" b="1" dirty="0" err="1" smtClean="0"/>
              <a:t>vs</a:t>
            </a:r>
            <a:r>
              <a:rPr lang="en-US" b="1" dirty="0" smtClean="0"/>
              <a:t> Less-targeted Holidays) </a:t>
            </a:r>
          </a:p>
        </p:txBody>
      </p:sp>
      <p:graphicFrame>
        <p:nvGraphicFramePr>
          <p:cNvPr id="10" name="Table 9"/>
          <p:cNvGraphicFramePr>
            <a:graphicFrameLocks noGrp="1"/>
          </p:cNvGraphicFramePr>
          <p:nvPr/>
        </p:nvGraphicFramePr>
        <p:xfrm>
          <a:off x="1085849" y="2000251"/>
          <a:ext cx="7109462" cy="3337556"/>
        </p:xfrm>
        <a:graphic>
          <a:graphicData uri="http://schemas.openxmlformats.org/drawingml/2006/table">
            <a:tbl>
              <a:tblPr/>
              <a:tblGrid>
                <a:gridCol w="1552811"/>
                <a:gridCol w="886542"/>
                <a:gridCol w="635135"/>
                <a:gridCol w="842954"/>
                <a:gridCol w="842954"/>
                <a:gridCol w="817268"/>
                <a:gridCol w="765899"/>
                <a:gridCol w="765899"/>
              </a:tblGrid>
              <a:tr h="358580">
                <a:tc rowSpan="2">
                  <a:txBody>
                    <a:bodyPr/>
                    <a:lstStyle/>
                    <a:p>
                      <a:pPr marL="0" marR="0">
                        <a:lnSpc>
                          <a:spcPct val="115000"/>
                        </a:lnSpc>
                        <a:spcBef>
                          <a:spcPts val="0"/>
                        </a:spcBef>
                        <a:spcAft>
                          <a:spcPts val="0"/>
                        </a:spcAft>
                        <a:tabLst>
                          <a:tab pos="228600" algn="l"/>
                        </a:tabLst>
                      </a:pPr>
                      <a:r>
                        <a:rPr lang="en-US" sz="1200" b="1" dirty="0">
                          <a:latin typeface="+mn-lt"/>
                          <a:ea typeface="Times New Roman"/>
                        </a:rPr>
                        <a:t>Holiday</a:t>
                      </a:r>
                      <a:endParaRPr lang="en-CA" sz="1200" dirty="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endParaRPr lang="en-CA"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marL="0" marR="0">
                        <a:lnSpc>
                          <a:spcPct val="115000"/>
                        </a:lnSpc>
                        <a:spcBef>
                          <a:spcPts val="0"/>
                        </a:spcBef>
                        <a:spcAft>
                          <a:spcPts val="0"/>
                        </a:spcAft>
                        <a:tabLst>
                          <a:tab pos="228600" algn="l"/>
                          <a:tab pos="457200" algn="l"/>
                        </a:tabLst>
                      </a:pPr>
                      <a:r>
                        <a:rPr lang="en-US" sz="1200" b="1">
                          <a:latin typeface="+mn-lt"/>
                          <a:ea typeface="Times New Roman"/>
                        </a:rPr>
                        <a:t>95% C.I.</a:t>
                      </a:r>
                      <a:endParaRPr lang="en-CA"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a:txBody>
                    <a:bodyPr/>
                    <a:lstStyle/>
                    <a:p>
                      <a:pPr marL="0" marR="0">
                        <a:lnSpc>
                          <a:spcPct val="115000"/>
                        </a:lnSpc>
                        <a:spcBef>
                          <a:spcPts val="0"/>
                        </a:spcBef>
                        <a:spcAft>
                          <a:spcPts val="0"/>
                        </a:spcAft>
                        <a:tabLst>
                          <a:tab pos="228600" algn="l"/>
                          <a:tab pos="457200" algn="l"/>
                        </a:tabLst>
                      </a:pPr>
                      <a:endParaRPr lang="en-CA"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 pos="457200" algn="l"/>
                        </a:tabLst>
                      </a:pPr>
                      <a:endParaRPr lang="en-US"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 pos="457200" algn="l"/>
                        </a:tabLst>
                      </a:pPr>
                      <a:endParaRPr lang="en-CA"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 pos="457200" algn="l"/>
                        </a:tabLst>
                      </a:pPr>
                      <a:endParaRPr lang="en-CA"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r>
              <a:tr h="744744">
                <a:tc vMerge="1">
                  <a:txBody>
                    <a:bodyPr/>
                    <a:lstStyle/>
                    <a:p>
                      <a:endParaRPr lang="en-CA"/>
                    </a:p>
                  </a:txBody>
                  <a:tcPr/>
                </a:tc>
                <a:tc>
                  <a:txBody>
                    <a:bodyPr/>
                    <a:lstStyle/>
                    <a:p>
                      <a:pPr marL="0" marR="0">
                        <a:lnSpc>
                          <a:spcPct val="115000"/>
                        </a:lnSpc>
                        <a:spcBef>
                          <a:spcPts val="0"/>
                        </a:spcBef>
                        <a:spcAft>
                          <a:spcPts val="0"/>
                        </a:spcAft>
                        <a:tabLst>
                          <a:tab pos="228600" algn="l"/>
                          <a:tab pos="457200" algn="l"/>
                        </a:tabLst>
                      </a:pPr>
                      <a:r>
                        <a:rPr lang="en-US" sz="1200" b="1">
                          <a:latin typeface="+mn-lt"/>
                          <a:ea typeface="Times New Roman"/>
                        </a:rPr>
                        <a:t>Estimate</a:t>
                      </a:r>
                      <a:endParaRPr lang="en-CA" sz="1200">
                        <a:latin typeface="+mn-lt"/>
                        <a:ea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200" b="1">
                          <a:latin typeface="+mn-lt"/>
                          <a:ea typeface="Times New Roman"/>
                        </a:rPr>
                        <a:t>Lower</a:t>
                      </a:r>
                      <a:endParaRPr lang="en-CA"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200" b="1">
                          <a:latin typeface="+mn-lt"/>
                          <a:ea typeface="Times New Roman"/>
                        </a:rPr>
                        <a:t>Upper</a:t>
                      </a:r>
                      <a:endParaRPr lang="en-CA"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200" b="1">
                          <a:latin typeface="+mn-lt"/>
                          <a:ea typeface="Times New Roman"/>
                        </a:rPr>
                        <a:t>Standard Error </a:t>
                      </a:r>
                      <a:endParaRPr lang="en-CA" sz="1200">
                        <a:latin typeface="+mn-lt"/>
                        <a:ea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200" b="1">
                          <a:latin typeface="+mn-lt"/>
                          <a:ea typeface="Times New Roman"/>
                        </a:rPr>
                        <a:t>Casualty  Rate/Day</a:t>
                      </a:r>
                      <a:endParaRPr lang="en-CA" sz="1200">
                        <a:latin typeface="+mn-lt"/>
                        <a:ea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200" b="1">
                          <a:solidFill>
                            <a:srgbClr val="000000"/>
                          </a:solidFill>
                          <a:latin typeface="+mn-lt"/>
                          <a:ea typeface="Times New Roman"/>
                        </a:rPr>
                        <a:t>Pr &gt; |Z|</a:t>
                      </a:r>
                      <a:endParaRPr lang="en-CA" sz="1200">
                        <a:latin typeface="+mn-lt"/>
                        <a:ea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200" b="1">
                          <a:latin typeface="+mn-lt"/>
                          <a:ea typeface="Times New Roman"/>
                        </a:rPr>
                        <a:t>Relative Risk (RR)</a:t>
                      </a:r>
                      <a:endParaRPr lang="en-CA" sz="1200">
                        <a:latin typeface="+mn-lt"/>
                        <a:ea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r>
              <a:tr h="248248">
                <a:tc>
                  <a:txBody>
                    <a:bodyPr/>
                    <a:lstStyle/>
                    <a:p>
                      <a:pPr marL="0" marR="0">
                        <a:lnSpc>
                          <a:spcPct val="115000"/>
                        </a:lnSpc>
                        <a:spcBef>
                          <a:spcPts val="0"/>
                        </a:spcBef>
                        <a:spcAft>
                          <a:spcPts val="0"/>
                        </a:spcAft>
                        <a:tabLst>
                          <a:tab pos="228600" algn="l"/>
                          <a:tab pos="457200" algn="l"/>
                        </a:tabLst>
                      </a:pPr>
                      <a:r>
                        <a:rPr lang="en-US" sz="1200">
                          <a:latin typeface="+mn-lt"/>
                          <a:ea typeface="Times New Roman"/>
                        </a:rPr>
                        <a:t>Intercept</a:t>
                      </a:r>
                      <a:endParaRPr lang="en-CA"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1.20</a:t>
                      </a:r>
                      <a:endParaRPr lang="en-CA" sz="120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0.92</a:t>
                      </a:r>
                      <a:endParaRPr lang="en-CA" sz="120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1.48</a:t>
                      </a:r>
                      <a:endParaRPr lang="en-CA" sz="120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0.14</a:t>
                      </a:r>
                      <a:endParaRPr lang="en-CA" sz="120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Lst>
                      </a:pPr>
                      <a:endParaRPr lang="en-US" sz="1200">
                        <a:solidFill>
                          <a:srgbClr val="000000"/>
                        </a:solidFill>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&lt;.0001</a:t>
                      </a:r>
                      <a:endParaRPr lang="en-CA" sz="1200">
                        <a:latin typeface="+mn-lt"/>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 pos="457200" algn="l"/>
                        </a:tabLst>
                      </a:pPr>
                      <a:endParaRPr lang="en-US"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r>
              <a:tr h="248248">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Canada Day</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0.14</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-0.31</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0.59</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0.23</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3.82</a:t>
                      </a:r>
                      <a:endParaRPr lang="en-CA" sz="1200">
                        <a:latin typeface="+mn-lt"/>
                        <a:ea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0.5321</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1.15</a:t>
                      </a:r>
                      <a:endParaRPr lang="en-CA" sz="1200">
                        <a:latin typeface="+mn-lt"/>
                        <a:ea typeface="Times New Roman"/>
                      </a:endParaRPr>
                    </a:p>
                  </a:txBody>
                  <a:tcPr marL="68580" marR="68580" marT="0" marB="0" anchor="b">
                    <a:lnL>
                      <a:noFill/>
                    </a:lnL>
                    <a:lnR>
                      <a:noFill/>
                    </a:lnR>
                    <a:lnT>
                      <a:noFill/>
                    </a:lnT>
                    <a:lnB>
                      <a:noFill/>
                    </a:lnB>
                  </a:tcPr>
                </a:tc>
              </a:tr>
              <a:tr h="248248">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Civic Holiday</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-0.20</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-0.42</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0.02</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0.11</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2.72</a:t>
                      </a:r>
                      <a:endParaRPr lang="en-CA" sz="1200">
                        <a:latin typeface="+mn-lt"/>
                        <a:ea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0.0752</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0.82</a:t>
                      </a:r>
                      <a:endParaRPr lang="en-CA" sz="1200">
                        <a:latin typeface="+mn-lt"/>
                        <a:ea typeface="Times New Roman"/>
                      </a:endParaRPr>
                    </a:p>
                  </a:txBody>
                  <a:tcPr marL="68580" marR="68580" marT="0" marB="0" anchor="b">
                    <a:lnL>
                      <a:noFill/>
                    </a:lnL>
                    <a:lnR>
                      <a:noFill/>
                    </a:lnR>
                    <a:lnT>
                      <a:noFill/>
                    </a:lnT>
                    <a:lnB>
                      <a:noFill/>
                    </a:lnB>
                  </a:tcPr>
                </a:tc>
              </a:tr>
              <a:tr h="248248">
                <a:tc>
                  <a:txBody>
                    <a:bodyPr/>
                    <a:lstStyle/>
                    <a:p>
                      <a:pPr marL="0" marR="0">
                        <a:lnSpc>
                          <a:spcPct val="115000"/>
                        </a:lnSpc>
                        <a:spcBef>
                          <a:spcPts val="0"/>
                        </a:spcBef>
                        <a:spcAft>
                          <a:spcPts val="0"/>
                        </a:spcAft>
                        <a:tabLst>
                          <a:tab pos="228600" algn="l"/>
                        </a:tabLst>
                      </a:pPr>
                      <a:r>
                        <a:rPr lang="en-US" sz="1200" dirty="0">
                          <a:solidFill>
                            <a:srgbClr val="000000"/>
                          </a:solidFill>
                          <a:latin typeface="+mn-lt"/>
                          <a:ea typeface="Times New Roman"/>
                        </a:rPr>
                        <a:t>Easter</a:t>
                      </a:r>
                      <a:endParaRPr lang="en-CA" sz="1200" dirty="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-0.21</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-0.74</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0.33</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0.27</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2.69</a:t>
                      </a:r>
                      <a:endParaRPr lang="en-CA" sz="1200">
                        <a:latin typeface="+mn-lt"/>
                        <a:ea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0.4476</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0.81</a:t>
                      </a:r>
                      <a:endParaRPr lang="en-CA" sz="1200">
                        <a:latin typeface="+mn-lt"/>
                        <a:ea typeface="Times New Roman"/>
                      </a:endParaRPr>
                    </a:p>
                  </a:txBody>
                  <a:tcPr marL="68580" marR="68580" marT="0" marB="0" anchor="b">
                    <a:lnL>
                      <a:noFill/>
                    </a:lnL>
                    <a:lnR>
                      <a:noFill/>
                    </a:lnR>
                    <a:lnT>
                      <a:noFill/>
                    </a:lnT>
                    <a:lnB>
                      <a:noFill/>
                    </a:lnB>
                  </a:tcPr>
                </a:tc>
              </a:tr>
              <a:tr h="248248">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Family Day</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-0.33</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-0.57</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-0.10</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0.12</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2.37</a:t>
                      </a:r>
                      <a:endParaRPr lang="en-CA" sz="1200">
                        <a:latin typeface="+mn-lt"/>
                        <a:ea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highlight>
                            <a:srgbClr val="C0C0C0"/>
                          </a:highlight>
                          <a:latin typeface="+mn-lt"/>
                          <a:ea typeface="Times New Roman"/>
                        </a:rPr>
                        <a:t>0.006</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0.72</a:t>
                      </a:r>
                      <a:endParaRPr lang="en-CA" sz="1200">
                        <a:latin typeface="+mn-lt"/>
                        <a:ea typeface="Times New Roman"/>
                      </a:endParaRPr>
                    </a:p>
                  </a:txBody>
                  <a:tcPr marL="68580" marR="68580" marT="0" marB="0" anchor="b">
                    <a:lnL>
                      <a:noFill/>
                    </a:lnL>
                    <a:lnR>
                      <a:noFill/>
                    </a:lnR>
                    <a:lnT>
                      <a:noFill/>
                    </a:lnT>
                    <a:lnB>
                      <a:noFill/>
                    </a:lnB>
                  </a:tcPr>
                </a:tc>
              </a:tr>
              <a:tr h="248248">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Labour Day</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0.05</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-0.34</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0.43</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0.20</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3.47</a:t>
                      </a:r>
                      <a:endParaRPr lang="en-CA" sz="1200">
                        <a:latin typeface="+mn-lt"/>
                        <a:ea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0.8082</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1.05</a:t>
                      </a:r>
                      <a:endParaRPr lang="en-CA" sz="1200">
                        <a:latin typeface="+mn-lt"/>
                        <a:ea typeface="Times New Roman"/>
                      </a:endParaRPr>
                    </a:p>
                  </a:txBody>
                  <a:tcPr marL="68580" marR="68580" marT="0" marB="0" anchor="b">
                    <a:lnL>
                      <a:noFill/>
                    </a:lnL>
                    <a:lnR>
                      <a:noFill/>
                    </a:lnR>
                    <a:lnT>
                      <a:noFill/>
                    </a:lnT>
                    <a:lnB>
                      <a:noFill/>
                    </a:lnB>
                  </a:tcPr>
                </a:tc>
              </a:tr>
              <a:tr h="248248">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New Year</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-0.30</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-0.63</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0.03</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0.17</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2.46</a:t>
                      </a:r>
                      <a:endParaRPr lang="en-CA" sz="1200">
                        <a:latin typeface="+mn-lt"/>
                        <a:ea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0.0793</a:t>
                      </a:r>
                      <a:endParaRPr lang="en-CA" sz="1200">
                        <a:latin typeface="+mn-lt"/>
                        <a:ea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0.74</a:t>
                      </a:r>
                      <a:endParaRPr lang="en-CA" sz="1200">
                        <a:latin typeface="+mn-lt"/>
                        <a:ea typeface="Times New Roman"/>
                      </a:endParaRPr>
                    </a:p>
                  </a:txBody>
                  <a:tcPr marL="68580" marR="68580" marT="0" marB="0" anchor="b">
                    <a:lnL>
                      <a:noFill/>
                    </a:lnL>
                    <a:lnR>
                      <a:noFill/>
                    </a:lnR>
                    <a:lnT>
                      <a:noFill/>
                    </a:lnT>
                    <a:lnB>
                      <a:noFill/>
                    </a:lnB>
                  </a:tcPr>
                </a:tc>
              </a:tr>
              <a:tr h="248248">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Remembrance Day</a:t>
                      </a:r>
                      <a:endParaRPr lang="en-CA" sz="1200">
                        <a:latin typeface="+mn-lt"/>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0.02</a:t>
                      </a:r>
                      <a:endParaRPr lang="en-CA" sz="1200">
                        <a:latin typeface="+mn-lt"/>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-0.42</a:t>
                      </a:r>
                      <a:endParaRPr lang="en-CA" sz="1200">
                        <a:latin typeface="+mn-lt"/>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0.46</a:t>
                      </a:r>
                      <a:endParaRPr lang="en-CA" sz="1200">
                        <a:latin typeface="+mn-lt"/>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0.22</a:t>
                      </a:r>
                      <a:endParaRPr lang="en-CA" sz="1200">
                        <a:latin typeface="+mn-lt"/>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3.38</a:t>
                      </a:r>
                      <a:endParaRPr lang="en-CA" sz="1200">
                        <a:latin typeface="+mn-lt"/>
                        <a:ea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0.9294</a:t>
                      </a:r>
                      <a:endParaRPr lang="en-CA" sz="1200">
                        <a:latin typeface="+mn-lt"/>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200">
                          <a:solidFill>
                            <a:srgbClr val="000000"/>
                          </a:solidFill>
                          <a:latin typeface="+mn-lt"/>
                          <a:ea typeface="Times New Roman"/>
                        </a:rPr>
                        <a:t>1.02</a:t>
                      </a:r>
                      <a:endParaRPr lang="en-CA" sz="1200">
                        <a:latin typeface="+mn-lt"/>
                        <a:ea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r>
              <a:tr h="248248">
                <a:tc>
                  <a:txBody>
                    <a:bodyPr/>
                    <a:lstStyle/>
                    <a:p>
                      <a:pPr marL="0" marR="0">
                        <a:lnSpc>
                          <a:spcPct val="115000"/>
                        </a:lnSpc>
                        <a:spcBef>
                          <a:spcPts val="0"/>
                        </a:spcBef>
                        <a:spcAft>
                          <a:spcPts val="0"/>
                        </a:spcAft>
                        <a:tabLst>
                          <a:tab pos="228600" algn="l"/>
                          <a:tab pos="457200" algn="l"/>
                        </a:tabLst>
                      </a:pPr>
                      <a:r>
                        <a:rPr lang="en-US" sz="1200">
                          <a:latin typeface="+mn-lt"/>
                          <a:ea typeface="Times New Roman"/>
                        </a:rPr>
                        <a:t>**VTC</a:t>
                      </a:r>
                      <a:endParaRPr lang="en-CA"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200">
                          <a:latin typeface="+mn-lt"/>
                          <a:ea typeface="Times New Roman"/>
                        </a:rPr>
                        <a:t>0.00</a:t>
                      </a:r>
                      <a:endParaRPr lang="en-CA"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200">
                          <a:latin typeface="+mn-lt"/>
                          <a:ea typeface="Times New Roman"/>
                        </a:rPr>
                        <a:t>0.00</a:t>
                      </a:r>
                      <a:endParaRPr lang="en-CA"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200">
                          <a:latin typeface="+mn-lt"/>
                          <a:ea typeface="Times New Roman"/>
                        </a:rPr>
                        <a:t>0.00</a:t>
                      </a:r>
                      <a:endParaRPr lang="en-CA"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200">
                          <a:latin typeface="+mn-lt"/>
                          <a:ea typeface="Times New Roman"/>
                        </a:rPr>
                        <a:t>0.00</a:t>
                      </a:r>
                      <a:endParaRPr lang="en-CA"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200">
                          <a:latin typeface="+mn-lt"/>
                          <a:ea typeface="Times New Roman"/>
                        </a:rPr>
                        <a:t>3.32</a:t>
                      </a:r>
                      <a:endParaRPr lang="en-CA"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200">
                          <a:latin typeface="+mn-lt"/>
                          <a:ea typeface="Times New Roman"/>
                        </a:rPr>
                        <a:t>-</a:t>
                      </a:r>
                      <a:endParaRPr lang="en-CA" sz="120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 pos="457200" algn="l"/>
                        </a:tabLst>
                      </a:pPr>
                      <a:r>
                        <a:rPr lang="en-US" sz="1200" dirty="0">
                          <a:latin typeface="+mn-lt"/>
                          <a:ea typeface="Times New Roman"/>
                        </a:rPr>
                        <a:t>1.00</a:t>
                      </a:r>
                      <a:endParaRPr lang="en-CA" sz="1200" dirty="0">
                        <a:latin typeface="+mn-lt"/>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Title 1"/>
          <p:cNvSpPr txBox="1">
            <a:spLocks/>
          </p:cNvSpPr>
          <p:nvPr/>
        </p:nvSpPr>
        <p:spPr>
          <a:xfrm>
            <a:off x="457200" y="524620"/>
            <a:ext cx="8229600" cy="797062"/>
          </a:xfrm>
          <a:prstGeom prst="rect">
            <a:avLst/>
          </a:prstGeom>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lumMod val="85000"/>
                    <a:lumOff val="15000"/>
                  </a:schemeClr>
                </a:solidFill>
                <a:effectLst/>
                <a:uLnTx/>
                <a:uFillTx/>
                <a:latin typeface="+mj-lt"/>
                <a:ea typeface="+mj-ea"/>
                <a:cs typeface="Thorndale AMT" pitchFamily="18" charset="0"/>
              </a:rPr>
              <a:t>Results</a:t>
            </a:r>
            <a:endParaRPr kumimoji="0" lang="en-CA" sz="3600" b="1" i="0" u="none" strike="noStrike" kern="1200" cap="none" spc="0" normalizeH="0" baseline="0" noProof="0" dirty="0">
              <a:ln>
                <a:noFill/>
              </a:ln>
              <a:solidFill>
                <a:schemeClr val="tx1">
                  <a:lumMod val="85000"/>
                  <a:lumOff val="15000"/>
                </a:schemeClr>
              </a:solidFill>
              <a:effectLst/>
              <a:uLnTx/>
              <a:uFillTx/>
              <a:latin typeface="+mn-lt"/>
              <a:ea typeface="+mj-ea"/>
              <a:cs typeface="Thorndale AMT" pitchFamily="18" charset="0"/>
            </a:endParaRPr>
          </a:p>
        </p:txBody>
      </p:sp>
      <p:sp>
        <p:nvSpPr>
          <p:cNvPr id="17" name="Title 1"/>
          <p:cNvSpPr txBox="1">
            <a:spLocks/>
          </p:cNvSpPr>
          <p:nvPr/>
        </p:nvSpPr>
        <p:spPr>
          <a:xfrm>
            <a:off x="457200" y="524620"/>
            <a:ext cx="8229600" cy="504080"/>
          </a:xfrm>
          <a:prstGeom prst="rect">
            <a:avLst/>
          </a:prstGeom>
        </p:spPr>
        <p:txBody>
          <a:bodyPr vert="horz" lIns="91440" tIns="45720" rIns="91440" bIns="45720" rtlCol="0" anchor="ctr">
            <a:normAutofit fontScale="92500" lnSpcReduction="20000"/>
          </a:bodyPr>
          <a:lstStyle/>
          <a:p>
            <a:pPr marL="0" marR="0" lvl="0" indent="0" algn="ctr" defTabSz="457200" rtl="0" eaLnBrk="1" fontAlgn="auto" latinLnBrk="0" hangingPunct="1">
              <a:lnSpc>
                <a:spcPct val="100000"/>
              </a:lnSpc>
              <a:spcBef>
                <a:spcPct val="0"/>
              </a:spcBef>
              <a:spcAft>
                <a:spcPts val="0"/>
              </a:spcAft>
              <a:buClrTx/>
              <a:buSzTx/>
              <a:buFontTx/>
              <a:buNone/>
              <a:tabLst/>
              <a:defRPr/>
            </a:pPr>
            <a:endParaRPr kumimoji="0" lang="en-CA" sz="3600" b="1" i="0" u="none" strike="noStrike" kern="1200" cap="none" spc="0" normalizeH="0" baseline="0" noProof="0" dirty="0">
              <a:ln>
                <a:noFill/>
              </a:ln>
              <a:solidFill>
                <a:schemeClr val="tx1">
                  <a:lumMod val="85000"/>
                  <a:lumOff val="15000"/>
                </a:schemeClr>
              </a:solidFill>
              <a:effectLst/>
              <a:uLnTx/>
              <a:uFillTx/>
              <a:latin typeface="+mn-lt"/>
              <a:ea typeface="+mj-ea"/>
              <a:cs typeface="Thorndale AMT" pitchFamily="18" charset="0"/>
            </a:endParaRPr>
          </a:p>
        </p:txBody>
      </p:sp>
      <p:sp>
        <p:nvSpPr>
          <p:cNvPr id="18" name="Rectangle 17"/>
          <p:cNvSpPr/>
          <p:nvPr/>
        </p:nvSpPr>
        <p:spPr>
          <a:xfrm>
            <a:off x="1453687" y="6371841"/>
            <a:ext cx="1518557" cy="307777"/>
          </a:xfrm>
          <a:prstGeom prst="rect">
            <a:avLst/>
          </a:prstGeom>
        </p:spPr>
        <p:txBody>
          <a:bodyPr wrap="none">
            <a:spAutoFit/>
          </a:bodyPr>
          <a:lstStyle/>
          <a:p>
            <a:r>
              <a:rPr lang="en-US" sz="1400" dirty="0" smtClean="0"/>
              <a:t>**Reference level </a:t>
            </a:r>
            <a:endParaRPr lang="en-CA" sz="1400" dirty="0"/>
          </a:p>
        </p:txBody>
      </p:sp>
      <p:sp>
        <p:nvSpPr>
          <p:cNvPr id="9" name="Rectangle 8"/>
          <p:cNvSpPr/>
          <p:nvPr/>
        </p:nvSpPr>
        <p:spPr>
          <a:xfrm>
            <a:off x="1085849" y="1163782"/>
            <a:ext cx="6640830" cy="646331"/>
          </a:xfrm>
          <a:prstGeom prst="rect">
            <a:avLst/>
          </a:prstGeom>
        </p:spPr>
        <p:txBody>
          <a:bodyPr wrap="square">
            <a:spAutoFit/>
          </a:bodyPr>
          <a:lstStyle/>
          <a:p>
            <a:pPr marL="354013" indent="-354013" algn="ctr"/>
            <a:r>
              <a:rPr lang="en-US" b="1" dirty="0" smtClean="0"/>
              <a:t>Logistic Regression Results: Risk of AR Casualty </a:t>
            </a:r>
            <a:r>
              <a:rPr lang="en-US" b="1" dirty="0" smtClean="0"/>
              <a:t>Collisions</a:t>
            </a:r>
          </a:p>
          <a:p>
            <a:pPr marL="354013" indent="-354013" algn="ctr"/>
            <a:r>
              <a:rPr lang="en-US" b="1" dirty="0" smtClean="0"/>
              <a:t> </a:t>
            </a:r>
            <a:r>
              <a:rPr lang="en-US" b="1" dirty="0" smtClean="0"/>
              <a:t>(VTC </a:t>
            </a:r>
            <a:r>
              <a:rPr lang="en-US" b="1" dirty="0" err="1" smtClean="0"/>
              <a:t>vs</a:t>
            </a:r>
            <a:r>
              <a:rPr lang="en-US" b="1" dirty="0" smtClean="0"/>
              <a:t> Less-targeted Holidays) </a:t>
            </a:r>
          </a:p>
        </p:txBody>
      </p:sp>
      <p:graphicFrame>
        <p:nvGraphicFramePr>
          <p:cNvPr id="8" name="Table 7"/>
          <p:cNvGraphicFramePr>
            <a:graphicFrameLocks noGrp="1"/>
          </p:cNvGraphicFramePr>
          <p:nvPr/>
        </p:nvGraphicFramePr>
        <p:xfrm>
          <a:off x="1657350" y="1955289"/>
          <a:ext cx="5623559" cy="4416552"/>
        </p:xfrm>
        <a:graphic>
          <a:graphicData uri="http://schemas.openxmlformats.org/drawingml/2006/table">
            <a:tbl>
              <a:tblPr/>
              <a:tblGrid>
                <a:gridCol w="1352215"/>
                <a:gridCol w="1068031"/>
                <a:gridCol w="1139077"/>
                <a:gridCol w="1139077"/>
                <a:gridCol w="925159"/>
              </a:tblGrid>
              <a:tr h="588533">
                <a:tc rowSpan="2">
                  <a:txBody>
                    <a:bodyPr/>
                    <a:lstStyle/>
                    <a:p>
                      <a:pPr marL="0" marR="0">
                        <a:lnSpc>
                          <a:spcPct val="115000"/>
                        </a:lnSpc>
                        <a:spcBef>
                          <a:spcPts val="0"/>
                        </a:spcBef>
                        <a:spcAft>
                          <a:spcPts val="0"/>
                        </a:spcAft>
                        <a:tabLst>
                          <a:tab pos="228600" algn="l"/>
                        </a:tabLst>
                      </a:pPr>
                      <a:endParaRPr lang="en-CA" sz="1200" dirty="0">
                        <a:latin typeface="+mn-lt"/>
                        <a:ea typeface="Times New Roman"/>
                      </a:endParaRPr>
                    </a:p>
                    <a:p>
                      <a:pPr marL="0" marR="0">
                        <a:lnSpc>
                          <a:spcPct val="115000"/>
                        </a:lnSpc>
                        <a:spcBef>
                          <a:spcPts val="0"/>
                        </a:spcBef>
                        <a:spcAft>
                          <a:spcPts val="0"/>
                        </a:spcAft>
                        <a:tabLst>
                          <a:tab pos="228600" algn="l"/>
                        </a:tabLst>
                      </a:pPr>
                      <a:r>
                        <a:rPr lang="en-US" sz="1200" b="1" dirty="0">
                          <a:solidFill>
                            <a:srgbClr val="000000"/>
                          </a:solidFill>
                          <a:latin typeface="+mn-lt"/>
                          <a:ea typeface="Times New Roman"/>
                        </a:rPr>
                        <a:t>Holiday</a:t>
                      </a:r>
                      <a:endParaRPr lang="en-CA" sz="1200" dirty="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15000"/>
                        </a:lnSpc>
                        <a:spcBef>
                          <a:spcPts val="0"/>
                        </a:spcBef>
                        <a:spcAft>
                          <a:spcPts val="0"/>
                        </a:spcAft>
                        <a:tabLst>
                          <a:tab pos="228600" algn="l"/>
                        </a:tabLst>
                      </a:pPr>
                      <a:r>
                        <a:rPr lang="en-US" sz="1200" b="1">
                          <a:solidFill>
                            <a:srgbClr val="000000"/>
                          </a:solidFill>
                          <a:latin typeface="+mn-lt"/>
                          <a:ea typeface="Times New Roman"/>
                        </a:rPr>
                        <a:t>Overall </a:t>
                      </a:r>
                      <a:endParaRPr lang="en-CA" sz="1200">
                        <a:latin typeface="+mn-lt"/>
                        <a:ea typeface="Times New Roman"/>
                      </a:endParaRPr>
                    </a:p>
                    <a:p>
                      <a:pPr marL="0" marR="0" algn="ctr">
                        <a:lnSpc>
                          <a:spcPct val="115000"/>
                        </a:lnSpc>
                        <a:spcBef>
                          <a:spcPts val="0"/>
                        </a:spcBef>
                        <a:spcAft>
                          <a:spcPts val="0"/>
                        </a:spcAft>
                        <a:tabLst>
                          <a:tab pos="228600" algn="l"/>
                        </a:tabLst>
                      </a:pPr>
                      <a:r>
                        <a:rPr lang="en-US" sz="1200" b="1">
                          <a:solidFill>
                            <a:srgbClr val="000000"/>
                          </a:solidFill>
                          <a:latin typeface="+mn-lt"/>
                          <a:ea typeface="Times New Roman"/>
                        </a:rPr>
                        <a:t>AR Casualty Collisions</a:t>
                      </a:r>
                      <a:endParaRPr lang="en-CA" sz="12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gridSpan="2">
                  <a:txBody>
                    <a:bodyPr/>
                    <a:lstStyle/>
                    <a:p>
                      <a:pPr marL="0" marR="0" algn="ctr">
                        <a:lnSpc>
                          <a:spcPct val="115000"/>
                        </a:lnSpc>
                        <a:spcBef>
                          <a:spcPts val="0"/>
                        </a:spcBef>
                        <a:spcAft>
                          <a:spcPts val="0"/>
                        </a:spcAft>
                        <a:tabLst>
                          <a:tab pos="228600" algn="l"/>
                        </a:tabLst>
                      </a:pPr>
                      <a:r>
                        <a:rPr lang="en-US" sz="1200" b="1">
                          <a:solidFill>
                            <a:srgbClr val="000000"/>
                          </a:solidFill>
                          <a:latin typeface="+mn-lt"/>
                          <a:ea typeface="Times New Roman"/>
                        </a:rPr>
                        <a:t>Nighttime</a:t>
                      </a:r>
                      <a:endParaRPr lang="en-CA" sz="1200" b="1">
                        <a:solidFill>
                          <a:srgbClr val="000000"/>
                        </a:solidFill>
                        <a:latin typeface="+mn-lt"/>
                        <a:ea typeface="Times New Roman"/>
                      </a:endParaRPr>
                    </a:p>
                    <a:p>
                      <a:pPr marL="0" marR="0" algn="ctr">
                        <a:lnSpc>
                          <a:spcPct val="115000"/>
                        </a:lnSpc>
                        <a:spcBef>
                          <a:spcPts val="0"/>
                        </a:spcBef>
                        <a:spcAft>
                          <a:spcPts val="0"/>
                        </a:spcAft>
                        <a:tabLst>
                          <a:tab pos="228600" algn="l"/>
                        </a:tabLst>
                      </a:pPr>
                      <a:r>
                        <a:rPr lang="en-US" sz="1200" b="1">
                          <a:solidFill>
                            <a:srgbClr val="000000"/>
                          </a:solidFill>
                          <a:latin typeface="+mn-lt"/>
                          <a:ea typeface="Times New Roman"/>
                        </a:rPr>
                        <a:t>AR Casualty Collisions</a:t>
                      </a:r>
                      <a:endParaRPr lang="en-CA" sz="1200" b="1">
                        <a:solidFill>
                          <a:srgbClr val="000000"/>
                        </a:solidFill>
                        <a:latin typeface="+mn-lt"/>
                        <a:ea typeface="Times New Roman"/>
                      </a:endParaRPr>
                    </a:p>
                    <a:p>
                      <a:pPr marL="0" marR="0" algn="ctr">
                        <a:lnSpc>
                          <a:spcPct val="115000"/>
                        </a:lnSpc>
                        <a:spcBef>
                          <a:spcPts val="0"/>
                        </a:spcBef>
                        <a:spcAft>
                          <a:spcPts val="0"/>
                        </a:spcAft>
                        <a:tabLst>
                          <a:tab pos="228600" algn="l"/>
                        </a:tabLst>
                      </a:pPr>
                      <a:r>
                        <a:rPr lang="en-US" sz="1200" b="0">
                          <a:solidFill>
                            <a:srgbClr val="000000"/>
                          </a:solidFill>
                          <a:latin typeface="+mn-lt"/>
                          <a:ea typeface="Times New Roman"/>
                        </a:rPr>
                        <a:t> </a:t>
                      </a:r>
                      <a:r>
                        <a:rPr lang="en-US" sz="1200" b="1">
                          <a:solidFill>
                            <a:srgbClr val="000000"/>
                          </a:solidFill>
                          <a:latin typeface="+mn-lt"/>
                          <a:ea typeface="Times New Roman"/>
                        </a:rPr>
                        <a:t>(6:01p.m. - 5:59 a.m.)</a:t>
                      </a:r>
                      <a:endParaRPr lang="en-CA" sz="1200" b="1">
                        <a:solidFill>
                          <a:srgbClr val="000000"/>
                        </a:solidFill>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r>
              <a:tr h="588533">
                <a:tc vMerge="1">
                  <a:txBody>
                    <a:bodyPr/>
                    <a:lstStyle/>
                    <a:p>
                      <a:endParaRPr lang="en-CA"/>
                    </a:p>
                  </a:txBody>
                  <a:tcPr/>
                </a:tc>
                <a:tc>
                  <a:txBody>
                    <a:bodyPr/>
                    <a:lstStyle/>
                    <a:p>
                      <a:pPr marL="0" marR="0" algn="ctr">
                        <a:lnSpc>
                          <a:spcPct val="115000"/>
                        </a:lnSpc>
                        <a:spcBef>
                          <a:spcPts val="0"/>
                        </a:spcBef>
                        <a:spcAft>
                          <a:spcPts val="0"/>
                        </a:spcAft>
                        <a:tabLst>
                          <a:tab pos="228600" algn="l"/>
                        </a:tabLst>
                      </a:pPr>
                      <a:r>
                        <a:rPr lang="en-US" sz="1200" b="1">
                          <a:solidFill>
                            <a:srgbClr val="000000"/>
                          </a:solidFill>
                          <a:latin typeface="+mn-lt"/>
                          <a:ea typeface="Times New Roman"/>
                        </a:rPr>
                        <a:t>Odds Ratio Estimates </a:t>
                      </a:r>
                      <a:endParaRPr lang="en-CA" sz="1200">
                        <a:latin typeface="+mn-lt"/>
                        <a:ea typeface="Times New Roman"/>
                      </a:endParaRPr>
                    </a:p>
                    <a:p>
                      <a:pPr marL="0" marR="0" algn="ctr">
                        <a:lnSpc>
                          <a:spcPct val="115000"/>
                        </a:lnSpc>
                        <a:spcBef>
                          <a:spcPts val="0"/>
                        </a:spcBef>
                        <a:spcAft>
                          <a:spcPts val="0"/>
                        </a:spcAft>
                        <a:tabLst>
                          <a:tab pos="228600" algn="l"/>
                        </a:tabLst>
                      </a:pPr>
                      <a:r>
                        <a:rPr lang="en-US" sz="1200" b="1">
                          <a:solidFill>
                            <a:srgbClr val="000000"/>
                          </a:solidFill>
                          <a:latin typeface="+mn-lt"/>
                          <a:ea typeface="Times New Roman"/>
                        </a:rPr>
                        <a:t>(C.I.)</a:t>
                      </a:r>
                      <a:endParaRPr lang="en-CA" sz="12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endParaRPr lang="en-CA" sz="1200">
                        <a:latin typeface="+mn-lt"/>
                        <a:ea typeface="Times New Roman"/>
                      </a:endParaRPr>
                    </a:p>
                    <a:p>
                      <a:pPr marL="0" marR="0" algn="ctr">
                        <a:lnSpc>
                          <a:spcPct val="115000"/>
                        </a:lnSpc>
                        <a:spcBef>
                          <a:spcPts val="0"/>
                        </a:spcBef>
                        <a:spcAft>
                          <a:spcPts val="0"/>
                        </a:spcAft>
                        <a:tabLst>
                          <a:tab pos="228600" algn="l"/>
                        </a:tabLst>
                      </a:pPr>
                      <a:r>
                        <a:rPr lang="en-US" sz="1200" b="1">
                          <a:solidFill>
                            <a:srgbClr val="000000"/>
                          </a:solidFill>
                          <a:latin typeface="+mn-lt"/>
                          <a:ea typeface="Times New Roman"/>
                        </a:rPr>
                        <a:t>Pr &gt; </a:t>
                      </a:r>
                      <a:endParaRPr lang="en-CA" sz="1200">
                        <a:latin typeface="+mn-lt"/>
                        <a:ea typeface="Times New Roman"/>
                      </a:endParaRPr>
                    </a:p>
                    <a:p>
                      <a:pPr marL="0" marR="0" algn="ctr">
                        <a:lnSpc>
                          <a:spcPct val="115000"/>
                        </a:lnSpc>
                        <a:spcBef>
                          <a:spcPts val="0"/>
                        </a:spcBef>
                        <a:spcAft>
                          <a:spcPts val="0"/>
                        </a:spcAft>
                        <a:tabLst>
                          <a:tab pos="228600" algn="l"/>
                        </a:tabLst>
                      </a:pPr>
                      <a:r>
                        <a:rPr lang="en-US" sz="1200" b="1">
                          <a:solidFill>
                            <a:srgbClr val="000000"/>
                          </a:solidFill>
                          <a:latin typeface="+mn-lt"/>
                          <a:ea typeface="Times New Roman"/>
                        </a:rPr>
                        <a:t>Chi-square</a:t>
                      </a:r>
                      <a:endParaRPr lang="en-CA" sz="12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1200" b="1">
                          <a:solidFill>
                            <a:srgbClr val="000000"/>
                          </a:solidFill>
                          <a:latin typeface="+mn-lt"/>
                          <a:ea typeface="Times New Roman"/>
                        </a:rPr>
                        <a:t>Odds Ratio Estimates </a:t>
                      </a:r>
                      <a:endParaRPr lang="en-CA" sz="1200">
                        <a:latin typeface="+mn-lt"/>
                        <a:ea typeface="Times New Roman"/>
                      </a:endParaRPr>
                    </a:p>
                    <a:p>
                      <a:pPr marL="0" marR="0" algn="ctr">
                        <a:lnSpc>
                          <a:spcPct val="115000"/>
                        </a:lnSpc>
                        <a:spcBef>
                          <a:spcPts val="0"/>
                        </a:spcBef>
                        <a:spcAft>
                          <a:spcPts val="0"/>
                        </a:spcAft>
                        <a:tabLst>
                          <a:tab pos="228600" algn="l"/>
                        </a:tabLst>
                      </a:pPr>
                      <a:r>
                        <a:rPr lang="en-US" sz="1200" b="1">
                          <a:solidFill>
                            <a:srgbClr val="000000"/>
                          </a:solidFill>
                          <a:latin typeface="+mn-lt"/>
                          <a:ea typeface="Times New Roman"/>
                        </a:rPr>
                        <a:t>(C.I.)</a:t>
                      </a:r>
                      <a:endParaRPr lang="en-CA" sz="12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endParaRPr lang="en-CA" sz="1200">
                        <a:latin typeface="+mn-lt"/>
                        <a:ea typeface="Times New Roman"/>
                      </a:endParaRPr>
                    </a:p>
                    <a:p>
                      <a:pPr marL="0" marR="0" algn="ctr">
                        <a:lnSpc>
                          <a:spcPct val="115000"/>
                        </a:lnSpc>
                        <a:spcBef>
                          <a:spcPts val="0"/>
                        </a:spcBef>
                        <a:spcAft>
                          <a:spcPts val="0"/>
                        </a:spcAft>
                        <a:tabLst>
                          <a:tab pos="228600" algn="l"/>
                        </a:tabLst>
                      </a:pPr>
                      <a:r>
                        <a:rPr lang="en-US" sz="1200" b="1">
                          <a:solidFill>
                            <a:srgbClr val="000000"/>
                          </a:solidFill>
                          <a:latin typeface="+mn-lt"/>
                          <a:ea typeface="Times New Roman"/>
                        </a:rPr>
                        <a:t>Pr &gt; </a:t>
                      </a:r>
                      <a:endParaRPr lang="en-CA" sz="1200">
                        <a:latin typeface="+mn-lt"/>
                        <a:ea typeface="Times New Roman"/>
                      </a:endParaRPr>
                    </a:p>
                    <a:p>
                      <a:pPr marL="0" marR="0" algn="ctr">
                        <a:lnSpc>
                          <a:spcPct val="115000"/>
                        </a:lnSpc>
                        <a:spcBef>
                          <a:spcPts val="0"/>
                        </a:spcBef>
                        <a:spcAft>
                          <a:spcPts val="0"/>
                        </a:spcAft>
                        <a:tabLst>
                          <a:tab pos="228600" algn="l"/>
                        </a:tabLst>
                      </a:pPr>
                      <a:r>
                        <a:rPr lang="en-US" sz="1200" b="1">
                          <a:solidFill>
                            <a:srgbClr val="000000"/>
                          </a:solidFill>
                          <a:latin typeface="+mn-lt"/>
                          <a:ea typeface="Times New Roman"/>
                        </a:rPr>
                        <a:t>Chi-square</a:t>
                      </a:r>
                      <a:endParaRPr lang="en-CA" sz="12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8449">
                <a:tc>
                  <a:txBody>
                    <a:bodyPr/>
                    <a:lstStyle/>
                    <a:p>
                      <a:pPr>
                        <a:lnSpc>
                          <a:spcPct val="115000"/>
                        </a:lnSpc>
                      </a:pPr>
                      <a:r>
                        <a:rPr lang="en-US" sz="1200" dirty="0">
                          <a:solidFill>
                            <a:srgbClr val="000000"/>
                          </a:solidFill>
                          <a:latin typeface="+mn-lt"/>
                        </a:rPr>
                        <a:t>Canada Day</a:t>
                      </a:r>
                      <a:endParaRPr lang="en-CA" sz="1200" dirty="0">
                        <a:latin typeface="+mn-lt"/>
                      </a:endParaRPr>
                    </a:p>
                  </a:txBody>
                  <a:tcPr marL="19050" marR="1905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pPr>
                      <a:r>
                        <a:rPr lang="en-US" sz="1200" dirty="0">
                          <a:solidFill>
                            <a:srgbClr val="000000"/>
                          </a:solidFill>
                          <a:latin typeface="+mn-lt"/>
                        </a:rPr>
                        <a:t>1.08</a:t>
                      </a:r>
                      <a:endParaRPr lang="en-CA" sz="1200" dirty="0">
                        <a:latin typeface="+mn-lt"/>
                      </a:endParaRPr>
                    </a:p>
                    <a:p>
                      <a:pPr algn="ctr">
                        <a:lnSpc>
                          <a:spcPct val="115000"/>
                        </a:lnSpc>
                      </a:pPr>
                      <a:r>
                        <a:rPr lang="en-US" sz="1200" dirty="0" smtClean="0">
                          <a:solidFill>
                            <a:srgbClr val="000000"/>
                          </a:solidFill>
                          <a:latin typeface="+mn-lt"/>
                        </a:rPr>
                        <a:t>(0.76-1.52)</a:t>
                      </a:r>
                      <a:endParaRPr lang="en-CA" sz="1200" dirty="0">
                        <a:latin typeface="+mn-lt"/>
                      </a:endParaRPr>
                    </a:p>
                  </a:txBody>
                  <a:tcPr marL="19050" marR="1905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tabLst>
                          <a:tab pos="228600" algn="l"/>
                        </a:tabLst>
                      </a:pPr>
                      <a:r>
                        <a:rPr lang="en-US" sz="1200">
                          <a:solidFill>
                            <a:srgbClr val="000000"/>
                          </a:solidFill>
                          <a:latin typeface="+mn-lt"/>
                          <a:ea typeface="Times New Roman"/>
                        </a:rPr>
                        <a:t>0.674</a:t>
                      </a:r>
                      <a:endParaRPr lang="en-CA" sz="12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pPr>
                      <a:r>
                        <a:rPr lang="en-US" sz="1200">
                          <a:solidFill>
                            <a:srgbClr val="000000"/>
                          </a:solidFill>
                          <a:latin typeface="+mn-lt"/>
                        </a:rPr>
                        <a:t>1.26</a:t>
                      </a:r>
                      <a:endParaRPr lang="en-CA" sz="1200">
                        <a:latin typeface="+mn-lt"/>
                      </a:endParaRPr>
                    </a:p>
                    <a:p>
                      <a:pPr algn="ctr">
                        <a:lnSpc>
                          <a:spcPct val="115000"/>
                        </a:lnSpc>
                      </a:pPr>
                      <a:r>
                        <a:rPr lang="en-US" sz="1200">
                          <a:solidFill>
                            <a:srgbClr val="000000"/>
                          </a:solidFill>
                          <a:latin typeface="+mn-lt"/>
                        </a:rPr>
                        <a:t>(0.85-1.88)</a:t>
                      </a:r>
                      <a:endParaRPr lang="en-CA" sz="1200">
                        <a:latin typeface="+mn-lt"/>
                      </a:endParaRPr>
                    </a:p>
                  </a:txBody>
                  <a:tcPr marL="19050" marR="1905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tabLst>
                          <a:tab pos="228600" algn="l"/>
                        </a:tabLst>
                      </a:pPr>
                      <a:r>
                        <a:rPr lang="en-US" sz="1200">
                          <a:solidFill>
                            <a:srgbClr val="000000"/>
                          </a:solidFill>
                          <a:latin typeface="+mn-lt"/>
                          <a:ea typeface="Times New Roman"/>
                        </a:rPr>
                        <a:t>0.256</a:t>
                      </a:r>
                      <a:endParaRPr lang="en-CA" sz="12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a:noFill/>
                    </a:lnB>
                  </a:tcPr>
                </a:tc>
              </a:tr>
              <a:tr h="388449">
                <a:tc>
                  <a:txBody>
                    <a:bodyPr/>
                    <a:lstStyle/>
                    <a:p>
                      <a:pPr>
                        <a:lnSpc>
                          <a:spcPct val="115000"/>
                        </a:lnSpc>
                      </a:pPr>
                      <a:r>
                        <a:rPr lang="en-US" sz="1200">
                          <a:solidFill>
                            <a:srgbClr val="000000"/>
                          </a:solidFill>
                          <a:latin typeface="+mn-lt"/>
                        </a:rPr>
                        <a:t>Civic Holiday</a:t>
                      </a:r>
                      <a:endParaRPr lang="en-CA" sz="1200">
                        <a:latin typeface="+mn-lt"/>
                      </a:endParaRPr>
                    </a:p>
                  </a:txBody>
                  <a:tcPr marL="19050" marR="19050" marT="0" marB="0">
                    <a:lnL>
                      <a:noFill/>
                    </a:lnL>
                    <a:lnR>
                      <a:noFill/>
                    </a:lnR>
                    <a:lnT>
                      <a:noFill/>
                    </a:lnT>
                    <a:lnB>
                      <a:noFill/>
                    </a:lnB>
                  </a:tcPr>
                </a:tc>
                <a:tc>
                  <a:txBody>
                    <a:bodyPr/>
                    <a:lstStyle/>
                    <a:p>
                      <a:pPr algn="ctr">
                        <a:lnSpc>
                          <a:spcPct val="115000"/>
                        </a:lnSpc>
                      </a:pPr>
                      <a:r>
                        <a:rPr lang="en-US" sz="1200" dirty="0">
                          <a:solidFill>
                            <a:srgbClr val="000000"/>
                          </a:solidFill>
                          <a:latin typeface="+mn-lt"/>
                        </a:rPr>
                        <a:t>1.31</a:t>
                      </a:r>
                      <a:endParaRPr lang="en-CA" sz="1200" dirty="0">
                        <a:latin typeface="+mn-lt"/>
                      </a:endParaRPr>
                    </a:p>
                    <a:p>
                      <a:pPr algn="ctr">
                        <a:lnSpc>
                          <a:spcPct val="115000"/>
                        </a:lnSpc>
                      </a:pPr>
                      <a:r>
                        <a:rPr lang="en-US" sz="1200" dirty="0">
                          <a:solidFill>
                            <a:srgbClr val="000000"/>
                          </a:solidFill>
                          <a:latin typeface="+mn-lt"/>
                        </a:rPr>
                        <a:t>(0.95-1.82)</a:t>
                      </a:r>
                      <a:endParaRPr lang="en-CA" sz="1200" dirty="0">
                        <a:latin typeface="+mn-lt"/>
                      </a:endParaRPr>
                    </a:p>
                  </a:txBody>
                  <a:tcPr marL="19050" marR="19050" marT="0" marB="0">
                    <a:lnL>
                      <a:noFill/>
                    </a:lnL>
                    <a:lnR>
                      <a:noFill/>
                    </a:lnR>
                    <a:lnT>
                      <a:noFill/>
                    </a:lnT>
                    <a:lnB>
                      <a:noFill/>
                    </a:lnB>
                  </a:tcPr>
                </a:tc>
                <a:tc>
                  <a:txBody>
                    <a:bodyPr/>
                    <a:lstStyle/>
                    <a:p>
                      <a:pPr marL="0" marR="0" algn="ctr">
                        <a:lnSpc>
                          <a:spcPct val="115000"/>
                        </a:lnSpc>
                        <a:spcBef>
                          <a:spcPts val="0"/>
                        </a:spcBef>
                        <a:spcAft>
                          <a:spcPts val="0"/>
                        </a:spcAft>
                        <a:tabLst>
                          <a:tab pos="228600" algn="l"/>
                        </a:tabLst>
                      </a:pPr>
                      <a:r>
                        <a:rPr lang="en-US" sz="1200" dirty="0">
                          <a:solidFill>
                            <a:srgbClr val="000000"/>
                          </a:solidFill>
                          <a:latin typeface="+mn-lt"/>
                          <a:ea typeface="Times New Roman"/>
                        </a:rPr>
                        <a:t>0.101</a:t>
                      </a:r>
                      <a:endParaRPr lang="en-CA" sz="1200" dirty="0">
                        <a:latin typeface="+mn-lt"/>
                        <a:ea typeface="Times New Roman"/>
                      </a:endParaRPr>
                    </a:p>
                  </a:txBody>
                  <a:tcPr marL="19050" marR="19050" marT="0" marB="0">
                    <a:lnL>
                      <a:noFill/>
                    </a:lnL>
                    <a:lnR>
                      <a:noFill/>
                    </a:lnR>
                    <a:lnT>
                      <a:noFill/>
                    </a:lnT>
                    <a:lnB>
                      <a:noFill/>
                    </a:lnB>
                  </a:tcPr>
                </a:tc>
                <a:tc>
                  <a:txBody>
                    <a:bodyPr/>
                    <a:lstStyle/>
                    <a:p>
                      <a:pPr algn="ctr">
                        <a:lnSpc>
                          <a:spcPct val="115000"/>
                        </a:lnSpc>
                      </a:pPr>
                      <a:r>
                        <a:rPr lang="en-US" sz="1200">
                          <a:solidFill>
                            <a:srgbClr val="000000"/>
                          </a:solidFill>
                          <a:latin typeface="+mn-lt"/>
                        </a:rPr>
                        <a:t>1.40</a:t>
                      </a:r>
                      <a:endParaRPr lang="en-CA" sz="1200">
                        <a:latin typeface="+mn-lt"/>
                      </a:endParaRPr>
                    </a:p>
                    <a:p>
                      <a:pPr algn="ctr">
                        <a:lnSpc>
                          <a:spcPct val="115000"/>
                        </a:lnSpc>
                      </a:pPr>
                      <a:r>
                        <a:rPr lang="en-US" sz="1200">
                          <a:solidFill>
                            <a:srgbClr val="000000"/>
                          </a:solidFill>
                          <a:latin typeface="+mn-lt"/>
                        </a:rPr>
                        <a:t>(0.96-2.03)</a:t>
                      </a:r>
                      <a:endParaRPr lang="en-CA" sz="1200">
                        <a:latin typeface="+mn-lt"/>
                      </a:endParaRPr>
                    </a:p>
                  </a:txBody>
                  <a:tcPr marL="19050" marR="19050" marT="0" marB="0">
                    <a:lnL>
                      <a:noFill/>
                    </a:lnL>
                    <a:lnR>
                      <a:noFill/>
                    </a:lnR>
                    <a:lnT>
                      <a:noFill/>
                    </a:lnT>
                    <a:lnB>
                      <a:noFill/>
                    </a:lnB>
                  </a:tcPr>
                </a:tc>
                <a:tc>
                  <a:txBody>
                    <a:bodyPr/>
                    <a:lstStyle/>
                    <a:p>
                      <a:pPr marL="0" marR="0" algn="ctr">
                        <a:lnSpc>
                          <a:spcPct val="115000"/>
                        </a:lnSpc>
                        <a:spcBef>
                          <a:spcPts val="0"/>
                        </a:spcBef>
                        <a:spcAft>
                          <a:spcPts val="0"/>
                        </a:spcAft>
                        <a:tabLst>
                          <a:tab pos="228600" algn="l"/>
                        </a:tabLst>
                      </a:pPr>
                      <a:r>
                        <a:rPr lang="en-US" sz="1200">
                          <a:solidFill>
                            <a:srgbClr val="000000"/>
                          </a:solidFill>
                          <a:latin typeface="+mn-lt"/>
                          <a:ea typeface="Times New Roman"/>
                        </a:rPr>
                        <a:t>0.086</a:t>
                      </a:r>
                      <a:endParaRPr lang="en-CA" sz="1200">
                        <a:latin typeface="+mn-lt"/>
                        <a:ea typeface="Times New Roman"/>
                      </a:endParaRPr>
                    </a:p>
                  </a:txBody>
                  <a:tcPr marL="19050" marR="19050" marT="0" marB="0">
                    <a:lnL>
                      <a:noFill/>
                    </a:lnL>
                    <a:lnR>
                      <a:noFill/>
                    </a:lnR>
                    <a:lnT>
                      <a:noFill/>
                    </a:lnT>
                    <a:lnB>
                      <a:noFill/>
                    </a:lnB>
                  </a:tcPr>
                </a:tc>
              </a:tr>
              <a:tr h="388449">
                <a:tc>
                  <a:txBody>
                    <a:bodyPr/>
                    <a:lstStyle/>
                    <a:p>
                      <a:pPr>
                        <a:lnSpc>
                          <a:spcPct val="115000"/>
                        </a:lnSpc>
                      </a:pPr>
                      <a:r>
                        <a:rPr lang="en-US" sz="1200">
                          <a:solidFill>
                            <a:srgbClr val="000000"/>
                          </a:solidFill>
                          <a:latin typeface="+mn-lt"/>
                        </a:rPr>
                        <a:t>Easter</a:t>
                      </a:r>
                      <a:endParaRPr lang="en-CA" sz="1200">
                        <a:latin typeface="+mn-lt"/>
                      </a:endParaRPr>
                    </a:p>
                  </a:txBody>
                  <a:tcPr marL="19050" marR="19050" marT="0" marB="0">
                    <a:lnL>
                      <a:noFill/>
                    </a:lnL>
                    <a:lnR>
                      <a:noFill/>
                    </a:lnR>
                    <a:lnT>
                      <a:noFill/>
                    </a:lnT>
                    <a:lnB>
                      <a:noFill/>
                    </a:lnB>
                  </a:tcPr>
                </a:tc>
                <a:tc>
                  <a:txBody>
                    <a:bodyPr/>
                    <a:lstStyle/>
                    <a:p>
                      <a:pPr algn="ctr">
                        <a:lnSpc>
                          <a:spcPct val="115000"/>
                        </a:lnSpc>
                      </a:pPr>
                      <a:r>
                        <a:rPr lang="en-US" sz="1200">
                          <a:solidFill>
                            <a:srgbClr val="000000"/>
                          </a:solidFill>
                          <a:latin typeface="+mn-lt"/>
                        </a:rPr>
                        <a:t>1.17</a:t>
                      </a:r>
                      <a:endParaRPr lang="en-CA" sz="1200">
                        <a:latin typeface="+mn-lt"/>
                      </a:endParaRPr>
                    </a:p>
                    <a:p>
                      <a:pPr algn="ctr">
                        <a:lnSpc>
                          <a:spcPct val="115000"/>
                        </a:lnSpc>
                      </a:pPr>
                      <a:r>
                        <a:rPr lang="en-US" sz="1200">
                          <a:solidFill>
                            <a:srgbClr val="000000"/>
                          </a:solidFill>
                          <a:latin typeface="+mn-lt"/>
                        </a:rPr>
                        <a:t>(0.77-1.77)</a:t>
                      </a:r>
                      <a:endParaRPr lang="en-CA" sz="1200">
                        <a:latin typeface="+mn-lt"/>
                      </a:endParaRPr>
                    </a:p>
                  </a:txBody>
                  <a:tcPr marL="19050" marR="19050" marT="0" marB="0">
                    <a:lnL>
                      <a:noFill/>
                    </a:lnL>
                    <a:lnR>
                      <a:noFill/>
                    </a:lnR>
                    <a:lnT>
                      <a:noFill/>
                    </a:lnT>
                    <a:lnB>
                      <a:noFill/>
                    </a:lnB>
                  </a:tcPr>
                </a:tc>
                <a:tc>
                  <a:txBody>
                    <a:bodyPr/>
                    <a:lstStyle/>
                    <a:p>
                      <a:pPr marL="0" marR="0" algn="ctr">
                        <a:lnSpc>
                          <a:spcPct val="115000"/>
                        </a:lnSpc>
                        <a:spcBef>
                          <a:spcPts val="0"/>
                        </a:spcBef>
                        <a:spcAft>
                          <a:spcPts val="0"/>
                        </a:spcAft>
                        <a:tabLst>
                          <a:tab pos="228600" algn="l"/>
                        </a:tabLst>
                      </a:pPr>
                      <a:r>
                        <a:rPr lang="en-US" sz="1200" dirty="0">
                          <a:solidFill>
                            <a:srgbClr val="000000"/>
                          </a:solidFill>
                          <a:latin typeface="+mn-lt"/>
                          <a:ea typeface="Times New Roman"/>
                        </a:rPr>
                        <a:t>0.458</a:t>
                      </a:r>
                      <a:endParaRPr lang="en-CA" sz="1200" dirty="0">
                        <a:latin typeface="+mn-lt"/>
                        <a:ea typeface="Times New Roman"/>
                      </a:endParaRPr>
                    </a:p>
                  </a:txBody>
                  <a:tcPr marL="19050" marR="19050" marT="0" marB="0">
                    <a:lnL>
                      <a:noFill/>
                    </a:lnL>
                    <a:lnR>
                      <a:noFill/>
                    </a:lnR>
                    <a:lnT>
                      <a:noFill/>
                    </a:lnT>
                    <a:lnB>
                      <a:noFill/>
                    </a:lnB>
                  </a:tcPr>
                </a:tc>
                <a:tc>
                  <a:txBody>
                    <a:bodyPr/>
                    <a:lstStyle/>
                    <a:p>
                      <a:pPr algn="ctr">
                        <a:lnSpc>
                          <a:spcPct val="115000"/>
                        </a:lnSpc>
                      </a:pPr>
                      <a:r>
                        <a:rPr lang="en-US" sz="1200" dirty="0">
                          <a:solidFill>
                            <a:srgbClr val="000000"/>
                          </a:solidFill>
                          <a:latin typeface="+mn-lt"/>
                        </a:rPr>
                        <a:t>1.62</a:t>
                      </a:r>
                      <a:endParaRPr lang="en-CA" sz="1200" dirty="0">
                        <a:latin typeface="+mn-lt"/>
                      </a:endParaRPr>
                    </a:p>
                    <a:p>
                      <a:pPr algn="ctr">
                        <a:lnSpc>
                          <a:spcPct val="115000"/>
                        </a:lnSpc>
                      </a:pPr>
                      <a:r>
                        <a:rPr lang="en-US" sz="1200" dirty="0">
                          <a:solidFill>
                            <a:srgbClr val="000000"/>
                          </a:solidFill>
                          <a:latin typeface="+mn-lt"/>
                        </a:rPr>
                        <a:t>(0.99-2.65)</a:t>
                      </a:r>
                      <a:endParaRPr lang="en-CA" sz="1200" dirty="0">
                        <a:latin typeface="+mn-lt"/>
                      </a:endParaRPr>
                    </a:p>
                  </a:txBody>
                  <a:tcPr marL="19050" marR="19050" marT="0" marB="0">
                    <a:lnL>
                      <a:noFill/>
                    </a:lnL>
                    <a:lnR>
                      <a:noFill/>
                    </a:lnR>
                    <a:lnT>
                      <a:noFill/>
                    </a:lnT>
                    <a:lnB>
                      <a:noFill/>
                    </a:lnB>
                  </a:tcPr>
                </a:tc>
                <a:tc>
                  <a:txBody>
                    <a:bodyPr/>
                    <a:lstStyle/>
                    <a:p>
                      <a:pPr marL="0" marR="0" algn="ctr">
                        <a:lnSpc>
                          <a:spcPct val="115000"/>
                        </a:lnSpc>
                        <a:spcBef>
                          <a:spcPts val="0"/>
                        </a:spcBef>
                        <a:spcAft>
                          <a:spcPts val="0"/>
                        </a:spcAft>
                        <a:tabLst>
                          <a:tab pos="228600" algn="l"/>
                        </a:tabLst>
                      </a:pPr>
                      <a:r>
                        <a:rPr lang="en-US" sz="1200">
                          <a:solidFill>
                            <a:srgbClr val="000000"/>
                          </a:solidFill>
                          <a:latin typeface="+mn-lt"/>
                          <a:ea typeface="Times New Roman"/>
                        </a:rPr>
                        <a:t>0.055</a:t>
                      </a:r>
                      <a:endParaRPr lang="en-CA" sz="1200">
                        <a:latin typeface="+mn-lt"/>
                        <a:ea typeface="Times New Roman"/>
                      </a:endParaRPr>
                    </a:p>
                  </a:txBody>
                  <a:tcPr marL="19050" marR="19050" marT="0" marB="0">
                    <a:lnL>
                      <a:noFill/>
                    </a:lnL>
                    <a:lnR>
                      <a:noFill/>
                    </a:lnR>
                    <a:lnT>
                      <a:noFill/>
                    </a:lnT>
                    <a:lnB>
                      <a:noFill/>
                    </a:lnB>
                  </a:tcPr>
                </a:tc>
              </a:tr>
              <a:tr h="388449">
                <a:tc>
                  <a:txBody>
                    <a:bodyPr/>
                    <a:lstStyle/>
                    <a:p>
                      <a:pPr>
                        <a:lnSpc>
                          <a:spcPct val="115000"/>
                        </a:lnSpc>
                      </a:pPr>
                      <a:r>
                        <a:rPr lang="en-US" sz="1200">
                          <a:solidFill>
                            <a:srgbClr val="000000"/>
                          </a:solidFill>
                          <a:latin typeface="+mn-lt"/>
                        </a:rPr>
                        <a:t>Family Day</a:t>
                      </a:r>
                      <a:endParaRPr lang="en-CA" sz="1200">
                        <a:latin typeface="+mn-lt"/>
                      </a:endParaRPr>
                    </a:p>
                  </a:txBody>
                  <a:tcPr marL="19050" marR="19050" marT="0" marB="0">
                    <a:lnL>
                      <a:noFill/>
                    </a:lnL>
                    <a:lnR>
                      <a:noFill/>
                    </a:lnR>
                    <a:lnT>
                      <a:noFill/>
                    </a:lnT>
                    <a:lnB>
                      <a:noFill/>
                    </a:lnB>
                  </a:tcPr>
                </a:tc>
                <a:tc>
                  <a:txBody>
                    <a:bodyPr/>
                    <a:lstStyle/>
                    <a:p>
                      <a:pPr algn="ctr">
                        <a:lnSpc>
                          <a:spcPct val="115000"/>
                        </a:lnSpc>
                      </a:pPr>
                      <a:r>
                        <a:rPr lang="en-US" sz="1200">
                          <a:solidFill>
                            <a:srgbClr val="000000"/>
                          </a:solidFill>
                          <a:latin typeface="+mn-lt"/>
                        </a:rPr>
                        <a:t>1.03</a:t>
                      </a:r>
                      <a:endParaRPr lang="en-CA" sz="1200">
                        <a:latin typeface="+mn-lt"/>
                      </a:endParaRPr>
                    </a:p>
                    <a:p>
                      <a:pPr algn="ctr">
                        <a:lnSpc>
                          <a:spcPct val="115000"/>
                        </a:lnSpc>
                      </a:pPr>
                      <a:r>
                        <a:rPr lang="en-US" sz="1200">
                          <a:solidFill>
                            <a:srgbClr val="000000"/>
                          </a:solidFill>
                          <a:latin typeface="+mn-lt"/>
                        </a:rPr>
                        <a:t>(0.70-1.52)</a:t>
                      </a:r>
                      <a:endParaRPr lang="en-CA" sz="1200">
                        <a:latin typeface="+mn-lt"/>
                      </a:endParaRPr>
                    </a:p>
                  </a:txBody>
                  <a:tcPr marL="19050" marR="19050" marT="0" marB="0">
                    <a:lnL>
                      <a:noFill/>
                    </a:lnL>
                    <a:lnR>
                      <a:noFill/>
                    </a:lnR>
                    <a:lnT>
                      <a:noFill/>
                    </a:lnT>
                    <a:lnB>
                      <a:noFill/>
                    </a:lnB>
                  </a:tcPr>
                </a:tc>
                <a:tc>
                  <a:txBody>
                    <a:bodyPr/>
                    <a:lstStyle/>
                    <a:p>
                      <a:pPr marL="0" marR="0" algn="ctr">
                        <a:lnSpc>
                          <a:spcPct val="115000"/>
                        </a:lnSpc>
                        <a:spcBef>
                          <a:spcPts val="0"/>
                        </a:spcBef>
                        <a:spcAft>
                          <a:spcPts val="0"/>
                        </a:spcAft>
                        <a:tabLst>
                          <a:tab pos="228600" algn="l"/>
                        </a:tabLst>
                      </a:pPr>
                      <a:r>
                        <a:rPr lang="en-US" sz="1200">
                          <a:solidFill>
                            <a:srgbClr val="000000"/>
                          </a:solidFill>
                          <a:latin typeface="+mn-lt"/>
                          <a:ea typeface="Times New Roman"/>
                        </a:rPr>
                        <a:t>0.868</a:t>
                      </a:r>
                      <a:endParaRPr lang="en-CA" sz="1200">
                        <a:latin typeface="+mn-lt"/>
                        <a:ea typeface="Times New Roman"/>
                      </a:endParaRPr>
                    </a:p>
                  </a:txBody>
                  <a:tcPr marL="19050" marR="19050" marT="0" marB="0">
                    <a:lnL>
                      <a:noFill/>
                    </a:lnL>
                    <a:lnR>
                      <a:noFill/>
                    </a:lnR>
                    <a:lnT>
                      <a:noFill/>
                    </a:lnT>
                    <a:lnB>
                      <a:noFill/>
                    </a:lnB>
                  </a:tcPr>
                </a:tc>
                <a:tc>
                  <a:txBody>
                    <a:bodyPr/>
                    <a:lstStyle/>
                    <a:p>
                      <a:pPr algn="ctr">
                        <a:lnSpc>
                          <a:spcPct val="115000"/>
                        </a:lnSpc>
                      </a:pPr>
                      <a:r>
                        <a:rPr lang="en-US" sz="1200" dirty="0">
                          <a:solidFill>
                            <a:srgbClr val="000000"/>
                          </a:solidFill>
                          <a:latin typeface="+mn-lt"/>
                        </a:rPr>
                        <a:t>1.29</a:t>
                      </a:r>
                      <a:endParaRPr lang="en-CA" sz="1200" dirty="0">
                        <a:latin typeface="+mn-lt"/>
                      </a:endParaRPr>
                    </a:p>
                    <a:p>
                      <a:pPr algn="ctr">
                        <a:lnSpc>
                          <a:spcPct val="115000"/>
                        </a:lnSpc>
                      </a:pPr>
                      <a:r>
                        <a:rPr lang="en-US" sz="1200" dirty="0">
                          <a:solidFill>
                            <a:srgbClr val="000000"/>
                          </a:solidFill>
                          <a:latin typeface="+mn-lt"/>
                        </a:rPr>
                        <a:t>(0.81-2.06)</a:t>
                      </a:r>
                      <a:endParaRPr lang="en-CA" sz="1200" dirty="0">
                        <a:latin typeface="+mn-lt"/>
                      </a:endParaRPr>
                    </a:p>
                  </a:txBody>
                  <a:tcPr marL="19050" marR="19050" marT="0" marB="0">
                    <a:lnL>
                      <a:noFill/>
                    </a:lnL>
                    <a:lnR>
                      <a:noFill/>
                    </a:lnR>
                    <a:lnT>
                      <a:noFill/>
                    </a:lnT>
                    <a:lnB>
                      <a:noFill/>
                    </a:lnB>
                  </a:tcPr>
                </a:tc>
                <a:tc>
                  <a:txBody>
                    <a:bodyPr/>
                    <a:lstStyle/>
                    <a:p>
                      <a:pPr marL="0" marR="0" algn="ctr">
                        <a:lnSpc>
                          <a:spcPct val="115000"/>
                        </a:lnSpc>
                        <a:spcBef>
                          <a:spcPts val="0"/>
                        </a:spcBef>
                        <a:spcAft>
                          <a:spcPts val="0"/>
                        </a:spcAft>
                        <a:tabLst>
                          <a:tab pos="228600" algn="l"/>
                        </a:tabLst>
                      </a:pPr>
                      <a:r>
                        <a:rPr lang="en-US" sz="1200">
                          <a:solidFill>
                            <a:srgbClr val="000000"/>
                          </a:solidFill>
                          <a:latin typeface="+mn-lt"/>
                          <a:ea typeface="Times New Roman"/>
                        </a:rPr>
                        <a:t>0.292</a:t>
                      </a:r>
                      <a:endParaRPr lang="en-CA" sz="1200">
                        <a:latin typeface="+mn-lt"/>
                        <a:ea typeface="Times New Roman"/>
                      </a:endParaRPr>
                    </a:p>
                  </a:txBody>
                  <a:tcPr marL="19050" marR="19050" marT="0" marB="0">
                    <a:lnL>
                      <a:noFill/>
                    </a:lnL>
                    <a:lnR>
                      <a:noFill/>
                    </a:lnR>
                    <a:lnT>
                      <a:noFill/>
                    </a:lnT>
                    <a:lnB>
                      <a:noFill/>
                    </a:lnB>
                  </a:tcPr>
                </a:tc>
              </a:tr>
              <a:tr h="388449">
                <a:tc>
                  <a:txBody>
                    <a:bodyPr/>
                    <a:lstStyle/>
                    <a:p>
                      <a:pPr>
                        <a:lnSpc>
                          <a:spcPct val="115000"/>
                        </a:lnSpc>
                      </a:pPr>
                      <a:r>
                        <a:rPr lang="en-US" sz="1200">
                          <a:solidFill>
                            <a:srgbClr val="000000"/>
                          </a:solidFill>
                          <a:latin typeface="+mn-lt"/>
                        </a:rPr>
                        <a:t>Labour Day</a:t>
                      </a:r>
                      <a:endParaRPr lang="en-CA" sz="1200">
                        <a:latin typeface="+mn-lt"/>
                      </a:endParaRPr>
                    </a:p>
                  </a:txBody>
                  <a:tcPr marL="19050" marR="19050" marT="0" marB="0">
                    <a:lnL>
                      <a:noFill/>
                    </a:lnL>
                    <a:lnR>
                      <a:noFill/>
                    </a:lnR>
                    <a:lnT>
                      <a:noFill/>
                    </a:lnT>
                    <a:lnB>
                      <a:noFill/>
                    </a:lnB>
                  </a:tcPr>
                </a:tc>
                <a:tc>
                  <a:txBody>
                    <a:bodyPr/>
                    <a:lstStyle/>
                    <a:p>
                      <a:pPr algn="ctr">
                        <a:lnSpc>
                          <a:spcPct val="115000"/>
                        </a:lnSpc>
                      </a:pPr>
                      <a:r>
                        <a:rPr lang="en-US" sz="1200">
                          <a:solidFill>
                            <a:srgbClr val="000000"/>
                          </a:solidFill>
                          <a:latin typeface="+mn-lt"/>
                        </a:rPr>
                        <a:t>1.17</a:t>
                      </a:r>
                      <a:endParaRPr lang="en-CA" sz="1200">
                        <a:latin typeface="+mn-lt"/>
                      </a:endParaRPr>
                    </a:p>
                    <a:p>
                      <a:pPr algn="ctr">
                        <a:lnSpc>
                          <a:spcPct val="115000"/>
                        </a:lnSpc>
                      </a:pPr>
                      <a:r>
                        <a:rPr lang="en-US" sz="1200">
                          <a:solidFill>
                            <a:srgbClr val="000000"/>
                          </a:solidFill>
                          <a:latin typeface="+mn-lt"/>
                        </a:rPr>
                        <a:t>(0.82-1.66)</a:t>
                      </a:r>
                      <a:endParaRPr lang="en-CA" sz="1200">
                        <a:latin typeface="+mn-lt"/>
                      </a:endParaRPr>
                    </a:p>
                  </a:txBody>
                  <a:tcPr marL="19050" marR="19050" marT="0" marB="0">
                    <a:lnL>
                      <a:noFill/>
                    </a:lnL>
                    <a:lnR>
                      <a:noFill/>
                    </a:lnR>
                    <a:lnT>
                      <a:noFill/>
                    </a:lnT>
                    <a:lnB>
                      <a:noFill/>
                    </a:lnB>
                  </a:tcPr>
                </a:tc>
                <a:tc>
                  <a:txBody>
                    <a:bodyPr/>
                    <a:lstStyle/>
                    <a:p>
                      <a:pPr marL="0" marR="0" algn="ctr">
                        <a:lnSpc>
                          <a:spcPct val="115000"/>
                        </a:lnSpc>
                        <a:spcBef>
                          <a:spcPts val="0"/>
                        </a:spcBef>
                        <a:spcAft>
                          <a:spcPts val="0"/>
                        </a:spcAft>
                        <a:tabLst>
                          <a:tab pos="228600" algn="l"/>
                        </a:tabLst>
                      </a:pPr>
                      <a:r>
                        <a:rPr lang="en-US" sz="1200">
                          <a:solidFill>
                            <a:srgbClr val="000000"/>
                          </a:solidFill>
                          <a:latin typeface="+mn-lt"/>
                          <a:ea typeface="Times New Roman"/>
                        </a:rPr>
                        <a:t>0.382</a:t>
                      </a:r>
                      <a:endParaRPr lang="en-CA" sz="1200">
                        <a:latin typeface="+mn-lt"/>
                        <a:ea typeface="Times New Roman"/>
                      </a:endParaRPr>
                    </a:p>
                  </a:txBody>
                  <a:tcPr marL="19050" marR="19050" marT="0" marB="0">
                    <a:lnL>
                      <a:noFill/>
                    </a:lnL>
                    <a:lnR>
                      <a:noFill/>
                    </a:lnR>
                    <a:lnT>
                      <a:noFill/>
                    </a:lnT>
                    <a:lnB>
                      <a:noFill/>
                    </a:lnB>
                  </a:tcPr>
                </a:tc>
                <a:tc>
                  <a:txBody>
                    <a:bodyPr/>
                    <a:lstStyle/>
                    <a:p>
                      <a:pPr algn="ctr">
                        <a:lnSpc>
                          <a:spcPct val="115000"/>
                        </a:lnSpc>
                      </a:pPr>
                      <a:r>
                        <a:rPr lang="en-US" sz="1200" dirty="0">
                          <a:solidFill>
                            <a:srgbClr val="000000"/>
                          </a:solidFill>
                          <a:latin typeface="+mn-lt"/>
                        </a:rPr>
                        <a:t>1.29</a:t>
                      </a:r>
                      <a:endParaRPr lang="en-CA" sz="1200" dirty="0">
                        <a:latin typeface="+mn-lt"/>
                      </a:endParaRPr>
                    </a:p>
                    <a:p>
                      <a:pPr algn="ctr">
                        <a:lnSpc>
                          <a:spcPct val="115000"/>
                        </a:lnSpc>
                      </a:pPr>
                      <a:r>
                        <a:rPr lang="en-US" sz="1200" dirty="0">
                          <a:solidFill>
                            <a:srgbClr val="000000"/>
                          </a:solidFill>
                          <a:latin typeface="+mn-lt"/>
                        </a:rPr>
                        <a:t>(0.87-1.92)</a:t>
                      </a:r>
                      <a:endParaRPr lang="en-CA" sz="1200" dirty="0">
                        <a:latin typeface="+mn-lt"/>
                      </a:endParaRPr>
                    </a:p>
                  </a:txBody>
                  <a:tcPr marL="19050" marR="19050" marT="0" marB="0">
                    <a:lnL>
                      <a:noFill/>
                    </a:lnL>
                    <a:lnR>
                      <a:noFill/>
                    </a:lnR>
                    <a:lnT>
                      <a:noFill/>
                    </a:lnT>
                    <a:lnB>
                      <a:noFill/>
                    </a:lnB>
                  </a:tcPr>
                </a:tc>
                <a:tc>
                  <a:txBody>
                    <a:bodyPr/>
                    <a:lstStyle/>
                    <a:p>
                      <a:pPr marL="0" marR="0" algn="ctr">
                        <a:lnSpc>
                          <a:spcPct val="115000"/>
                        </a:lnSpc>
                        <a:spcBef>
                          <a:spcPts val="0"/>
                        </a:spcBef>
                        <a:spcAft>
                          <a:spcPts val="0"/>
                        </a:spcAft>
                        <a:tabLst>
                          <a:tab pos="228600" algn="l"/>
                        </a:tabLst>
                      </a:pPr>
                      <a:r>
                        <a:rPr lang="en-US" sz="1200" dirty="0">
                          <a:solidFill>
                            <a:srgbClr val="000000"/>
                          </a:solidFill>
                          <a:latin typeface="+mn-lt"/>
                          <a:ea typeface="Times New Roman"/>
                        </a:rPr>
                        <a:t>0.204</a:t>
                      </a:r>
                      <a:endParaRPr lang="en-CA" sz="1200" dirty="0">
                        <a:latin typeface="+mn-lt"/>
                        <a:ea typeface="Times New Roman"/>
                      </a:endParaRPr>
                    </a:p>
                  </a:txBody>
                  <a:tcPr marL="19050" marR="19050" marT="0" marB="0">
                    <a:lnL>
                      <a:noFill/>
                    </a:lnL>
                    <a:lnR>
                      <a:noFill/>
                    </a:lnR>
                    <a:lnT>
                      <a:noFill/>
                    </a:lnT>
                    <a:lnB>
                      <a:noFill/>
                    </a:lnB>
                  </a:tcPr>
                </a:tc>
              </a:tr>
              <a:tr h="388449">
                <a:tc>
                  <a:txBody>
                    <a:bodyPr/>
                    <a:lstStyle/>
                    <a:p>
                      <a:pPr>
                        <a:lnSpc>
                          <a:spcPct val="115000"/>
                        </a:lnSpc>
                      </a:pPr>
                      <a:r>
                        <a:rPr lang="en-US" sz="1200">
                          <a:solidFill>
                            <a:srgbClr val="000000"/>
                          </a:solidFill>
                          <a:latin typeface="+mn-lt"/>
                        </a:rPr>
                        <a:t>New Year</a:t>
                      </a:r>
                      <a:endParaRPr lang="en-CA" sz="1200">
                        <a:latin typeface="+mn-lt"/>
                      </a:endParaRPr>
                    </a:p>
                  </a:txBody>
                  <a:tcPr marL="19050" marR="19050" marT="0" marB="0">
                    <a:lnL>
                      <a:noFill/>
                    </a:lnL>
                    <a:lnR>
                      <a:noFill/>
                    </a:lnR>
                    <a:lnT>
                      <a:noFill/>
                    </a:lnT>
                    <a:lnB>
                      <a:noFill/>
                    </a:lnB>
                  </a:tcPr>
                </a:tc>
                <a:tc>
                  <a:txBody>
                    <a:bodyPr/>
                    <a:lstStyle/>
                    <a:p>
                      <a:pPr algn="ctr">
                        <a:lnSpc>
                          <a:spcPct val="115000"/>
                        </a:lnSpc>
                      </a:pPr>
                      <a:r>
                        <a:rPr lang="en-US" sz="1200">
                          <a:solidFill>
                            <a:srgbClr val="000000"/>
                          </a:solidFill>
                          <a:latin typeface="+mn-lt"/>
                        </a:rPr>
                        <a:t>0.97</a:t>
                      </a:r>
                      <a:endParaRPr lang="en-CA" sz="1200">
                        <a:latin typeface="+mn-lt"/>
                      </a:endParaRPr>
                    </a:p>
                    <a:p>
                      <a:pPr algn="ctr">
                        <a:lnSpc>
                          <a:spcPct val="115000"/>
                        </a:lnSpc>
                      </a:pPr>
                      <a:r>
                        <a:rPr lang="en-US" sz="1200">
                          <a:solidFill>
                            <a:srgbClr val="000000"/>
                          </a:solidFill>
                          <a:latin typeface="+mn-lt"/>
                        </a:rPr>
                        <a:t>(0.63-1.48)</a:t>
                      </a:r>
                      <a:endParaRPr lang="en-CA" sz="1200">
                        <a:latin typeface="+mn-lt"/>
                      </a:endParaRPr>
                    </a:p>
                  </a:txBody>
                  <a:tcPr marL="19050" marR="19050" marT="0" marB="0">
                    <a:lnL>
                      <a:noFill/>
                    </a:lnL>
                    <a:lnR>
                      <a:noFill/>
                    </a:lnR>
                    <a:lnT>
                      <a:noFill/>
                    </a:lnT>
                    <a:lnB>
                      <a:noFill/>
                    </a:lnB>
                  </a:tcPr>
                </a:tc>
                <a:tc>
                  <a:txBody>
                    <a:bodyPr/>
                    <a:lstStyle/>
                    <a:p>
                      <a:pPr marL="0" marR="0" algn="ctr">
                        <a:lnSpc>
                          <a:spcPct val="115000"/>
                        </a:lnSpc>
                        <a:spcBef>
                          <a:spcPts val="0"/>
                        </a:spcBef>
                        <a:spcAft>
                          <a:spcPts val="0"/>
                        </a:spcAft>
                        <a:tabLst>
                          <a:tab pos="228600" algn="l"/>
                        </a:tabLst>
                      </a:pPr>
                      <a:r>
                        <a:rPr lang="en-US" sz="1200">
                          <a:solidFill>
                            <a:srgbClr val="000000"/>
                          </a:solidFill>
                          <a:latin typeface="+mn-lt"/>
                          <a:ea typeface="Times New Roman"/>
                        </a:rPr>
                        <a:t>0.869</a:t>
                      </a:r>
                      <a:endParaRPr lang="en-CA" sz="1200">
                        <a:latin typeface="+mn-lt"/>
                        <a:ea typeface="Times New Roman"/>
                      </a:endParaRPr>
                    </a:p>
                  </a:txBody>
                  <a:tcPr marL="19050" marR="19050" marT="0" marB="0">
                    <a:lnL>
                      <a:noFill/>
                    </a:lnL>
                    <a:lnR>
                      <a:noFill/>
                    </a:lnR>
                    <a:lnT>
                      <a:noFill/>
                    </a:lnT>
                    <a:lnB>
                      <a:noFill/>
                    </a:lnB>
                  </a:tcPr>
                </a:tc>
                <a:tc>
                  <a:txBody>
                    <a:bodyPr/>
                    <a:lstStyle/>
                    <a:p>
                      <a:pPr algn="ctr">
                        <a:lnSpc>
                          <a:spcPct val="115000"/>
                        </a:lnSpc>
                      </a:pPr>
                      <a:r>
                        <a:rPr lang="en-US" sz="1200">
                          <a:solidFill>
                            <a:srgbClr val="000000"/>
                          </a:solidFill>
                          <a:latin typeface="+mn-lt"/>
                        </a:rPr>
                        <a:t>0.97</a:t>
                      </a:r>
                      <a:endParaRPr lang="en-CA" sz="1200">
                        <a:latin typeface="+mn-lt"/>
                      </a:endParaRPr>
                    </a:p>
                    <a:p>
                      <a:pPr algn="ctr">
                        <a:lnSpc>
                          <a:spcPct val="115000"/>
                        </a:lnSpc>
                      </a:pPr>
                      <a:r>
                        <a:rPr lang="en-US" sz="1200">
                          <a:solidFill>
                            <a:srgbClr val="000000"/>
                          </a:solidFill>
                          <a:latin typeface="+mn-lt"/>
                        </a:rPr>
                        <a:t>(0.58-1.64)</a:t>
                      </a:r>
                      <a:endParaRPr lang="en-CA" sz="1200">
                        <a:latin typeface="+mn-lt"/>
                      </a:endParaRPr>
                    </a:p>
                  </a:txBody>
                  <a:tcPr marL="19050" marR="19050" marT="0" marB="0">
                    <a:lnL>
                      <a:noFill/>
                    </a:lnL>
                    <a:lnR>
                      <a:noFill/>
                    </a:lnR>
                    <a:lnT>
                      <a:noFill/>
                    </a:lnT>
                    <a:lnB>
                      <a:noFill/>
                    </a:lnB>
                  </a:tcPr>
                </a:tc>
                <a:tc>
                  <a:txBody>
                    <a:bodyPr/>
                    <a:lstStyle/>
                    <a:p>
                      <a:pPr marL="0" marR="0" algn="ctr">
                        <a:lnSpc>
                          <a:spcPct val="115000"/>
                        </a:lnSpc>
                        <a:spcBef>
                          <a:spcPts val="0"/>
                        </a:spcBef>
                        <a:spcAft>
                          <a:spcPts val="0"/>
                        </a:spcAft>
                        <a:tabLst>
                          <a:tab pos="228600" algn="l"/>
                        </a:tabLst>
                      </a:pPr>
                      <a:r>
                        <a:rPr lang="en-US" sz="1200" dirty="0">
                          <a:solidFill>
                            <a:srgbClr val="000000"/>
                          </a:solidFill>
                          <a:latin typeface="+mn-lt"/>
                          <a:ea typeface="Times New Roman"/>
                        </a:rPr>
                        <a:t>0.919</a:t>
                      </a:r>
                      <a:endParaRPr lang="en-CA" sz="1200" dirty="0">
                        <a:latin typeface="+mn-lt"/>
                        <a:ea typeface="Times New Roman"/>
                      </a:endParaRPr>
                    </a:p>
                  </a:txBody>
                  <a:tcPr marL="19050" marR="19050" marT="0" marB="0">
                    <a:lnL>
                      <a:noFill/>
                    </a:lnL>
                    <a:lnR>
                      <a:noFill/>
                    </a:lnR>
                    <a:lnT>
                      <a:noFill/>
                    </a:lnT>
                    <a:lnB>
                      <a:noFill/>
                    </a:lnB>
                  </a:tcPr>
                </a:tc>
              </a:tr>
              <a:tr h="388449">
                <a:tc>
                  <a:txBody>
                    <a:bodyPr/>
                    <a:lstStyle/>
                    <a:p>
                      <a:pPr>
                        <a:lnSpc>
                          <a:spcPct val="115000"/>
                        </a:lnSpc>
                      </a:pPr>
                      <a:r>
                        <a:rPr lang="en-US" sz="1200" dirty="0">
                          <a:solidFill>
                            <a:srgbClr val="000000"/>
                          </a:solidFill>
                          <a:latin typeface="+mn-lt"/>
                        </a:rPr>
                        <a:t>Remembrance Day</a:t>
                      </a:r>
                      <a:endParaRPr lang="en-CA" sz="1200" dirty="0">
                        <a:latin typeface="+mn-lt"/>
                      </a:endParaRPr>
                    </a:p>
                  </a:txBody>
                  <a:tcPr marL="19050" marR="19050" marT="0" marB="0">
                    <a:lnL>
                      <a:noFill/>
                    </a:lnL>
                    <a:lnR>
                      <a:noFill/>
                    </a:lnR>
                    <a:lnT>
                      <a:noFill/>
                    </a:lnT>
                    <a:lnB>
                      <a:noFill/>
                    </a:lnB>
                  </a:tcPr>
                </a:tc>
                <a:tc>
                  <a:txBody>
                    <a:bodyPr/>
                    <a:lstStyle/>
                    <a:p>
                      <a:pPr algn="ctr">
                        <a:lnSpc>
                          <a:spcPct val="115000"/>
                        </a:lnSpc>
                      </a:pPr>
                      <a:r>
                        <a:rPr lang="en-US" sz="1200">
                          <a:solidFill>
                            <a:srgbClr val="000000"/>
                          </a:solidFill>
                          <a:latin typeface="+mn-lt"/>
                        </a:rPr>
                        <a:t>0.66</a:t>
                      </a:r>
                      <a:endParaRPr lang="en-CA" sz="1200">
                        <a:latin typeface="+mn-lt"/>
                      </a:endParaRPr>
                    </a:p>
                    <a:p>
                      <a:pPr algn="ctr">
                        <a:lnSpc>
                          <a:spcPct val="115000"/>
                        </a:lnSpc>
                      </a:pPr>
                      <a:r>
                        <a:rPr lang="en-US" sz="1200">
                          <a:solidFill>
                            <a:srgbClr val="000000"/>
                          </a:solidFill>
                          <a:latin typeface="+mn-lt"/>
                        </a:rPr>
                        <a:t>(0.42-1.02)</a:t>
                      </a:r>
                      <a:endParaRPr lang="en-CA" sz="1200">
                        <a:latin typeface="+mn-lt"/>
                      </a:endParaRPr>
                    </a:p>
                  </a:txBody>
                  <a:tcPr marL="19050" marR="19050" marT="0" marB="0">
                    <a:lnL>
                      <a:noFill/>
                    </a:lnL>
                    <a:lnR>
                      <a:noFill/>
                    </a:lnR>
                    <a:lnT>
                      <a:noFill/>
                    </a:lnT>
                    <a:lnB>
                      <a:noFill/>
                    </a:lnB>
                  </a:tcPr>
                </a:tc>
                <a:tc>
                  <a:txBody>
                    <a:bodyPr/>
                    <a:lstStyle/>
                    <a:p>
                      <a:pPr marL="0" marR="0" algn="ctr">
                        <a:lnSpc>
                          <a:spcPct val="115000"/>
                        </a:lnSpc>
                        <a:spcBef>
                          <a:spcPts val="0"/>
                        </a:spcBef>
                        <a:spcAft>
                          <a:spcPts val="0"/>
                        </a:spcAft>
                        <a:tabLst>
                          <a:tab pos="228600" algn="l"/>
                        </a:tabLst>
                      </a:pPr>
                      <a:r>
                        <a:rPr lang="en-US" sz="1200">
                          <a:solidFill>
                            <a:srgbClr val="000000"/>
                          </a:solidFill>
                          <a:latin typeface="+mn-lt"/>
                          <a:ea typeface="Times New Roman"/>
                        </a:rPr>
                        <a:t>0.059</a:t>
                      </a:r>
                      <a:endParaRPr lang="en-CA" sz="1200">
                        <a:latin typeface="+mn-lt"/>
                        <a:ea typeface="Times New Roman"/>
                      </a:endParaRPr>
                    </a:p>
                  </a:txBody>
                  <a:tcPr marL="19050" marR="19050" marT="0" marB="0">
                    <a:lnL>
                      <a:noFill/>
                    </a:lnL>
                    <a:lnR>
                      <a:noFill/>
                    </a:lnR>
                    <a:lnT>
                      <a:noFill/>
                    </a:lnT>
                    <a:lnB>
                      <a:noFill/>
                    </a:lnB>
                  </a:tcPr>
                </a:tc>
                <a:tc>
                  <a:txBody>
                    <a:bodyPr/>
                    <a:lstStyle/>
                    <a:p>
                      <a:pPr algn="ctr">
                        <a:lnSpc>
                          <a:spcPct val="115000"/>
                        </a:lnSpc>
                      </a:pPr>
                      <a:r>
                        <a:rPr lang="en-US" sz="1200">
                          <a:solidFill>
                            <a:srgbClr val="000000"/>
                          </a:solidFill>
                          <a:latin typeface="+mn-lt"/>
                        </a:rPr>
                        <a:t>0.72</a:t>
                      </a:r>
                      <a:endParaRPr lang="en-CA" sz="1200">
                        <a:latin typeface="+mn-lt"/>
                      </a:endParaRPr>
                    </a:p>
                    <a:p>
                      <a:pPr algn="ctr">
                        <a:lnSpc>
                          <a:spcPct val="115000"/>
                        </a:lnSpc>
                      </a:pPr>
                      <a:r>
                        <a:rPr lang="en-US" sz="1200">
                          <a:solidFill>
                            <a:srgbClr val="000000"/>
                          </a:solidFill>
                          <a:latin typeface="+mn-lt"/>
                        </a:rPr>
                        <a:t>(0.43-1.22)</a:t>
                      </a:r>
                      <a:endParaRPr lang="en-CA" sz="1200">
                        <a:latin typeface="+mn-lt"/>
                      </a:endParaRPr>
                    </a:p>
                  </a:txBody>
                  <a:tcPr marL="19050" marR="19050" marT="0" marB="0">
                    <a:lnL>
                      <a:noFill/>
                    </a:lnL>
                    <a:lnR>
                      <a:noFill/>
                    </a:lnR>
                    <a:lnT>
                      <a:noFill/>
                    </a:lnT>
                    <a:lnB>
                      <a:noFill/>
                    </a:lnB>
                  </a:tcPr>
                </a:tc>
                <a:tc>
                  <a:txBody>
                    <a:bodyPr/>
                    <a:lstStyle/>
                    <a:p>
                      <a:pPr marL="0" marR="0" algn="ctr">
                        <a:lnSpc>
                          <a:spcPct val="115000"/>
                        </a:lnSpc>
                        <a:spcBef>
                          <a:spcPts val="0"/>
                        </a:spcBef>
                        <a:spcAft>
                          <a:spcPts val="0"/>
                        </a:spcAft>
                        <a:tabLst>
                          <a:tab pos="228600" algn="l"/>
                        </a:tabLst>
                      </a:pPr>
                      <a:r>
                        <a:rPr lang="en-US" sz="1200" dirty="0">
                          <a:solidFill>
                            <a:srgbClr val="000000"/>
                          </a:solidFill>
                          <a:latin typeface="+mn-lt"/>
                          <a:ea typeface="Times New Roman"/>
                        </a:rPr>
                        <a:t>0.226</a:t>
                      </a:r>
                      <a:endParaRPr lang="en-CA" sz="1200" dirty="0">
                        <a:latin typeface="+mn-lt"/>
                        <a:ea typeface="Times New Roman"/>
                      </a:endParaRPr>
                    </a:p>
                  </a:txBody>
                  <a:tcPr marL="19050" marR="19050" marT="0" marB="0">
                    <a:lnL>
                      <a:noFill/>
                    </a:lnL>
                    <a:lnR>
                      <a:noFill/>
                    </a:lnR>
                    <a:lnT>
                      <a:noFill/>
                    </a:lnT>
                    <a:lnB>
                      <a:noFill/>
                    </a:lnB>
                  </a:tcPr>
                </a:tc>
              </a:tr>
              <a:tr h="188364">
                <a:tc>
                  <a:txBody>
                    <a:bodyPr/>
                    <a:lstStyle/>
                    <a:p>
                      <a:pPr>
                        <a:lnSpc>
                          <a:spcPct val="115000"/>
                        </a:lnSpc>
                      </a:pPr>
                      <a:r>
                        <a:rPr lang="en-US" sz="1200" dirty="0" smtClean="0">
                          <a:solidFill>
                            <a:srgbClr val="000000"/>
                          </a:solidFill>
                          <a:latin typeface="+mn-lt"/>
                        </a:rPr>
                        <a:t>**</a:t>
                      </a:r>
                      <a:r>
                        <a:rPr lang="en-US" sz="1200" dirty="0">
                          <a:solidFill>
                            <a:srgbClr val="000000"/>
                          </a:solidFill>
                          <a:latin typeface="+mn-lt"/>
                        </a:rPr>
                        <a:t>VTC</a:t>
                      </a:r>
                      <a:endParaRPr lang="en-CA" sz="1200" dirty="0">
                        <a:latin typeface="+mn-lt"/>
                      </a:endParaRPr>
                    </a:p>
                  </a:txBody>
                  <a:tcPr marL="19050" marR="1905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n-US" sz="1200">
                          <a:solidFill>
                            <a:srgbClr val="000000"/>
                          </a:solidFill>
                          <a:latin typeface="+mn-lt"/>
                        </a:rPr>
                        <a:t>1.00 </a:t>
                      </a:r>
                      <a:endParaRPr lang="en-CA" sz="1200">
                        <a:latin typeface="+mn-lt"/>
                      </a:endParaRPr>
                    </a:p>
                  </a:txBody>
                  <a:tcPr marL="19050" marR="1905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n-US" sz="1200">
                          <a:solidFill>
                            <a:srgbClr val="000000"/>
                          </a:solidFill>
                          <a:latin typeface="+mn-lt"/>
                        </a:rPr>
                        <a:t>-</a:t>
                      </a:r>
                      <a:endParaRPr lang="en-CA" sz="1200">
                        <a:latin typeface="+mn-lt"/>
                      </a:endParaRPr>
                    </a:p>
                  </a:txBody>
                  <a:tcPr marL="19050" marR="1905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n-US" sz="1200">
                          <a:solidFill>
                            <a:srgbClr val="000000"/>
                          </a:solidFill>
                          <a:latin typeface="+mn-lt"/>
                        </a:rPr>
                        <a:t>1.00</a:t>
                      </a:r>
                      <a:endParaRPr lang="en-CA" sz="1200">
                        <a:latin typeface="+mn-lt"/>
                      </a:endParaRPr>
                    </a:p>
                  </a:txBody>
                  <a:tcPr marL="19050" marR="1905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n-US" sz="1200" dirty="0">
                          <a:solidFill>
                            <a:srgbClr val="000000"/>
                          </a:solidFill>
                          <a:latin typeface="+mn-lt"/>
                        </a:rPr>
                        <a:t>-</a:t>
                      </a:r>
                      <a:endParaRPr lang="en-CA" sz="1200" dirty="0">
                        <a:latin typeface="+mn-lt"/>
                      </a:endParaRPr>
                    </a:p>
                  </a:txBody>
                  <a:tcPr marL="19050" marR="19050"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xfrm>
            <a:off x="457200" y="524620"/>
            <a:ext cx="8229600" cy="797062"/>
          </a:xfrm>
        </p:spPr>
        <p:txBody>
          <a:bodyPr>
            <a:normAutofit/>
          </a:bodyPr>
          <a:lstStyle/>
          <a:p>
            <a:r>
              <a:rPr lang="en-US" sz="3600" b="1" dirty="0" smtClean="0">
                <a:solidFill>
                  <a:schemeClr val="tx1">
                    <a:lumMod val="85000"/>
                    <a:lumOff val="15000"/>
                  </a:schemeClr>
                </a:solidFill>
                <a:latin typeface="+mn-lt"/>
                <a:cs typeface="Thorndale AMT" pitchFamily="18" charset="0"/>
              </a:rPr>
              <a:t>Conclusion</a:t>
            </a:r>
            <a:endParaRPr lang="en-CA" sz="3600" b="1" dirty="0">
              <a:solidFill>
                <a:schemeClr val="tx1">
                  <a:lumMod val="85000"/>
                  <a:lumOff val="15000"/>
                </a:schemeClr>
              </a:solidFill>
              <a:latin typeface="+mn-lt"/>
              <a:cs typeface="Thorndale AMT" pitchFamily="18" charset="0"/>
            </a:endParaRPr>
          </a:p>
        </p:txBody>
      </p:sp>
      <p:sp>
        <p:nvSpPr>
          <p:cNvPr id="5" name="TextBox 4"/>
          <p:cNvSpPr txBox="1"/>
          <p:nvPr/>
        </p:nvSpPr>
        <p:spPr>
          <a:xfrm>
            <a:off x="411480" y="1333112"/>
            <a:ext cx="8478520" cy="4524315"/>
          </a:xfrm>
          <a:prstGeom prst="rect">
            <a:avLst/>
          </a:prstGeom>
          <a:noFill/>
        </p:spPr>
        <p:txBody>
          <a:bodyPr wrap="square" rtlCol="0">
            <a:spAutoFit/>
          </a:bodyPr>
          <a:lstStyle/>
          <a:p>
            <a:pPr marL="354013" indent="-354013">
              <a:buFont typeface="Arial" pitchFamily="34" charset="0"/>
              <a:buChar char="•"/>
            </a:pPr>
            <a:r>
              <a:rPr lang="en-US" sz="2400" dirty="0" smtClean="0"/>
              <a:t>The study supports the common perception of elevated collision risk during statutory holiday </a:t>
            </a:r>
            <a:r>
              <a:rPr lang="en-US" sz="2400" dirty="0" smtClean="0"/>
              <a:t>periods.</a:t>
            </a:r>
            <a:endParaRPr lang="en-US" sz="2400" dirty="0" smtClean="0"/>
          </a:p>
          <a:p>
            <a:pPr marL="354013" indent="-354013">
              <a:buFont typeface="Arial" pitchFamily="34" charset="0"/>
              <a:buChar char="•"/>
            </a:pPr>
            <a:r>
              <a:rPr lang="en-US" sz="2400" dirty="0" smtClean="0"/>
              <a:t>The risk of casualty collisions and resulting casualties was significantly higher during statutory </a:t>
            </a:r>
            <a:r>
              <a:rPr lang="en-US" sz="2400" dirty="0" smtClean="0"/>
              <a:t>holidays.</a:t>
            </a:r>
            <a:endParaRPr lang="en-US" sz="2400" dirty="0" smtClean="0"/>
          </a:p>
          <a:p>
            <a:pPr marL="354013" indent="-354013">
              <a:buFont typeface="Arial" pitchFamily="34" charset="0"/>
              <a:buChar char="•"/>
            </a:pPr>
            <a:r>
              <a:rPr lang="en-US" sz="2400" dirty="0" smtClean="0"/>
              <a:t>The risk of alcohol involvement in casualties during statutory holidays was substantially greater than that for </a:t>
            </a:r>
            <a:r>
              <a:rPr lang="en-US" sz="2400" dirty="0" smtClean="0"/>
              <a:t>non-holidays.</a:t>
            </a:r>
            <a:endParaRPr lang="en-US" sz="2400" dirty="0" smtClean="0"/>
          </a:p>
          <a:p>
            <a:pPr marL="354013" indent="-354013">
              <a:buFont typeface="Arial" pitchFamily="34" charset="0"/>
              <a:buChar char="•"/>
            </a:pPr>
            <a:r>
              <a:rPr lang="en-US" sz="2400" dirty="0" smtClean="0"/>
              <a:t>The risk of casualty collisions during less targeted statutory holidays did not differ significantly from the </a:t>
            </a:r>
            <a:r>
              <a:rPr lang="en-US" sz="2400" dirty="0" smtClean="0"/>
              <a:t>heavily enforced </a:t>
            </a:r>
            <a:r>
              <a:rPr lang="en-US" sz="2400" dirty="0" smtClean="0"/>
              <a:t>VTC holidays (except the Remembrance Day)</a:t>
            </a:r>
          </a:p>
          <a:p>
            <a:pPr marL="354013" indent="-354013">
              <a:buFont typeface="Arial" pitchFamily="34" charset="0"/>
              <a:buChar char="•"/>
            </a:pPr>
            <a:r>
              <a:rPr lang="en-US" sz="2400" dirty="0" smtClean="0"/>
              <a:t>Easter, Remembrance Day, Family Day, and New Year holidays had higher overall alcohol related casualty collisions than VTC.</a:t>
            </a:r>
          </a:p>
          <a:p>
            <a:pPr marL="354013" indent="-354013">
              <a:buFont typeface="Arial" pitchFamily="34" charset="0"/>
              <a:buChar char="•"/>
            </a:pPr>
            <a:endParaRPr lang="en-US" sz="2400" b="1"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xfrm>
            <a:off x="457200" y="524620"/>
            <a:ext cx="8229600" cy="797062"/>
          </a:xfrm>
        </p:spPr>
        <p:txBody>
          <a:bodyPr>
            <a:normAutofit/>
          </a:bodyPr>
          <a:lstStyle/>
          <a:p>
            <a:r>
              <a:rPr lang="en-US" sz="3600" b="1" dirty="0" smtClean="0">
                <a:solidFill>
                  <a:schemeClr val="tx1">
                    <a:lumMod val="85000"/>
                    <a:lumOff val="15000"/>
                  </a:schemeClr>
                </a:solidFill>
                <a:latin typeface="+mn-lt"/>
                <a:cs typeface="Thorndale AMT" pitchFamily="18" charset="0"/>
              </a:rPr>
              <a:t>Recommendations</a:t>
            </a:r>
            <a:endParaRPr lang="en-CA" sz="3600" b="1" dirty="0">
              <a:solidFill>
                <a:schemeClr val="tx1">
                  <a:lumMod val="85000"/>
                  <a:lumOff val="15000"/>
                </a:schemeClr>
              </a:solidFill>
              <a:latin typeface="+mn-lt"/>
              <a:cs typeface="Thorndale AMT" pitchFamily="18" charset="0"/>
            </a:endParaRPr>
          </a:p>
        </p:txBody>
      </p:sp>
      <p:sp>
        <p:nvSpPr>
          <p:cNvPr id="4" name="TextBox 3"/>
          <p:cNvSpPr txBox="1"/>
          <p:nvPr/>
        </p:nvSpPr>
        <p:spPr>
          <a:xfrm>
            <a:off x="411480" y="1333112"/>
            <a:ext cx="8478520" cy="4893647"/>
          </a:xfrm>
          <a:prstGeom prst="rect">
            <a:avLst/>
          </a:prstGeom>
          <a:noFill/>
        </p:spPr>
        <p:txBody>
          <a:bodyPr wrap="square" rtlCol="0">
            <a:spAutoFit/>
          </a:bodyPr>
          <a:lstStyle/>
          <a:p>
            <a:pPr marL="354013" indent="-354013">
              <a:buFont typeface="Arial" pitchFamily="34" charset="0"/>
              <a:buChar char="•"/>
            </a:pPr>
            <a:r>
              <a:rPr lang="en-US" sz="2400" dirty="0" smtClean="0"/>
              <a:t>Safety promotional programs are recommended on an on-going basis around </a:t>
            </a:r>
            <a:r>
              <a:rPr lang="en-US" sz="2400" dirty="0" smtClean="0"/>
              <a:t>all holiday periods.</a:t>
            </a:r>
            <a:endParaRPr lang="en-US" sz="2400" dirty="0" smtClean="0"/>
          </a:p>
          <a:p>
            <a:pPr marL="354013" indent="-354013">
              <a:buFont typeface="Arial" pitchFamily="34" charset="0"/>
              <a:buChar char="•"/>
            </a:pPr>
            <a:r>
              <a:rPr lang="en-US" sz="2400" dirty="0" smtClean="0"/>
              <a:t>Promotional messages and enhanced enforcements against drinking and driving are highly recommended during all holiday periods, especially Easter, Remembrance Day, Family Day, and New Year’s Day holidays to improve public safety.</a:t>
            </a:r>
            <a:endParaRPr lang="en-CA" sz="2400" dirty="0" smtClean="0"/>
          </a:p>
          <a:p>
            <a:pPr marL="355600" indent="-355600">
              <a:buFont typeface="Arial" pitchFamily="34" charset="0"/>
              <a:buChar char="•"/>
            </a:pPr>
            <a:r>
              <a:rPr lang="en-US" sz="2400" dirty="0" smtClean="0">
                <a:solidFill>
                  <a:schemeClr val="tx1">
                    <a:lumMod val="85000"/>
                    <a:lumOff val="15000"/>
                  </a:schemeClr>
                </a:solidFill>
                <a:cs typeface="Albany AMT" pitchFamily="34" charset="0"/>
              </a:rPr>
              <a:t>This study did not include exposure count (traffic volume/vehicle miles traveled) in the modeling procedure due to data limitations</a:t>
            </a:r>
          </a:p>
          <a:p>
            <a:pPr marL="355600" indent="-355600">
              <a:buFont typeface="Arial" pitchFamily="34" charset="0"/>
              <a:buChar char="•"/>
            </a:pPr>
            <a:r>
              <a:rPr lang="en-US" sz="2400" dirty="0" smtClean="0">
                <a:solidFill>
                  <a:schemeClr val="tx1">
                    <a:lumMod val="85000"/>
                    <a:lumOff val="15000"/>
                  </a:schemeClr>
                </a:solidFill>
                <a:cs typeface="Albany AMT" pitchFamily="34" charset="0"/>
              </a:rPr>
              <a:t>Future research should include exposure count as well as other factors such as, economic indicators (unemployment rate), population, and driver characteristics (age, gender).</a:t>
            </a:r>
            <a:endParaRPr lang="en-US" sz="2400" dirty="0" smtClean="0"/>
          </a:p>
          <a:p>
            <a:pPr marL="354013" indent="-354013">
              <a:buFont typeface="Arial" pitchFamily="34" charset="0"/>
              <a:buChar char="•"/>
            </a:pPr>
            <a:endParaRPr lang="en-US" sz="24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632254"/>
            <a:ext cx="8229600" cy="1143000"/>
          </a:xfrm>
        </p:spPr>
        <p:txBody>
          <a:bodyPr>
            <a:normAutofit/>
          </a:bodyPr>
          <a:lstStyle/>
          <a:p>
            <a:r>
              <a:rPr lang="en-US" sz="4800" dirty="0" smtClean="0">
                <a:solidFill>
                  <a:schemeClr val="tx1">
                    <a:lumMod val="85000"/>
                    <a:lumOff val="15000"/>
                  </a:schemeClr>
                </a:solidFill>
                <a:latin typeface="Thorndale AMT" pitchFamily="18" charset="0"/>
                <a:cs typeface="Thorndale AMT" pitchFamily="18" charset="0"/>
              </a:rPr>
              <a:t>Questions?</a:t>
            </a:r>
            <a:endParaRPr lang="en-CA" sz="4800" dirty="0">
              <a:solidFill>
                <a:schemeClr val="tx1">
                  <a:lumMod val="85000"/>
                  <a:lumOff val="15000"/>
                </a:schemeClr>
              </a:solidFill>
              <a:latin typeface="Thorndale AMT" pitchFamily="18" charset="0"/>
              <a:cs typeface="Thorndale AMT" pitchFamily="18" charset="0"/>
            </a:endParaRPr>
          </a:p>
        </p:txBody>
      </p:sp>
      <p:sp>
        <p:nvSpPr>
          <p:cNvPr id="8" name="Title 1"/>
          <p:cNvSpPr txBox="1">
            <a:spLocks/>
          </p:cNvSpPr>
          <p:nvPr/>
        </p:nvSpPr>
        <p:spPr>
          <a:xfrm>
            <a:off x="465216" y="4911630"/>
            <a:ext cx="8229600" cy="1143000"/>
          </a:xfrm>
          <a:prstGeom prst="rect">
            <a:avLst/>
          </a:prstGeom>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800" b="0" i="0" u="none" strike="noStrike" kern="1200" cap="none" spc="0" normalizeH="0" baseline="0" noProof="0" dirty="0" smtClean="0">
                <a:ln>
                  <a:noFill/>
                </a:ln>
                <a:solidFill>
                  <a:schemeClr val="tx1">
                    <a:lumMod val="85000"/>
                    <a:lumOff val="15000"/>
                  </a:schemeClr>
                </a:solidFill>
                <a:effectLst/>
                <a:uLnTx/>
                <a:uFillTx/>
                <a:latin typeface="Thorndale AMT" pitchFamily="18" charset="0"/>
                <a:ea typeface="+mj-ea"/>
                <a:cs typeface="Thorndale AMT" pitchFamily="18" charset="0"/>
              </a:rPr>
              <a:t>Thank</a:t>
            </a:r>
            <a:r>
              <a:rPr kumimoji="0" lang="en-US" sz="4800" b="0" i="0" u="none" strike="noStrike" kern="1200" cap="none" spc="0" normalizeH="0" noProof="0" dirty="0" smtClean="0">
                <a:ln>
                  <a:noFill/>
                </a:ln>
                <a:solidFill>
                  <a:schemeClr val="tx1">
                    <a:lumMod val="85000"/>
                    <a:lumOff val="15000"/>
                  </a:schemeClr>
                </a:solidFill>
                <a:effectLst/>
                <a:uLnTx/>
                <a:uFillTx/>
                <a:latin typeface="Thorndale AMT" pitchFamily="18" charset="0"/>
                <a:ea typeface="+mj-ea"/>
                <a:cs typeface="Thorndale AMT" pitchFamily="18" charset="0"/>
              </a:rPr>
              <a:t> You!</a:t>
            </a:r>
            <a:endParaRPr kumimoji="0" lang="en-CA" sz="4800" b="0" i="0" u="none" strike="noStrike" kern="1200" cap="none" spc="0" normalizeH="0" baseline="0" noProof="0" dirty="0">
              <a:ln>
                <a:noFill/>
              </a:ln>
              <a:solidFill>
                <a:schemeClr val="tx1">
                  <a:lumMod val="85000"/>
                  <a:lumOff val="15000"/>
                </a:schemeClr>
              </a:solidFill>
              <a:effectLst/>
              <a:uLnTx/>
              <a:uFillTx/>
              <a:latin typeface="Thorndale AMT" pitchFamily="18" charset="0"/>
              <a:ea typeface="+mj-ea"/>
              <a:cs typeface="Thorndale AMT" pitchFamily="18" charset="0"/>
            </a:endParaRPr>
          </a:p>
        </p:txBody>
      </p:sp>
      <p:pic>
        <p:nvPicPr>
          <p:cNvPr id="9" name="Picture 8" descr="don-t-drink-drive-cartoon-illustration-44240983.jpg"/>
          <p:cNvPicPr>
            <a:picLocks noChangeAspect="1"/>
          </p:cNvPicPr>
          <p:nvPr/>
        </p:nvPicPr>
        <p:blipFill>
          <a:blip r:embed="rId4"/>
          <a:stretch>
            <a:fillRect/>
          </a:stretch>
        </p:blipFill>
        <p:spPr>
          <a:xfrm>
            <a:off x="152400" y="1447722"/>
            <a:ext cx="3878287" cy="3744038"/>
          </a:xfrm>
          <a:prstGeom prst="rect">
            <a:avLst/>
          </a:prstGeom>
        </p:spPr>
      </p:pic>
      <p:pic>
        <p:nvPicPr>
          <p:cNvPr id="10" name="Picture 9" descr="policeman-cartoon.jpg"/>
          <p:cNvPicPr>
            <a:picLocks noChangeAspect="1"/>
          </p:cNvPicPr>
          <p:nvPr/>
        </p:nvPicPr>
        <p:blipFill>
          <a:blip r:embed="rId5"/>
          <a:stretch>
            <a:fillRect/>
          </a:stretch>
        </p:blipFill>
        <p:spPr>
          <a:xfrm>
            <a:off x="4896485" y="1900237"/>
            <a:ext cx="3119755" cy="2861261"/>
          </a:xfrm>
          <a:prstGeom prst="rect">
            <a:avLst/>
          </a:prstGeom>
          <a:ln>
            <a:no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24620"/>
            <a:ext cx="8229600" cy="797062"/>
          </a:xfrm>
        </p:spPr>
        <p:txBody>
          <a:bodyPr>
            <a:normAutofit/>
          </a:bodyPr>
          <a:lstStyle/>
          <a:p>
            <a:r>
              <a:rPr lang="en-US" sz="3600" b="1" dirty="0" smtClean="0">
                <a:solidFill>
                  <a:schemeClr val="tx1">
                    <a:lumMod val="85000"/>
                    <a:lumOff val="15000"/>
                  </a:schemeClr>
                </a:solidFill>
                <a:latin typeface="+mn-lt"/>
                <a:cs typeface="Thorndale AMT" pitchFamily="18" charset="0"/>
              </a:rPr>
              <a:t>Background</a:t>
            </a:r>
            <a:endParaRPr lang="en-CA" sz="3600" b="1" dirty="0">
              <a:solidFill>
                <a:schemeClr val="tx1">
                  <a:lumMod val="85000"/>
                  <a:lumOff val="15000"/>
                </a:schemeClr>
              </a:solidFill>
              <a:latin typeface="+mn-lt"/>
              <a:cs typeface="Thorndale AMT" pitchFamily="18" charset="0"/>
            </a:endParaRPr>
          </a:p>
        </p:txBody>
      </p:sp>
      <p:sp>
        <p:nvSpPr>
          <p:cNvPr id="11" name="TextBox 10"/>
          <p:cNvSpPr txBox="1"/>
          <p:nvPr/>
        </p:nvSpPr>
        <p:spPr>
          <a:xfrm>
            <a:off x="411480" y="1333112"/>
            <a:ext cx="8595360" cy="4360168"/>
          </a:xfrm>
          <a:prstGeom prst="rect">
            <a:avLst/>
          </a:prstGeom>
          <a:noFill/>
        </p:spPr>
        <p:txBody>
          <a:bodyPr wrap="square" rtlCol="0">
            <a:spAutoFit/>
          </a:bodyPr>
          <a:lstStyle/>
          <a:p>
            <a:pPr marL="354013" indent="-354013">
              <a:spcAft>
                <a:spcPts val="1000"/>
              </a:spcAft>
              <a:buFont typeface="Arial" pitchFamily="34" charset="0"/>
              <a:buChar char="•"/>
            </a:pPr>
            <a:r>
              <a:rPr lang="en-US" sz="2200" b="1" dirty="0" smtClean="0"/>
              <a:t>Statutory holidays are commonly viewed as times of elevated risk with respect to motor vehicle collisions and severity.</a:t>
            </a:r>
          </a:p>
          <a:p>
            <a:pPr marL="354013" indent="-354013">
              <a:spcAft>
                <a:spcPts val="1000"/>
              </a:spcAft>
              <a:buFont typeface="Arial" pitchFamily="34" charset="0"/>
              <a:buChar char="•"/>
            </a:pPr>
            <a:r>
              <a:rPr lang="en-US" sz="2200" b="1" dirty="0" smtClean="0"/>
              <a:t>In Saskatchewan, statutory holidays in 2014 constituted 16% all traffic fatalities; however, fatalities per day were 71% higher than fatalities per day during rest of the days of 2014.</a:t>
            </a:r>
          </a:p>
          <a:p>
            <a:pPr marL="354013" indent="-354013">
              <a:spcAft>
                <a:spcPts val="1000"/>
              </a:spcAft>
              <a:buFont typeface="Arial" pitchFamily="34" charset="0"/>
              <a:buChar char="•"/>
            </a:pPr>
            <a:r>
              <a:rPr lang="en-US" sz="2200" b="1" dirty="0" smtClean="0"/>
              <a:t>Elevated collision risk during statutory holidays triggers enhanced traffic safety enforcements and publicity campaigns around major holidays – E.g. Victoria Day, Thanksgiving and Christmas (VTC)</a:t>
            </a:r>
          </a:p>
          <a:p>
            <a:pPr marL="354013" indent="-354013">
              <a:spcAft>
                <a:spcPts val="1000"/>
              </a:spcAft>
              <a:buFont typeface="Arial" pitchFamily="34" charset="0"/>
              <a:buChar char="•"/>
            </a:pPr>
            <a:r>
              <a:rPr lang="en-US" sz="2200" b="1" dirty="0" smtClean="0"/>
              <a:t>Do enhanced safety initiatives around the major holidays significantly contribute to increased public safety?</a:t>
            </a:r>
          </a:p>
          <a:p>
            <a:pPr marL="354013" indent="-354013">
              <a:spcAft>
                <a:spcPts val="1000"/>
              </a:spcAft>
              <a:buFont typeface="Arial" pitchFamily="34" charset="0"/>
              <a:buChar char="•"/>
            </a:pPr>
            <a:endParaRPr lang="en-CA" sz="2400" b="1"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xfrm>
            <a:off x="457200" y="524620"/>
            <a:ext cx="8229600" cy="797062"/>
          </a:xfrm>
        </p:spPr>
        <p:txBody>
          <a:bodyPr>
            <a:normAutofit/>
          </a:bodyPr>
          <a:lstStyle/>
          <a:p>
            <a:r>
              <a:rPr lang="en-US" sz="3600" b="1" dirty="0" smtClean="0">
                <a:solidFill>
                  <a:schemeClr val="tx1">
                    <a:lumMod val="85000"/>
                    <a:lumOff val="15000"/>
                  </a:schemeClr>
                </a:solidFill>
                <a:latin typeface="+mn-lt"/>
                <a:cs typeface="Thorndale AMT" pitchFamily="18" charset="0"/>
              </a:rPr>
              <a:t>Objectives</a:t>
            </a:r>
            <a:endParaRPr lang="en-CA" sz="3600" b="1" dirty="0">
              <a:solidFill>
                <a:schemeClr val="tx1">
                  <a:lumMod val="85000"/>
                  <a:lumOff val="15000"/>
                </a:schemeClr>
              </a:solidFill>
              <a:latin typeface="+mn-lt"/>
              <a:cs typeface="Thorndale AMT" pitchFamily="18" charset="0"/>
            </a:endParaRPr>
          </a:p>
        </p:txBody>
      </p:sp>
      <p:sp>
        <p:nvSpPr>
          <p:cNvPr id="7" name="TextBox 6"/>
          <p:cNvSpPr txBox="1"/>
          <p:nvPr/>
        </p:nvSpPr>
        <p:spPr>
          <a:xfrm>
            <a:off x="411480" y="1333112"/>
            <a:ext cx="8595360" cy="4247317"/>
          </a:xfrm>
          <a:prstGeom prst="rect">
            <a:avLst/>
          </a:prstGeom>
          <a:noFill/>
        </p:spPr>
        <p:txBody>
          <a:bodyPr wrap="square" rtlCol="0">
            <a:spAutoFit/>
          </a:bodyPr>
          <a:lstStyle/>
          <a:p>
            <a:r>
              <a:rPr lang="en-US" b="1" dirty="0" smtClean="0"/>
              <a:t> </a:t>
            </a:r>
            <a:r>
              <a:rPr lang="en-US" sz="2400" b="1" dirty="0" smtClean="0"/>
              <a:t>To investigate:</a:t>
            </a:r>
            <a:endParaRPr lang="en-CA" sz="2400" b="1" dirty="0" smtClean="0"/>
          </a:p>
          <a:p>
            <a:r>
              <a:rPr lang="en-US" sz="2400" dirty="0" smtClean="0"/>
              <a:t> </a:t>
            </a:r>
            <a:endParaRPr lang="en-CA" sz="2400" dirty="0" smtClean="0"/>
          </a:p>
          <a:p>
            <a:pPr marL="354013" lvl="0" indent="-354013">
              <a:spcAft>
                <a:spcPts val="1200"/>
              </a:spcAft>
              <a:buFont typeface="Arial" pitchFamily="34" charset="0"/>
              <a:buChar char="•"/>
            </a:pPr>
            <a:r>
              <a:rPr lang="en-US" sz="2400" b="1" dirty="0" smtClean="0"/>
              <a:t>The </a:t>
            </a:r>
            <a:r>
              <a:rPr lang="en-US" sz="2400" b="1" dirty="0" smtClean="0"/>
              <a:t>association of statutory </a:t>
            </a:r>
            <a:r>
              <a:rPr lang="en-US" sz="2400" b="1" dirty="0" smtClean="0"/>
              <a:t>holidays </a:t>
            </a:r>
            <a:r>
              <a:rPr lang="en-US" sz="2400" b="1" dirty="0" smtClean="0"/>
              <a:t>with </a:t>
            </a:r>
            <a:r>
              <a:rPr lang="en-US" sz="2400" b="1" dirty="0" smtClean="0"/>
              <a:t>casualty collisions and casualties </a:t>
            </a:r>
          </a:p>
          <a:p>
            <a:pPr marL="354013" lvl="0" indent="-354013">
              <a:spcAft>
                <a:spcPts val="1200"/>
              </a:spcAft>
              <a:buFont typeface="Arial" pitchFamily="34" charset="0"/>
              <a:buChar char="•"/>
            </a:pPr>
            <a:r>
              <a:rPr lang="en-US" sz="2400" b="1" dirty="0" smtClean="0"/>
              <a:t>The extent of alcohol </a:t>
            </a:r>
            <a:r>
              <a:rPr lang="en-US" sz="2400" b="1" dirty="0" smtClean="0"/>
              <a:t>involvement in casualty collisions and resulting casualties during statutory holidays</a:t>
            </a:r>
            <a:endParaRPr lang="en-CA" sz="2400" b="1" dirty="0" smtClean="0"/>
          </a:p>
          <a:p>
            <a:pPr marL="354013" lvl="0" indent="-354013">
              <a:spcAft>
                <a:spcPts val="1200"/>
              </a:spcAft>
              <a:buFont typeface="Arial" pitchFamily="34" charset="0"/>
              <a:buChar char="•"/>
            </a:pPr>
            <a:r>
              <a:rPr lang="en-US" sz="2400" b="1" dirty="0" smtClean="0"/>
              <a:t>The safety benefits of enhanced enforcement during Victoria Day, Thanksgiving and Christmas (VTC) </a:t>
            </a:r>
            <a:r>
              <a:rPr lang="en-US" sz="2400" b="1" dirty="0" smtClean="0"/>
              <a:t>holidays relative to other holidays. </a:t>
            </a:r>
            <a:endParaRPr lang="en-CA" sz="2400" b="1" dirty="0" smtClean="0"/>
          </a:p>
          <a:p>
            <a:pPr marL="354013" indent="-354013">
              <a:spcAft>
                <a:spcPts val="1000"/>
              </a:spcAft>
              <a:buFont typeface="Arial" pitchFamily="34" charset="0"/>
              <a:buChar char="•"/>
            </a:pPr>
            <a:endParaRPr lang="en-CA" sz="24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xfrm>
            <a:off x="457200" y="524620"/>
            <a:ext cx="8229600" cy="797062"/>
          </a:xfrm>
        </p:spPr>
        <p:txBody>
          <a:bodyPr>
            <a:normAutofit/>
          </a:bodyPr>
          <a:lstStyle/>
          <a:p>
            <a:r>
              <a:rPr lang="en-US" sz="3600" b="1" dirty="0" smtClean="0">
                <a:solidFill>
                  <a:schemeClr val="tx1">
                    <a:lumMod val="85000"/>
                    <a:lumOff val="15000"/>
                  </a:schemeClr>
                </a:solidFill>
                <a:latin typeface="+mn-lt"/>
                <a:cs typeface="Thorndale AMT" pitchFamily="18" charset="0"/>
              </a:rPr>
              <a:t>Study Data</a:t>
            </a:r>
            <a:endParaRPr lang="en-CA" sz="3600" b="1" dirty="0">
              <a:solidFill>
                <a:schemeClr val="tx1">
                  <a:lumMod val="85000"/>
                  <a:lumOff val="15000"/>
                </a:schemeClr>
              </a:solidFill>
              <a:latin typeface="+mn-lt"/>
              <a:cs typeface="Thorndale AMT" pitchFamily="18" charset="0"/>
            </a:endParaRPr>
          </a:p>
        </p:txBody>
      </p:sp>
      <p:graphicFrame>
        <p:nvGraphicFramePr>
          <p:cNvPr id="8" name="Table 7"/>
          <p:cNvGraphicFramePr>
            <a:graphicFrameLocks noGrp="1"/>
          </p:cNvGraphicFramePr>
          <p:nvPr/>
        </p:nvGraphicFramePr>
        <p:xfrm>
          <a:off x="1611630" y="1680210"/>
          <a:ext cx="5726430" cy="3177537"/>
        </p:xfrm>
        <a:graphic>
          <a:graphicData uri="http://schemas.openxmlformats.org/drawingml/2006/table">
            <a:tbl>
              <a:tblPr>
                <a:tableStyleId>{E8B1032C-EA38-4F05-BA0D-38AFFFC7BED3}</a:tableStyleId>
              </a:tblPr>
              <a:tblGrid>
                <a:gridCol w="1954530"/>
                <a:gridCol w="3771900"/>
              </a:tblGrid>
              <a:tr h="288867">
                <a:tc>
                  <a:txBody>
                    <a:bodyPr/>
                    <a:lstStyle/>
                    <a:p>
                      <a:pPr algn="ctr">
                        <a:lnSpc>
                          <a:spcPct val="115000"/>
                        </a:lnSpc>
                        <a:tabLst>
                          <a:tab pos="457200" algn="l"/>
                        </a:tabLst>
                      </a:pPr>
                      <a:r>
                        <a:rPr lang="en-US" sz="1600" b="1" dirty="0" smtClean="0"/>
                        <a:t>Statutory Holiday</a:t>
                      </a:r>
                      <a:endParaRPr lang="en-CA" sz="1600" b="1" dirty="0">
                        <a:latin typeface="Calibri"/>
                      </a:endParaRPr>
                    </a:p>
                  </a:txBody>
                  <a:tcPr marL="68580" marR="68580" marT="0" marB="0"/>
                </a:tc>
                <a:tc>
                  <a:txBody>
                    <a:bodyPr/>
                    <a:lstStyle/>
                    <a:p>
                      <a:pPr algn="ctr">
                        <a:lnSpc>
                          <a:spcPct val="115000"/>
                        </a:lnSpc>
                        <a:tabLst>
                          <a:tab pos="457200" algn="l"/>
                        </a:tabLst>
                      </a:pPr>
                      <a:r>
                        <a:rPr lang="en-US" sz="1600" b="1" dirty="0"/>
                        <a:t>Period</a:t>
                      </a:r>
                      <a:endParaRPr lang="en-CA" sz="1600" b="1" dirty="0">
                        <a:latin typeface="Calibri"/>
                      </a:endParaRPr>
                    </a:p>
                  </a:txBody>
                  <a:tcPr marL="68580" marR="68580" marT="0" marB="0"/>
                </a:tc>
              </a:tr>
              <a:tr h="288867">
                <a:tc>
                  <a:txBody>
                    <a:bodyPr/>
                    <a:lstStyle/>
                    <a:p>
                      <a:pPr>
                        <a:lnSpc>
                          <a:spcPct val="115000"/>
                        </a:lnSpc>
                        <a:tabLst>
                          <a:tab pos="457200" algn="l"/>
                        </a:tabLst>
                      </a:pPr>
                      <a:r>
                        <a:rPr lang="en-US" sz="1400" dirty="0"/>
                        <a:t>New Year</a:t>
                      </a:r>
                      <a:endParaRPr lang="en-CA" sz="1400" dirty="0">
                        <a:latin typeface="Calibri"/>
                      </a:endParaRPr>
                    </a:p>
                  </a:txBody>
                  <a:tcPr marL="68580" marR="68580" marT="0" marB="0"/>
                </a:tc>
                <a:tc>
                  <a:txBody>
                    <a:bodyPr/>
                    <a:lstStyle/>
                    <a:p>
                      <a:pPr>
                        <a:lnSpc>
                          <a:spcPct val="115000"/>
                        </a:lnSpc>
                        <a:tabLst>
                          <a:tab pos="457200" algn="l"/>
                        </a:tabLst>
                      </a:pPr>
                      <a:r>
                        <a:rPr lang="en-US" sz="1400" dirty="0"/>
                        <a:t>Dec 29</a:t>
                      </a:r>
                      <a:r>
                        <a:rPr lang="en-US" sz="1400" baseline="30000" dirty="0"/>
                        <a:t>th</a:t>
                      </a:r>
                      <a:r>
                        <a:rPr lang="en-US" sz="1400" dirty="0"/>
                        <a:t> – Jan 2</a:t>
                      </a:r>
                      <a:r>
                        <a:rPr lang="en-US" sz="1400" baseline="30000" dirty="0"/>
                        <a:t>nd  </a:t>
                      </a:r>
                      <a:r>
                        <a:rPr lang="en-US" sz="1400" dirty="0"/>
                        <a:t>(weekday varies each year)</a:t>
                      </a:r>
                      <a:endParaRPr lang="en-CA" sz="1400" dirty="0">
                        <a:latin typeface="Calibri"/>
                      </a:endParaRPr>
                    </a:p>
                  </a:txBody>
                  <a:tcPr marL="68580" marR="68580" marT="0" marB="0"/>
                </a:tc>
              </a:tr>
              <a:tr h="288867">
                <a:tc>
                  <a:txBody>
                    <a:bodyPr/>
                    <a:lstStyle/>
                    <a:p>
                      <a:pPr>
                        <a:lnSpc>
                          <a:spcPct val="115000"/>
                        </a:lnSpc>
                        <a:tabLst>
                          <a:tab pos="457200" algn="l"/>
                        </a:tabLst>
                      </a:pPr>
                      <a:r>
                        <a:rPr lang="en-US" sz="1400" dirty="0"/>
                        <a:t>Easter</a:t>
                      </a:r>
                      <a:endParaRPr lang="en-CA" sz="1400" dirty="0">
                        <a:latin typeface="Calibri"/>
                      </a:endParaRPr>
                    </a:p>
                  </a:txBody>
                  <a:tcPr marL="68580" marR="68580" marT="0" marB="0"/>
                </a:tc>
                <a:tc>
                  <a:txBody>
                    <a:bodyPr/>
                    <a:lstStyle/>
                    <a:p>
                      <a:pPr>
                        <a:lnSpc>
                          <a:spcPct val="115000"/>
                        </a:lnSpc>
                        <a:tabLst>
                          <a:tab pos="457200" algn="l"/>
                        </a:tabLst>
                      </a:pPr>
                      <a:r>
                        <a:rPr lang="en-US" sz="1400" dirty="0"/>
                        <a:t>Dates </a:t>
                      </a:r>
                      <a:r>
                        <a:rPr lang="en-US" sz="1400" dirty="0" smtClean="0"/>
                        <a:t>vary </a:t>
                      </a:r>
                      <a:r>
                        <a:rPr lang="en-US" sz="1400" dirty="0"/>
                        <a:t>each year (Friday – Monday)</a:t>
                      </a:r>
                      <a:endParaRPr lang="en-CA" sz="1400" dirty="0">
                        <a:latin typeface="Calibri"/>
                      </a:endParaRPr>
                    </a:p>
                  </a:txBody>
                  <a:tcPr marL="68580" marR="68580" marT="0" marB="0"/>
                </a:tc>
              </a:tr>
              <a:tr h="288867">
                <a:tc>
                  <a:txBody>
                    <a:bodyPr/>
                    <a:lstStyle/>
                    <a:p>
                      <a:pPr>
                        <a:lnSpc>
                          <a:spcPct val="115000"/>
                        </a:lnSpc>
                        <a:tabLst>
                          <a:tab pos="457200" algn="l"/>
                        </a:tabLst>
                      </a:pPr>
                      <a:r>
                        <a:rPr lang="en-CA" sz="1400" dirty="0"/>
                        <a:t>Family Day</a:t>
                      </a:r>
                      <a:endParaRPr lang="en-CA" sz="1400" dirty="0">
                        <a:latin typeface="Calibri"/>
                      </a:endParaRPr>
                    </a:p>
                  </a:txBody>
                  <a:tcPr marL="68580" marR="68580" marT="0" marB="0"/>
                </a:tc>
                <a:tc>
                  <a:txBody>
                    <a:bodyPr/>
                    <a:lstStyle/>
                    <a:p>
                      <a:pPr>
                        <a:lnSpc>
                          <a:spcPct val="115000"/>
                        </a:lnSpc>
                        <a:tabLst>
                          <a:tab pos="457200" algn="l"/>
                        </a:tabLst>
                      </a:pPr>
                      <a:r>
                        <a:rPr lang="en-US" sz="1400" dirty="0"/>
                        <a:t>3</a:t>
                      </a:r>
                      <a:r>
                        <a:rPr lang="en-US" sz="1400" baseline="30000" dirty="0"/>
                        <a:t>rd</a:t>
                      </a:r>
                      <a:r>
                        <a:rPr lang="en-US" sz="1400" dirty="0"/>
                        <a:t> Monday of February (Friday – Monday)</a:t>
                      </a:r>
                      <a:endParaRPr lang="en-CA" sz="1400" dirty="0">
                        <a:latin typeface="Calibri"/>
                      </a:endParaRPr>
                    </a:p>
                  </a:txBody>
                  <a:tcPr marL="68580" marR="68580" marT="0" marB="0"/>
                </a:tc>
              </a:tr>
              <a:tr h="288867">
                <a:tc>
                  <a:txBody>
                    <a:bodyPr/>
                    <a:lstStyle/>
                    <a:p>
                      <a:pPr>
                        <a:lnSpc>
                          <a:spcPct val="115000"/>
                        </a:lnSpc>
                        <a:tabLst>
                          <a:tab pos="457200" algn="l"/>
                        </a:tabLst>
                      </a:pPr>
                      <a:r>
                        <a:rPr lang="en-US" sz="1400"/>
                        <a:t>Victoria Day</a:t>
                      </a:r>
                      <a:endParaRPr lang="en-CA" sz="1400">
                        <a:latin typeface="Calibri"/>
                      </a:endParaRPr>
                    </a:p>
                  </a:txBody>
                  <a:tcPr marL="68580" marR="68580" marT="0" marB="0"/>
                </a:tc>
                <a:tc>
                  <a:txBody>
                    <a:bodyPr/>
                    <a:lstStyle/>
                    <a:p>
                      <a:pPr>
                        <a:lnSpc>
                          <a:spcPct val="115000"/>
                        </a:lnSpc>
                        <a:tabLst>
                          <a:tab pos="457200" algn="l"/>
                        </a:tabLst>
                      </a:pPr>
                      <a:r>
                        <a:rPr lang="en-US" sz="1400" dirty="0"/>
                        <a:t>3</a:t>
                      </a:r>
                      <a:r>
                        <a:rPr lang="en-US" sz="1400" baseline="30000" dirty="0"/>
                        <a:t>rd</a:t>
                      </a:r>
                      <a:r>
                        <a:rPr lang="en-US" sz="1400" dirty="0"/>
                        <a:t> Monday of May (Friday – Monday)</a:t>
                      </a:r>
                      <a:endParaRPr lang="en-CA" sz="1400" dirty="0">
                        <a:latin typeface="Calibri"/>
                      </a:endParaRPr>
                    </a:p>
                  </a:txBody>
                  <a:tcPr marL="68580" marR="68580" marT="0" marB="0"/>
                </a:tc>
              </a:tr>
              <a:tr h="288867">
                <a:tc>
                  <a:txBody>
                    <a:bodyPr/>
                    <a:lstStyle/>
                    <a:p>
                      <a:pPr>
                        <a:lnSpc>
                          <a:spcPct val="115000"/>
                        </a:lnSpc>
                        <a:tabLst>
                          <a:tab pos="457200" algn="l"/>
                        </a:tabLst>
                      </a:pPr>
                      <a:r>
                        <a:rPr lang="en-US" sz="1400"/>
                        <a:t>Canada Day</a:t>
                      </a:r>
                      <a:endParaRPr lang="en-CA" sz="1400">
                        <a:latin typeface="Calibri"/>
                      </a:endParaRPr>
                    </a:p>
                  </a:txBody>
                  <a:tcPr marL="68580" marR="68580" marT="0" marB="0"/>
                </a:tc>
                <a:tc>
                  <a:txBody>
                    <a:bodyPr/>
                    <a:lstStyle/>
                    <a:p>
                      <a:pPr>
                        <a:lnSpc>
                          <a:spcPct val="115000"/>
                        </a:lnSpc>
                        <a:tabLst>
                          <a:tab pos="457200" algn="l"/>
                        </a:tabLst>
                      </a:pPr>
                      <a:r>
                        <a:rPr lang="en-US" sz="1400" dirty="0"/>
                        <a:t>Jun 29</a:t>
                      </a:r>
                      <a:r>
                        <a:rPr lang="en-US" sz="1400" baseline="30000" dirty="0"/>
                        <a:t>th</a:t>
                      </a:r>
                      <a:r>
                        <a:rPr lang="en-US" sz="1400" dirty="0"/>
                        <a:t> – July 2</a:t>
                      </a:r>
                      <a:r>
                        <a:rPr lang="en-US" sz="1400" baseline="30000" dirty="0"/>
                        <a:t>nd</a:t>
                      </a:r>
                      <a:r>
                        <a:rPr lang="en-US" sz="1400" dirty="0"/>
                        <a:t> (weekday varies each year)</a:t>
                      </a:r>
                      <a:endParaRPr lang="en-CA" sz="1400" dirty="0">
                        <a:latin typeface="Calibri"/>
                      </a:endParaRPr>
                    </a:p>
                  </a:txBody>
                  <a:tcPr marL="68580" marR="68580" marT="0" marB="0"/>
                </a:tc>
              </a:tr>
              <a:tr h="288867">
                <a:tc>
                  <a:txBody>
                    <a:bodyPr/>
                    <a:lstStyle/>
                    <a:p>
                      <a:pPr>
                        <a:lnSpc>
                          <a:spcPct val="115000"/>
                        </a:lnSpc>
                        <a:tabLst>
                          <a:tab pos="457200" algn="l"/>
                        </a:tabLst>
                      </a:pPr>
                      <a:r>
                        <a:rPr lang="en-US" sz="1400"/>
                        <a:t>Civic Holiday</a:t>
                      </a:r>
                      <a:endParaRPr lang="en-CA" sz="1400">
                        <a:latin typeface="Calibri"/>
                      </a:endParaRPr>
                    </a:p>
                  </a:txBody>
                  <a:tcPr marL="68580" marR="68580" marT="0" marB="0"/>
                </a:tc>
                <a:tc>
                  <a:txBody>
                    <a:bodyPr/>
                    <a:lstStyle/>
                    <a:p>
                      <a:pPr>
                        <a:lnSpc>
                          <a:spcPct val="115000"/>
                        </a:lnSpc>
                        <a:tabLst>
                          <a:tab pos="457200" algn="l"/>
                        </a:tabLst>
                      </a:pPr>
                      <a:r>
                        <a:rPr lang="en-US" sz="1400" dirty="0"/>
                        <a:t>1</a:t>
                      </a:r>
                      <a:r>
                        <a:rPr lang="en-US" sz="1400" baseline="30000" dirty="0"/>
                        <a:t>st</a:t>
                      </a:r>
                      <a:r>
                        <a:rPr lang="en-US" sz="1400" dirty="0"/>
                        <a:t> Monday of August (Friday – Monday)</a:t>
                      </a:r>
                      <a:endParaRPr lang="en-CA" sz="1400" dirty="0">
                        <a:latin typeface="Calibri"/>
                      </a:endParaRPr>
                    </a:p>
                  </a:txBody>
                  <a:tcPr marL="68580" marR="68580" marT="0" marB="0"/>
                </a:tc>
              </a:tr>
              <a:tr h="288867">
                <a:tc>
                  <a:txBody>
                    <a:bodyPr/>
                    <a:lstStyle/>
                    <a:p>
                      <a:pPr>
                        <a:lnSpc>
                          <a:spcPct val="115000"/>
                        </a:lnSpc>
                        <a:tabLst>
                          <a:tab pos="457200" algn="l"/>
                        </a:tabLst>
                      </a:pPr>
                      <a:r>
                        <a:rPr lang="en-US" sz="1400"/>
                        <a:t>Labour Day</a:t>
                      </a:r>
                      <a:endParaRPr lang="en-CA" sz="1400">
                        <a:latin typeface="Calibri"/>
                      </a:endParaRPr>
                    </a:p>
                  </a:txBody>
                  <a:tcPr marL="68580" marR="68580" marT="0" marB="0"/>
                </a:tc>
                <a:tc>
                  <a:txBody>
                    <a:bodyPr/>
                    <a:lstStyle/>
                    <a:p>
                      <a:pPr>
                        <a:lnSpc>
                          <a:spcPct val="115000"/>
                        </a:lnSpc>
                        <a:tabLst>
                          <a:tab pos="457200" algn="l"/>
                        </a:tabLst>
                      </a:pPr>
                      <a:r>
                        <a:rPr lang="en-US" sz="1400" dirty="0"/>
                        <a:t>1</a:t>
                      </a:r>
                      <a:r>
                        <a:rPr lang="en-US" sz="1400" baseline="30000" dirty="0"/>
                        <a:t>st</a:t>
                      </a:r>
                      <a:r>
                        <a:rPr lang="en-US" sz="1400" dirty="0"/>
                        <a:t> Monday of September (Friday – Monday)</a:t>
                      </a:r>
                      <a:endParaRPr lang="en-CA" sz="1400" dirty="0">
                        <a:latin typeface="Calibri"/>
                      </a:endParaRPr>
                    </a:p>
                  </a:txBody>
                  <a:tcPr marL="68580" marR="68580" marT="0" marB="0"/>
                </a:tc>
              </a:tr>
              <a:tr h="288867">
                <a:tc>
                  <a:txBody>
                    <a:bodyPr/>
                    <a:lstStyle/>
                    <a:p>
                      <a:pPr>
                        <a:lnSpc>
                          <a:spcPct val="115000"/>
                        </a:lnSpc>
                        <a:tabLst>
                          <a:tab pos="457200" algn="l"/>
                        </a:tabLst>
                      </a:pPr>
                      <a:r>
                        <a:rPr lang="en-US" sz="1400"/>
                        <a:t>Thanksgiving</a:t>
                      </a:r>
                      <a:endParaRPr lang="en-CA" sz="1400">
                        <a:latin typeface="Calibri"/>
                      </a:endParaRPr>
                    </a:p>
                  </a:txBody>
                  <a:tcPr marL="68580" marR="68580" marT="0" marB="0"/>
                </a:tc>
                <a:tc>
                  <a:txBody>
                    <a:bodyPr/>
                    <a:lstStyle/>
                    <a:p>
                      <a:pPr>
                        <a:lnSpc>
                          <a:spcPct val="115000"/>
                        </a:lnSpc>
                        <a:tabLst>
                          <a:tab pos="457200" algn="l"/>
                        </a:tabLst>
                      </a:pPr>
                      <a:r>
                        <a:rPr lang="en-US" sz="1400" dirty="0"/>
                        <a:t>2</a:t>
                      </a:r>
                      <a:r>
                        <a:rPr lang="en-US" sz="1400" baseline="30000" dirty="0"/>
                        <a:t>nd</a:t>
                      </a:r>
                      <a:r>
                        <a:rPr lang="en-US" sz="1400" dirty="0"/>
                        <a:t> Monday of October (Friday – Monday)</a:t>
                      </a:r>
                      <a:endParaRPr lang="en-CA" sz="1400" dirty="0">
                        <a:latin typeface="Calibri"/>
                      </a:endParaRPr>
                    </a:p>
                  </a:txBody>
                  <a:tcPr marL="68580" marR="68580" marT="0" marB="0"/>
                </a:tc>
              </a:tr>
              <a:tr h="288867">
                <a:tc>
                  <a:txBody>
                    <a:bodyPr/>
                    <a:lstStyle/>
                    <a:p>
                      <a:pPr>
                        <a:lnSpc>
                          <a:spcPct val="115000"/>
                        </a:lnSpc>
                        <a:tabLst>
                          <a:tab pos="457200" algn="l"/>
                        </a:tabLst>
                      </a:pPr>
                      <a:r>
                        <a:rPr lang="en-US" sz="1400"/>
                        <a:t>Remembrance Day</a:t>
                      </a:r>
                      <a:endParaRPr lang="en-CA" sz="1400">
                        <a:latin typeface="Calibri"/>
                      </a:endParaRPr>
                    </a:p>
                  </a:txBody>
                  <a:tcPr marL="68580" marR="68580" marT="0" marB="0"/>
                </a:tc>
                <a:tc>
                  <a:txBody>
                    <a:bodyPr/>
                    <a:lstStyle/>
                    <a:p>
                      <a:pPr>
                        <a:lnSpc>
                          <a:spcPct val="115000"/>
                        </a:lnSpc>
                        <a:tabLst>
                          <a:tab pos="457200" algn="l"/>
                        </a:tabLst>
                      </a:pPr>
                      <a:r>
                        <a:rPr lang="en-US" sz="1400" dirty="0"/>
                        <a:t>Nov 9</a:t>
                      </a:r>
                      <a:r>
                        <a:rPr lang="en-US" sz="1400" baseline="30000" dirty="0"/>
                        <a:t>th</a:t>
                      </a:r>
                      <a:r>
                        <a:rPr lang="en-US" sz="1400" dirty="0"/>
                        <a:t> – Nov 12</a:t>
                      </a:r>
                      <a:r>
                        <a:rPr lang="en-US" sz="1400" baseline="30000" dirty="0"/>
                        <a:t>th</a:t>
                      </a:r>
                      <a:r>
                        <a:rPr lang="en-US" sz="1400" dirty="0"/>
                        <a:t> (weekday varies each year)</a:t>
                      </a:r>
                      <a:endParaRPr lang="en-CA" sz="1400" dirty="0">
                        <a:latin typeface="Calibri"/>
                      </a:endParaRPr>
                    </a:p>
                  </a:txBody>
                  <a:tcPr marL="68580" marR="68580" marT="0" marB="0"/>
                </a:tc>
              </a:tr>
              <a:tr h="288867">
                <a:tc>
                  <a:txBody>
                    <a:bodyPr/>
                    <a:lstStyle/>
                    <a:p>
                      <a:pPr>
                        <a:lnSpc>
                          <a:spcPct val="115000"/>
                        </a:lnSpc>
                        <a:tabLst>
                          <a:tab pos="457200" algn="l"/>
                        </a:tabLst>
                      </a:pPr>
                      <a:r>
                        <a:rPr lang="en-US" sz="1400"/>
                        <a:t>Christmas</a:t>
                      </a:r>
                      <a:endParaRPr lang="en-CA" sz="1400">
                        <a:latin typeface="Calibri"/>
                      </a:endParaRPr>
                    </a:p>
                  </a:txBody>
                  <a:tcPr marL="68580" marR="68580" marT="0" marB="0"/>
                </a:tc>
                <a:tc>
                  <a:txBody>
                    <a:bodyPr/>
                    <a:lstStyle/>
                    <a:p>
                      <a:pPr>
                        <a:lnSpc>
                          <a:spcPct val="115000"/>
                        </a:lnSpc>
                        <a:tabLst>
                          <a:tab pos="457200" algn="l"/>
                        </a:tabLst>
                      </a:pPr>
                      <a:r>
                        <a:rPr lang="en-US" sz="1400" dirty="0"/>
                        <a:t>Dec 22</a:t>
                      </a:r>
                      <a:r>
                        <a:rPr lang="en-US" sz="1400" baseline="30000" dirty="0"/>
                        <a:t>nd</a:t>
                      </a:r>
                      <a:r>
                        <a:rPr lang="en-US" sz="1400" dirty="0"/>
                        <a:t> – Dec 26</a:t>
                      </a:r>
                      <a:r>
                        <a:rPr lang="en-US" sz="1400" baseline="30000" dirty="0"/>
                        <a:t>th</a:t>
                      </a:r>
                      <a:r>
                        <a:rPr lang="en-US" sz="1400" dirty="0"/>
                        <a:t> (weekday varies each year)</a:t>
                      </a:r>
                      <a:endParaRPr lang="en-CA" sz="1400" dirty="0">
                        <a:latin typeface="Calibri"/>
                      </a:endParaRPr>
                    </a:p>
                  </a:txBody>
                  <a:tcPr marL="68580" marR="68580" marT="0" marB="0"/>
                </a:tc>
              </a:tr>
            </a:tbl>
          </a:graphicData>
        </a:graphic>
      </p:graphicFrame>
      <p:sp>
        <p:nvSpPr>
          <p:cNvPr id="9" name="Rectangle 8"/>
          <p:cNvSpPr/>
          <p:nvPr/>
        </p:nvSpPr>
        <p:spPr>
          <a:xfrm>
            <a:off x="1668780" y="4892037"/>
            <a:ext cx="5760720" cy="369332"/>
          </a:xfrm>
          <a:prstGeom prst="rect">
            <a:avLst/>
          </a:prstGeom>
        </p:spPr>
        <p:txBody>
          <a:bodyPr wrap="square">
            <a:spAutoFit/>
          </a:bodyPr>
          <a:lstStyle/>
          <a:p>
            <a:r>
              <a:rPr lang="en-US" b="1" dirty="0" smtClean="0"/>
              <a:t>Statutory holidays observed in Saskatchewan (2008-2013)</a:t>
            </a:r>
            <a:endParaRPr lang="en-C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itle 1"/>
          <p:cNvSpPr>
            <a:spLocks noGrp="1"/>
          </p:cNvSpPr>
          <p:nvPr>
            <p:ph type="title"/>
          </p:nvPr>
        </p:nvSpPr>
        <p:spPr>
          <a:xfrm>
            <a:off x="457200" y="524620"/>
            <a:ext cx="8229600" cy="797062"/>
          </a:xfrm>
        </p:spPr>
        <p:txBody>
          <a:bodyPr>
            <a:normAutofit/>
          </a:bodyPr>
          <a:lstStyle/>
          <a:p>
            <a:r>
              <a:rPr lang="en-US" sz="3600" b="1" dirty="0" smtClean="0">
                <a:solidFill>
                  <a:schemeClr val="tx1">
                    <a:lumMod val="85000"/>
                    <a:lumOff val="15000"/>
                  </a:schemeClr>
                </a:solidFill>
                <a:latin typeface="+mn-lt"/>
                <a:cs typeface="Thorndale AMT" pitchFamily="18" charset="0"/>
              </a:rPr>
              <a:t>Study Data</a:t>
            </a:r>
            <a:endParaRPr lang="en-CA" sz="3600" b="1" dirty="0">
              <a:solidFill>
                <a:schemeClr val="tx1">
                  <a:lumMod val="85000"/>
                  <a:lumOff val="15000"/>
                </a:schemeClr>
              </a:solidFill>
              <a:latin typeface="+mn-lt"/>
              <a:cs typeface="Thorndale AMT" pitchFamily="18" charset="0"/>
            </a:endParaRPr>
          </a:p>
        </p:txBody>
      </p:sp>
      <p:graphicFrame>
        <p:nvGraphicFramePr>
          <p:cNvPr id="5" name="Table 4"/>
          <p:cNvGraphicFramePr>
            <a:graphicFrameLocks noGrp="1"/>
          </p:cNvGraphicFramePr>
          <p:nvPr/>
        </p:nvGraphicFramePr>
        <p:xfrm>
          <a:off x="1165856" y="1312168"/>
          <a:ext cx="7214351" cy="3715554"/>
        </p:xfrm>
        <a:graphic>
          <a:graphicData uri="http://schemas.openxmlformats.org/drawingml/2006/table">
            <a:tbl>
              <a:tblPr>
                <a:tableStyleId>{2A488322-F2BA-4B5B-9748-0D474271808F}</a:tableStyleId>
              </a:tblPr>
              <a:tblGrid>
                <a:gridCol w="1857043"/>
                <a:gridCol w="871369"/>
                <a:gridCol w="903643"/>
                <a:gridCol w="839096"/>
                <a:gridCol w="925158"/>
                <a:gridCol w="925157"/>
                <a:gridCol w="892885"/>
              </a:tblGrid>
              <a:tr h="679704">
                <a:tc>
                  <a:txBody>
                    <a:bodyPr/>
                    <a:lstStyle/>
                    <a:p>
                      <a:pPr marL="0" marR="0" algn="ctr">
                        <a:lnSpc>
                          <a:spcPct val="115000"/>
                        </a:lnSpc>
                        <a:spcBef>
                          <a:spcPts val="0"/>
                        </a:spcBef>
                        <a:spcAft>
                          <a:spcPts val="0"/>
                        </a:spcAft>
                        <a:tabLst>
                          <a:tab pos="228600" algn="l"/>
                          <a:tab pos="457200" algn="l"/>
                        </a:tabLst>
                      </a:pPr>
                      <a:r>
                        <a:rPr lang="en-US" sz="1400" b="1" dirty="0"/>
                        <a:t>Holiday</a:t>
                      </a:r>
                      <a:endParaRPr lang="en-CA" sz="1400" b="1" dirty="0">
                        <a:latin typeface="Times New Roman"/>
                        <a:ea typeface="Times New Roman"/>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 pos="457200" algn="l"/>
                        </a:tabLst>
                      </a:pPr>
                      <a:r>
                        <a:rPr lang="en-US" sz="1400" b="1" dirty="0"/>
                        <a:t>Casualty Collisions</a:t>
                      </a:r>
                      <a:endParaRPr lang="en-CA" sz="1400" b="1" dirty="0">
                        <a:latin typeface="Times New Roman"/>
                        <a:ea typeface="Times New Roman"/>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 pos="457200" algn="l"/>
                        </a:tabLst>
                      </a:pPr>
                      <a:r>
                        <a:rPr lang="en-US" sz="1400" b="1" dirty="0" smtClean="0"/>
                        <a:t>AR* Casualty </a:t>
                      </a:r>
                      <a:r>
                        <a:rPr lang="en-US" sz="1400" b="1" dirty="0"/>
                        <a:t>Collisions</a:t>
                      </a:r>
                      <a:endParaRPr lang="en-CA" sz="1400" b="1" dirty="0">
                        <a:latin typeface="Times New Roman"/>
                        <a:ea typeface="Times New Roman"/>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 pos="457200" algn="l"/>
                        </a:tabLst>
                      </a:pPr>
                      <a:r>
                        <a:rPr lang="en-CA" sz="1400" b="1" dirty="0"/>
                        <a:t>% of </a:t>
                      </a:r>
                      <a:r>
                        <a:rPr lang="en-CA" sz="1400" b="1" dirty="0" smtClean="0"/>
                        <a:t>AR Casualty </a:t>
                      </a:r>
                      <a:r>
                        <a:rPr lang="en-CA" sz="1400" b="1" dirty="0"/>
                        <a:t>Collisions</a:t>
                      </a:r>
                      <a:endParaRPr lang="en-CA" sz="1400" b="1" dirty="0">
                        <a:latin typeface="Times New Roman"/>
                        <a:ea typeface="Times New Roman"/>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 pos="457200" algn="l"/>
                        </a:tabLst>
                      </a:pPr>
                      <a:r>
                        <a:rPr lang="en-CA" sz="1400" b="1" dirty="0"/>
                        <a:t>Casualties </a:t>
                      </a:r>
                      <a:endParaRPr lang="en-CA" sz="1400" b="1" dirty="0">
                        <a:latin typeface="Times New Roman"/>
                        <a:ea typeface="Times New Roman"/>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 pos="457200" algn="l"/>
                        </a:tabLst>
                      </a:pPr>
                      <a:r>
                        <a:rPr lang="en-CA" sz="1400" b="1" dirty="0" smtClean="0"/>
                        <a:t>AR Casualties</a:t>
                      </a:r>
                      <a:endParaRPr lang="en-CA" sz="1400" b="1" dirty="0">
                        <a:latin typeface="Times New Roman"/>
                        <a:ea typeface="Times New Roman"/>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 pos="457200" algn="l"/>
                        </a:tabLst>
                      </a:pPr>
                      <a:r>
                        <a:rPr lang="en-US" sz="1400" b="1" dirty="0"/>
                        <a:t>% of </a:t>
                      </a:r>
                      <a:r>
                        <a:rPr lang="en-US" sz="1400" b="1" dirty="0" smtClean="0"/>
                        <a:t>AR Casualties</a:t>
                      </a:r>
                      <a:endParaRPr lang="en-CA" sz="1400" b="1" dirty="0">
                        <a:latin typeface="Times New Roman"/>
                        <a:ea typeface="Times New Roman"/>
                      </a:endParaRPr>
                    </a:p>
                  </a:txBody>
                  <a:tcPr marL="68580" marR="68580" marT="0" marB="0">
                    <a:lnB w="12700" cap="flat" cmpd="sng" algn="ctr">
                      <a:solidFill>
                        <a:schemeClr val="tx1"/>
                      </a:solidFill>
                      <a:prstDash val="solid"/>
                      <a:round/>
                      <a:headEnd type="none" w="med" len="med"/>
                      <a:tailEnd type="none" w="med" len="med"/>
                    </a:lnB>
                  </a:tcPr>
                </a:tc>
              </a:tr>
              <a:tr h="217863">
                <a:tc>
                  <a:txBody>
                    <a:bodyPr/>
                    <a:lstStyle/>
                    <a:p>
                      <a:pPr marL="0" marR="0">
                        <a:lnSpc>
                          <a:spcPct val="115000"/>
                        </a:lnSpc>
                        <a:spcBef>
                          <a:spcPts val="0"/>
                        </a:spcBef>
                        <a:spcAft>
                          <a:spcPts val="0"/>
                        </a:spcAft>
                        <a:tabLst>
                          <a:tab pos="228600" algn="l"/>
                          <a:tab pos="457200" algn="l"/>
                        </a:tabLst>
                      </a:pPr>
                      <a:r>
                        <a:rPr lang="en-US" sz="1400" dirty="0"/>
                        <a:t>Canada Day</a:t>
                      </a:r>
                      <a:endParaRPr lang="en-CA" sz="1400" dirty="0">
                        <a:latin typeface="+mn-lt"/>
                        <a:ea typeface="Times New Roman"/>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tabLst>
                          <a:tab pos="228600" algn="l"/>
                          <a:tab pos="457200" algn="l"/>
                        </a:tabLst>
                      </a:pPr>
                      <a:r>
                        <a:rPr lang="en-CA" sz="1400"/>
                        <a:t>402</a:t>
                      </a:r>
                      <a:endParaRPr lang="en-CA" sz="1400">
                        <a:latin typeface="+mn-lt"/>
                        <a:ea typeface="Times New Roman"/>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tabLst>
                          <a:tab pos="228600" algn="l"/>
                          <a:tab pos="457200" algn="l"/>
                        </a:tabLst>
                      </a:pPr>
                      <a:r>
                        <a:rPr lang="en-CA" sz="1400" dirty="0"/>
                        <a:t>60</a:t>
                      </a:r>
                      <a:endParaRPr lang="en-CA" sz="1400" dirty="0">
                        <a:latin typeface="+mn-lt"/>
                        <a:ea typeface="Times New Roman"/>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tabLst>
                          <a:tab pos="228600" algn="l"/>
                          <a:tab pos="457200" algn="l"/>
                        </a:tabLst>
                      </a:pPr>
                      <a:r>
                        <a:rPr lang="en-US" sz="1400" dirty="0"/>
                        <a:t>15%</a:t>
                      </a:r>
                      <a:endParaRPr lang="en-CA" sz="1400" dirty="0">
                        <a:latin typeface="+mn-lt"/>
                        <a:ea typeface="Times New Roman"/>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tabLst>
                          <a:tab pos="228600" algn="l"/>
                          <a:tab pos="457200" algn="l"/>
                        </a:tabLst>
                      </a:pPr>
                      <a:r>
                        <a:rPr lang="en-CA" sz="1400"/>
                        <a:t>22</a:t>
                      </a:r>
                      <a:endParaRPr lang="en-CA" sz="1400">
                        <a:latin typeface="+mn-lt"/>
                        <a:ea typeface="Times New Roman"/>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tabLst>
                          <a:tab pos="228600" algn="l"/>
                          <a:tab pos="457200" algn="l"/>
                        </a:tabLst>
                      </a:pPr>
                      <a:r>
                        <a:rPr lang="en-CA" sz="1400" dirty="0"/>
                        <a:t>11</a:t>
                      </a:r>
                      <a:endParaRPr lang="en-CA" sz="1400" dirty="0">
                        <a:latin typeface="+mn-lt"/>
                        <a:ea typeface="Times New Roman"/>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tabLst>
                          <a:tab pos="228600" algn="l"/>
                          <a:tab pos="457200" algn="l"/>
                        </a:tabLst>
                      </a:pPr>
                      <a:r>
                        <a:rPr lang="en-US" sz="1400" dirty="0"/>
                        <a:t>50%</a:t>
                      </a:r>
                      <a:endParaRPr lang="en-CA" sz="1400" dirty="0">
                        <a:latin typeface="+mn-lt"/>
                        <a:ea typeface="Times New Roman"/>
                      </a:endParaRPr>
                    </a:p>
                  </a:txBody>
                  <a:tcPr marL="68580" marR="68580" marT="0" marB="0">
                    <a:lnT w="12700" cap="flat" cmpd="sng" algn="ctr">
                      <a:solidFill>
                        <a:schemeClr val="tx1"/>
                      </a:solidFill>
                      <a:prstDash val="solid"/>
                      <a:round/>
                      <a:headEnd type="none" w="med" len="med"/>
                      <a:tailEnd type="none" w="med" len="med"/>
                    </a:lnT>
                  </a:tcPr>
                </a:tc>
              </a:tr>
              <a:tr h="217863">
                <a:tc>
                  <a:txBody>
                    <a:bodyPr/>
                    <a:lstStyle/>
                    <a:p>
                      <a:pPr marL="0" marR="0">
                        <a:lnSpc>
                          <a:spcPct val="115000"/>
                        </a:lnSpc>
                        <a:spcBef>
                          <a:spcPts val="0"/>
                        </a:spcBef>
                        <a:spcAft>
                          <a:spcPts val="0"/>
                        </a:spcAft>
                        <a:tabLst>
                          <a:tab pos="228600" algn="l"/>
                          <a:tab pos="457200" algn="l"/>
                        </a:tabLst>
                      </a:pPr>
                      <a:r>
                        <a:rPr lang="en-US" sz="1400" dirty="0"/>
                        <a:t>Christmas</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dirty="0"/>
                        <a:t>376</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dirty="0"/>
                        <a:t>27</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US" sz="1400" dirty="0"/>
                        <a:t>7%</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a:t>21</a:t>
                      </a:r>
                      <a:endParaRPr lang="en-CA" sz="140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dirty="0"/>
                        <a:t>5</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US" sz="1400"/>
                        <a:t>24%</a:t>
                      </a:r>
                      <a:endParaRPr lang="en-CA" sz="1400">
                        <a:latin typeface="+mn-lt"/>
                        <a:ea typeface="Times New Roman"/>
                      </a:endParaRPr>
                    </a:p>
                  </a:txBody>
                  <a:tcPr marL="68580" marR="68580" marT="0" marB="0"/>
                </a:tc>
              </a:tr>
              <a:tr h="217863">
                <a:tc>
                  <a:txBody>
                    <a:bodyPr/>
                    <a:lstStyle/>
                    <a:p>
                      <a:pPr marL="0" marR="0">
                        <a:lnSpc>
                          <a:spcPct val="115000"/>
                        </a:lnSpc>
                        <a:spcBef>
                          <a:spcPts val="0"/>
                        </a:spcBef>
                        <a:spcAft>
                          <a:spcPts val="0"/>
                        </a:spcAft>
                        <a:tabLst>
                          <a:tab pos="228600" algn="l"/>
                          <a:tab pos="457200" algn="l"/>
                        </a:tabLst>
                      </a:pPr>
                      <a:r>
                        <a:rPr lang="en-US" sz="1400" dirty="0"/>
                        <a:t>Civic Holiday</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dirty="0"/>
                        <a:t>336</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dirty="0"/>
                        <a:t>71</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US" sz="1400" dirty="0"/>
                        <a:t>21%</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dirty="0"/>
                        <a:t>21</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dirty="0"/>
                        <a:t>11</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US" sz="1400"/>
                        <a:t>52%</a:t>
                      </a:r>
                      <a:endParaRPr lang="en-CA" sz="1400">
                        <a:latin typeface="+mn-lt"/>
                        <a:ea typeface="Times New Roman"/>
                      </a:endParaRPr>
                    </a:p>
                  </a:txBody>
                  <a:tcPr marL="68580" marR="68580" marT="0" marB="0"/>
                </a:tc>
              </a:tr>
              <a:tr h="217863">
                <a:tc>
                  <a:txBody>
                    <a:bodyPr/>
                    <a:lstStyle/>
                    <a:p>
                      <a:pPr marL="0" marR="0">
                        <a:lnSpc>
                          <a:spcPct val="115000"/>
                        </a:lnSpc>
                        <a:spcBef>
                          <a:spcPts val="0"/>
                        </a:spcBef>
                        <a:spcAft>
                          <a:spcPts val="0"/>
                        </a:spcAft>
                        <a:tabLst>
                          <a:tab pos="228600" algn="l"/>
                          <a:tab pos="457200" algn="l"/>
                        </a:tabLst>
                      </a:pPr>
                      <a:r>
                        <a:rPr lang="en-US" sz="1400" dirty="0"/>
                        <a:t>Easter</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dirty="0"/>
                        <a:t>234</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dirty="0"/>
                        <a:t>36</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US" sz="1400"/>
                        <a:t>15%</a:t>
                      </a:r>
                      <a:endParaRPr lang="en-CA" sz="140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dirty="0"/>
                        <a:t>11</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dirty="0"/>
                        <a:t>6</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US" sz="1400"/>
                        <a:t>55%</a:t>
                      </a:r>
                      <a:endParaRPr lang="en-CA" sz="1400">
                        <a:latin typeface="+mn-lt"/>
                        <a:ea typeface="Times New Roman"/>
                      </a:endParaRPr>
                    </a:p>
                  </a:txBody>
                  <a:tcPr marL="68580" marR="68580" marT="0" marB="0"/>
                </a:tc>
              </a:tr>
              <a:tr h="217863">
                <a:tc>
                  <a:txBody>
                    <a:bodyPr/>
                    <a:lstStyle/>
                    <a:p>
                      <a:pPr marL="0" marR="0">
                        <a:lnSpc>
                          <a:spcPct val="115000"/>
                        </a:lnSpc>
                        <a:spcBef>
                          <a:spcPts val="0"/>
                        </a:spcBef>
                        <a:spcAft>
                          <a:spcPts val="0"/>
                        </a:spcAft>
                        <a:tabLst>
                          <a:tab pos="228600" algn="l"/>
                          <a:tab pos="457200" algn="l"/>
                        </a:tabLst>
                      </a:pPr>
                      <a:r>
                        <a:rPr lang="en-CA" sz="1400" dirty="0"/>
                        <a:t>Family Day</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dirty="0"/>
                        <a:t>308</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dirty="0"/>
                        <a:t>42</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dirty="0"/>
                        <a:t>14%</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dirty="0"/>
                        <a:t>8</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a:t>3</a:t>
                      </a:r>
                      <a:endParaRPr lang="en-CA" sz="140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a:t>38%</a:t>
                      </a:r>
                      <a:endParaRPr lang="en-CA" sz="1400">
                        <a:latin typeface="+mn-lt"/>
                        <a:ea typeface="Times New Roman"/>
                      </a:endParaRPr>
                    </a:p>
                  </a:txBody>
                  <a:tcPr marL="68580" marR="68580" marT="0" marB="0"/>
                </a:tc>
              </a:tr>
              <a:tr h="217863">
                <a:tc>
                  <a:txBody>
                    <a:bodyPr/>
                    <a:lstStyle/>
                    <a:p>
                      <a:pPr marL="0" marR="0">
                        <a:lnSpc>
                          <a:spcPct val="115000"/>
                        </a:lnSpc>
                        <a:spcBef>
                          <a:spcPts val="0"/>
                        </a:spcBef>
                        <a:spcAft>
                          <a:spcPts val="0"/>
                        </a:spcAft>
                        <a:tabLst>
                          <a:tab pos="228600" algn="l"/>
                          <a:tab pos="457200" algn="l"/>
                        </a:tabLst>
                      </a:pPr>
                      <a:r>
                        <a:rPr lang="en-US" sz="1400" dirty="0" err="1"/>
                        <a:t>Labour</a:t>
                      </a:r>
                      <a:r>
                        <a:rPr lang="en-US" sz="1400" dirty="0"/>
                        <a:t> Day</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a:t>341</a:t>
                      </a:r>
                      <a:endParaRPr lang="en-CA" sz="140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a:t>56</a:t>
                      </a:r>
                      <a:endParaRPr lang="en-CA" sz="140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US" sz="1400"/>
                        <a:t>16%</a:t>
                      </a:r>
                      <a:endParaRPr lang="en-CA" sz="140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dirty="0"/>
                        <a:t>29</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dirty="0"/>
                        <a:t>12</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US" sz="1400"/>
                        <a:t>41%</a:t>
                      </a:r>
                      <a:endParaRPr lang="en-CA" sz="1400">
                        <a:latin typeface="+mn-lt"/>
                        <a:ea typeface="Times New Roman"/>
                      </a:endParaRPr>
                    </a:p>
                  </a:txBody>
                  <a:tcPr marL="68580" marR="68580" marT="0" marB="0"/>
                </a:tc>
              </a:tr>
              <a:tr h="217863">
                <a:tc>
                  <a:txBody>
                    <a:bodyPr/>
                    <a:lstStyle/>
                    <a:p>
                      <a:pPr marL="0" marR="0">
                        <a:lnSpc>
                          <a:spcPct val="115000"/>
                        </a:lnSpc>
                        <a:spcBef>
                          <a:spcPts val="0"/>
                        </a:spcBef>
                        <a:spcAft>
                          <a:spcPts val="0"/>
                        </a:spcAft>
                        <a:tabLst>
                          <a:tab pos="228600" algn="l"/>
                          <a:tab pos="457200" algn="l"/>
                        </a:tabLst>
                      </a:pPr>
                      <a:r>
                        <a:rPr lang="en-US" sz="1400" dirty="0"/>
                        <a:t>New Year</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dirty="0"/>
                        <a:t>402</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a:t>36</a:t>
                      </a:r>
                      <a:endParaRPr lang="en-CA" sz="140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US" sz="1400" dirty="0"/>
                        <a:t>9%</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a:t>15</a:t>
                      </a:r>
                      <a:endParaRPr lang="en-CA" sz="140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dirty="0"/>
                        <a:t>8</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US" sz="1400" dirty="0"/>
                        <a:t>53%</a:t>
                      </a:r>
                      <a:endParaRPr lang="en-CA" sz="1400" dirty="0">
                        <a:latin typeface="+mn-lt"/>
                        <a:ea typeface="Times New Roman"/>
                      </a:endParaRPr>
                    </a:p>
                  </a:txBody>
                  <a:tcPr marL="68580" marR="68580" marT="0" marB="0"/>
                </a:tc>
              </a:tr>
              <a:tr h="217863">
                <a:tc>
                  <a:txBody>
                    <a:bodyPr/>
                    <a:lstStyle/>
                    <a:p>
                      <a:pPr marL="0" marR="0">
                        <a:lnSpc>
                          <a:spcPct val="115000"/>
                        </a:lnSpc>
                        <a:spcBef>
                          <a:spcPts val="0"/>
                        </a:spcBef>
                        <a:spcAft>
                          <a:spcPts val="0"/>
                        </a:spcAft>
                        <a:tabLst>
                          <a:tab pos="228600" algn="l"/>
                          <a:tab pos="457200" algn="l"/>
                        </a:tabLst>
                      </a:pPr>
                      <a:r>
                        <a:rPr lang="en-US" sz="1400" dirty="0"/>
                        <a:t>Remembrance Day</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dirty="0"/>
                        <a:t>394</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a:t>28</a:t>
                      </a:r>
                      <a:endParaRPr lang="en-CA" sz="140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US" sz="1400"/>
                        <a:t>7%</a:t>
                      </a:r>
                      <a:endParaRPr lang="en-CA" sz="140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a:t>21</a:t>
                      </a:r>
                      <a:endParaRPr lang="en-CA" sz="140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dirty="0"/>
                        <a:t>5</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US" sz="1400" dirty="0"/>
                        <a:t>24%</a:t>
                      </a:r>
                      <a:endParaRPr lang="en-CA" sz="1400" dirty="0">
                        <a:latin typeface="+mn-lt"/>
                        <a:ea typeface="Times New Roman"/>
                      </a:endParaRPr>
                    </a:p>
                  </a:txBody>
                  <a:tcPr marL="68580" marR="68580" marT="0" marB="0"/>
                </a:tc>
              </a:tr>
              <a:tr h="217863">
                <a:tc>
                  <a:txBody>
                    <a:bodyPr/>
                    <a:lstStyle/>
                    <a:p>
                      <a:pPr marL="0" marR="0">
                        <a:lnSpc>
                          <a:spcPct val="115000"/>
                        </a:lnSpc>
                        <a:spcBef>
                          <a:spcPts val="0"/>
                        </a:spcBef>
                        <a:spcAft>
                          <a:spcPts val="0"/>
                        </a:spcAft>
                        <a:tabLst>
                          <a:tab pos="228600" algn="l"/>
                          <a:tab pos="457200" algn="l"/>
                        </a:tabLst>
                      </a:pPr>
                      <a:r>
                        <a:rPr lang="en-US" sz="1400" dirty="0"/>
                        <a:t>Thanksgiving</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a:t>363</a:t>
                      </a:r>
                      <a:endParaRPr lang="en-CA" sz="140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a:t>56</a:t>
                      </a:r>
                      <a:endParaRPr lang="en-CA" sz="140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US" sz="1400"/>
                        <a:t>15%</a:t>
                      </a:r>
                      <a:endParaRPr lang="en-CA" sz="140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a:t>25</a:t>
                      </a:r>
                      <a:endParaRPr lang="en-CA" sz="140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CA" sz="1400" dirty="0"/>
                        <a:t>11</a:t>
                      </a:r>
                      <a:endParaRPr lang="en-CA" sz="1400" dirty="0">
                        <a:latin typeface="+mn-lt"/>
                        <a:ea typeface="Times New Roman"/>
                      </a:endParaRPr>
                    </a:p>
                  </a:txBody>
                  <a:tcPr marL="68580" marR="68580" marT="0" marB="0"/>
                </a:tc>
                <a:tc>
                  <a:txBody>
                    <a:bodyPr/>
                    <a:lstStyle/>
                    <a:p>
                      <a:pPr marL="0" marR="0" algn="ctr">
                        <a:lnSpc>
                          <a:spcPct val="115000"/>
                        </a:lnSpc>
                        <a:spcBef>
                          <a:spcPts val="0"/>
                        </a:spcBef>
                        <a:spcAft>
                          <a:spcPts val="0"/>
                        </a:spcAft>
                        <a:tabLst>
                          <a:tab pos="228600" algn="l"/>
                          <a:tab pos="457200" algn="l"/>
                        </a:tabLst>
                      </a:pPr>
                      <a:r>
                        <a:rPr lang="en-US" sz="1400" dirty="0"/>
                        <a:t>44%</a:t>
                      </a:r>
                      <a:endParaRPr lang="en-CA" sz="1400" dirty="0">
                        <a:latin typeface="+mn-lt"/>
                        <a:ea typeface="Times New Roman"/>
                      </a:endParaRPr>
                    </a:p>
                  </a:txBody>
                  <a:tcPr marL="68580" marR="68580" marT="0" marB="0"/>
                </a:tc>
              </a:tr>
              <a:tr h="217863">
                <a:tc>
                  <a:txBody>
                    <a:bodyPr/>
                    <a:lstStyle/>
                    <a:p>
                      <a:pPr marL="0" marR="0">
                        <a:lnSpc>
                          <a:spcPct val="115000"/>
                        </a:lnSpc>
                        <a:spcBef>
                          <a:spcPts val="0"/>
                        </a:spcBef>
                        <a:spcAft>
                          <a:spcPts val="0"/>
                        </a:spcAft>
                        <a:tabLst>
                          <a:tab pos="228600" algn="l"/>
                          <a:tab pos="457200" algn="l"/>
                        </a:tabLst>
                      </a:pPr>
                      <a:r>
                        <a:rPr lang="en-US" sz="1400" dirty="0"/>
                        <a:t>Victoria Day</a:t>
                      </a:r>
                      <a:endParaRPr lang="en-CA" sz="1400" dirty="0">
                        <a:latin typeface="+mn-lt"/>
                        <a:ea typeface="Times New Roman"/>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 pos="457200" algn="l"/>
                        </a:tabLst>
                      </a:pPr>
                      <a:r>
                        <a:rPr lang="en-CA" sz="1400" dirty="0"/>
                        <a:t>308</a:t>
                      </a:r>
                      <a:endParaRPr lang="en-CA" sz="1400" dirty="0">
                        <a:latin typeface="+mn-lt"/>
                        <a:ea typeface="Times New Roman"/>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 pos="457200" algn="l"/>
                        </a:tabLst>
                      </a:pPr>
                      <a:r>
                        <a:rPr lang="en-CA" sz="1400" dirty="0"/>
                        <a:t>54</a:t>
                      </a:r>
                      <a:endParaRPr lang="en-CA" sz="1400" dirty="0">
                        <a:latin typeface="+mn-lt"/>
                        <a:ea typeface="Times New Roman"/>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 pos="457200" algn="l"/>
                        </a:tabLst>
                      </a:pPr>
                      <a:r>
                        <a:rPr lang="en-US" sz="1400" dirty="0"/>
                        <a:t>18%</a:t>
                      </a:r>
                      <a:endParaRPr lang="en-CA" sz="1400" dirty="0">
                        <a:latin typeface="+mn-lt"/>
                        <a:ea typeface="Times New Roman"/>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 pos="457200" algn="l"/>
                        </a:tabLst>
                      </a:pPr>
                      <a:r>
                        <a:rPr lang="en-CA" sz="1400" dirty="0"/>
                        <a:t>26</a:t>
                      </a:r>
                      <a:endParaRPr lang="en-CA" sz="1400" dirty="0">
                        <a:latin typeface="+mn-lt"/>
                        <a:ea typeface="Times New Roman"/>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 pos="457200" algn="l"/>
                        </a:tabLst>
                      </a:pPr>
                      <a:r>
                        <a:rPr lang="en-CA" sz="1400" dirty="0"/>
                        <a:t>15</a:t>
                      </a:r>
                      <a:endParaRPr lang="en-CA" sz="1400" dirty="0">
                        <a:latin typeface="+mn-lt"/>
                        <a:ea typeface="Times New Roman"/>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 pos="457200" algn="l"/>
                        </a:tabLst>
                      </a:pPr>
                      <a:r>
                        <a:rPr lang="en-US" sz="1400" dirty="0"/>
                        <a:t>58%</a:t>
                      </a:r>
                      <a:endParaRPr lang="en-CA" sz="1400" dirty="0">
                        <a:latin typeface="+mn-lt"/>
                        <a:ea typeface="Times New Roman"/>
                      </a:endParaRPr>
                    </a:p>
                  </a:txBody>
                  <a:tcPr marL="68580" marR="68580" marT="0" marB="0">
                    <a:lnB w="12700" cap="flat" cmpd="sng" algn="ctr">
                      <a:solidFill>
                        <a:schemeClr val="tx1"/>
                      </a:solidFill>
                      <a:prstDash val="solid"/>
                      <a:round/>
                      <a:headEnd type="none" w="med" len="med"/>
                      <a:tailEnd type="none" w="med" len="med"/>
                    </a:lnB>
                  </a:tcPr>
                </a:tc>
              </a:tr>
              <a:tr h="217863">
                <a:tc>
                  <a:txBody>
                    <a:bodyPr/>
                    <a:lstStyle/>
                    <a:p>
                      <a:pPr marL="0" marR="0">
                        <a:lnSpc>
                          <a:spcPct val="115000"/>
                        </a:lnSpc>
                        <a:spcBef>
                          <a:spcPts val="0"/>
                        </a:spcBef>
                        <a:spcAft>
                          <a:spcPts val="0"/>
                        </a:spcAft>
                        <a:tabLst>
                          <a:tab pos="228600" algn="l"/>
                          <a:tab pos="457200" algn="l"/>
                        </a:tabLst>
                      </a:pPr>
                      <a:r>
                        <a:rPr lang="en-US" sz="1400" dirty="0"/>
                        <a:t>Total Holiday</a:t>
                      </a:r>
                      <a:endParaRPr lang="en-CA" sz="1400" dirty="0">
                        <a:latin typeface="+mn-lt"/>
                        <a:ea typeface="Times New Roman"/>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 pos="457200" algn="l"/>
                        </a:tabLst>
                      </a:pPr>
                      <a:r>
                        <a:rPr lang="en-US" sz="1400" dirty="0" smtClean="0"/>
                        <a:t>3,464</a:t>
                      </a:r>
                      <a:endParaRPr lang="en-CA" sz="1400" dirty="0">
                        <a:latin typeface="+mn-lt"/>
                        <a:ea typeface="Times New Roman"/>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 pos="457200" algn="l"/>
                        </a:tabLst>
                      </a:pPr>
                      <a:r>
                        <a:rPr lang="en-US" sz="1400" dirty="0"/>
                        <a:t>466</a:t>
                      </a:r>
                      <a:endParaRPr lang="en-CA" sz="1400" dirty="0">
                        <a:latin typeface="+mn-lt"/>
                        <a:ea typeface="Times New Roman"/>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 pos="457200" algn="l"/>
                        </a:tabLst>
                      </a:pPr>
                      <a:r>
                        <a:rPr lang="en-US" sz="1400" dirty="0"/>
                        <a:t>13%</a:t>
                      </a:r>
                      <a:endParaRPr lang="en-CA" sz="1400" dirty="0">
                        <a:latin typeface="+mn-lt"/>
                        <a:ea typeface="Times New Roman"/>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 pos="457200" algn="l"/>
                        </a:tabLst>
                      </a:pPr>
                      <a:r>
                        <a:rPr lang="en-US" sz="1400" dirty="0"/>
                        <a:t>199</a:t>
                      </a:r>
                      <a:endParaRPr lang="en-CA" sz="1400" dirty="0">
                        <a:latin typeface="+mn-lt"/>
                        <a:ea typeface="Times New Roman"/>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 pos="457200" algn="l"/>
                        </a:tabLst>
                      </a:pPr>
                      <a:r>
                        <a:rPr lang="en-US" sz="1400" dirty="0"/>
                        <a:t>87</a:t>
                      </a:r>
                      <a:endParaRPr lang="en-CA" sz="1400" dirty="0">
                        <a:latin typeface="+mn-lt"/>
                        <a:ea typeface="Times New Roman"/>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 pos="457200" algn="l"/>
                        </a:tabLst>
                      </a:pPr>
                      <a:r>
                        <a:rPr lang="en-US" sz="1400" dirty="0"/>
                        <a:t>44%</a:t>
                      </a:r>
                      <a:endParaRPr lang="en-CA" sz="1400" dirty="0">
                        <a:latin typeface="+mn-lt"/>
                        <a:ea typeface="Times New Roman"/>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0458">
                <a:tc>
                  <a:txBody>
                    <a:bodyPr/>
                    <a:lstStyle/>
                    <a:p>
                      <a:pPr marL="0" marR="0">
                        <a:lnSpc>
                          <a:spcPct val="115000"/>
                        </a:lnSpc>
                        <a:spcBef>
                          <a:spcPts val="0"/>
                        </a:spcBef>
                        <a:spcAft>
                          <a:spcPts val="0"/>
                        </a:spcAft>
                        <a:tabLst>
                          <a:tab pos="228600" algn="l"/>
                          <a:tab pos="457200" algn="l"/>
                        </a:tabLst>
                      </a:pPr>
                      <a:r>
                        <a:rPr lang="en-US" sz="1400" dirty="0"/>
                        <a:t>Total </a:t>
                      </a:r>
                      <a:r>
                        <a:rPr lang="en-US" sz="1400" dirty="0" smtClean="0"/>
                        <a:t>Non-Holiday**</a:t>
                      </a:r>
                      <a:endParaRPr lang="en-CA" sz="1400" dirty="0">
                        <a:latin typeface="+mn-lt"/>
                        <a:ea typeface="Times New Roman"/>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tabLst>
                          <a:tab pos="228600" algn="l"/>
                          <a:tab pos="457200" algn="l"/>
                        </a:tabLst>
                      </a:pPr>
                      <a:r>
                        <a:rPr lang="en-CA" sz="1400" dirty="0" smtClean="0"/>
                        <a:t>28,296</a:t>
                      </a:r>
                      <a:endParaRPr lang="en-CA" sz="1400" dirty="0">
                        <a:latin typeface="+mn-lt"/>
                        <a:ea typeface="Times New Roman"/>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tabLst>
                          <a:tab pos="228600" algn="l"/>
                          <a:tab pos="457200" algn="l"/>
                        </a:tabLst>
                      </a:pPr>
                      <a:r>
                        <a:rPr lang="en-CA" sz="1400" dirty="0" smtClean="0"/>
                        <a:t>2,510</a:t>
                      </a:r>
                      <a:endParaRPr lang="en-CA" sz="1400" dirty="0">
                        <a:latin typeface="+mn-lt"/>
                        <a:ea typeface="Times New Roman"/>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tabLst>
                          <a:tab pos="228600" algn="l"/>
                          <a:tab pos="457200" algn="l"/>
                        </a:tabLst>
                      </a:pPr>
                      <a:r>
                        <a:rPr lang="en-US" sz="1400" dirty="0"/>
                        <a:t>9%</a:t>
                      </a:r>
                      <a:endParaRPr lang="en-CA" sz="1400" dirty="0">
                        <a:latin typeface="+mn-lt"/>
                        <a:ea typeface="Times New Roman"/>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tabLst>
                          <a:tab pos="228600" algn="l"/>
                          <a:tab pos="457200" algn="l"/>
                        </a:tabLst>
                      </a:pPr>
                      <a:r>
                        <a:rPr lang="en-CA" sz="1400" dirty="0"/>
                        <a:t>1193</a:t>
                      </a:r>
                      <a:endParaRPr lang="en-CA" sz="1400" dirty="0">
                        <a:latin typeface="+mn-lt"/>
                        <a:ea typeface="Times New Roman"/>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tabLst>
                          <a:tab pos="228600" algn="l"/>
                          <a:tab pos="457200" algn="l"/>
                        </a:tabLst>
                      </a:pPr>
                      <a:r>
                        <a:rPr lang="en-US" sz="1400" dirty="0"/>
                        <a:t>446</a:t>
                      </a:r>
                      <a:endParaRPr lang="en-CA" sz="1400" dirty="0">
                        <a:latin typeface="+mn-lt"/>
                        <a:ea typeface="Times New Roman"/>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tabLst>
                          <a:tab pos="228600" algn="l"/>
                          <a:tab pos="457200" algn="l"/>
                        </a:tabLst>
                      </a:pPr>
                      <a:r>
                        <a:rPr lang="en-US" sz="1400" dirty="0"/>
                        <a:t>37%</a:t>
                      </a:r>
                      <a:endParaRPr lang="en-CA" sz="1400" dirty="0">
                        <a:latin typeface="+mn-lt"/>
                        <a:ea typeface="Times New Roman"/>
                      </a:endParaRPr>
                    </a:p>
                  </a:txBody>
                  <a:tcPr marL="68580" marR="68580" marT="0" marB="0">
                    <a:lnT w="12700" cap="flat" cmpd="sng" algn="ctr">
                      <a:solidFill>
                        <a:schemeClr val="tx1"/>
                      </a:solidFill>
                      <a:prstDash val="solid"/>
                      <a:round/>
                      <a:headEnd type="none" w="med" len="med"/>
                      <a:tailEnd type="none" w="med" len="med"/>
                    </a:lnT>
                  </a:tcPr>
                </a:tc>
              </a:tr>
            </a:tbl>
          </a:graphicData>
        </a:graphic>
      </p:graphicFrame>
      <p:sp>
        <p:nvSpPr>
          <p:cNvPr id="6" name="TextBox 5"/>
          <p:cNvSpPr txBox="1"/>
          <p:nvPr/>
        </p:nvSpPr>
        <p:spPr>
          <a:xfrm>
            <a:off x="1052744" y="5164519"/>
            <a:ext cx="3137202" cy="338554"/>
          </a:xfrm>
          <a:prstGeom prst="rect">
            <a:avLst/>
          </a:prstGeom>
          <a:noFill/>
        </p:spPr>
        <p:txBody>
          <a:bodyPr wrap="square" rtlCol="0">
            <a:spAutoFit/>
          </a:bodyPr>
          <a:lstStyle/>
          <a:p>
            <a:r>
              <a:rPr lang="en-US" sz="800" dirty="0" smtClean="0"/>
              <a:t>*AR – Alcohol Related </a:t>
            </a:r>
            <a:endParaRPr lang="en-US" sz="800" dirty="0" smtClean="0"/>
          </a:p>
          <a:p>
            <a:r>
              <a:rPr lang="en-US" sz="800" dirty="0" smtClean="0"/>
              <a:t>**</a:t>
            </a:r>
            <a:r>
              <a:rPr lang="en-US" sz="800" dirty="0" smtClean="0"/>
              <a:t>Non-holiday includes regular weekends</a:t>
            </a:r>
            <a:endParaRPr lang="en-CA" sz="800" dirty="0"/>
          </a:p>
        </p:txBody>
      </p:sp>
      <p:sp>
        <p:nvSpPr>
          <p:cNvPr id="35841" name="Rectangle 1"/>
          <p:cNvSpPr>
            <a:spLocks noChangeArrowheads="1"/>
          </p:cNvSpPr>
          <p:nvPr/>
        </p:nvSpPr>
        <p:spPr bwMode="auto">
          <a:xfrm>
            <a:off x="3535745" y="5379963"/>
            <a:ext cx="4175630"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en-US" sz="1600" b="1" i="0" u="none" strike="noStrike" cap="none" normalizeH="0" baseline="0" dirty="0" smtClean="0">
                <a:ln>
                  <a:noFill/>
                </a:ln>
                <a:solidFill>
                  <a:schemeClr val="tx1"/>
                </a:solidFill>
                <a:effectLst/>
                <a:ea typeface="Times New Roman" pitchFamily="18" charset="0"/>
                <a:cs typeface="Arial" pitchFamily="34" charset="0"/>
              </a:rPr>
              <a:t>Frequency of casualty collisions and casualties </a:t>
            </a:r>
          </a:p>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en-US" sz="1600" b="1" i="0" u="none" strike="noStrike" cap="none" normalizeH="0" baseline="0" dirty="0" smtClean="0">
                <a:ln>
                  <a:noFill/>
                </a:ln>
                <a:solidFill>
                  <a:schemeClr val="tx1"/>
                </a:solidFill>
                <a:effectLst/>
                <a:ea typeface="Times New Roman" pitchFamily="18" charset="0"/>
                <a:cs typeface="Arial" pitchFamily="34" charset="0"/>
              </a:rPr>
              <a:t>by holiday and non-holiday period (2008-2013)</a:t>
            </a:r>
            <a:endParaRPr kumimoji="0" lang="en-US" sz="1600" b="0" i="0" u="none" strike="noStrike" cap="none" normalizeH="0" baseline="0" dirty="0" smtClean="0">
              <a:ln>
                <a:noFill/>
              </a:ln>
              <a:solidFill>
                <a:schemeClr val="tx1"/>
              </a:solidFill>
              <a:effectLst/>
              <a:cs typeface="Arial" pitchFamily="34" charset="0"/>
            </a:endParaRPr>
          </a:p>
        </p:txBody>
      </p:sp>
    </p:spTree>
    <p:extLst>
      <p:ext uri="{BB962C8B-B14F-4D97-AF65-F5344CB8AC3E}">
        <p14:creationId xmlns:p14="http://schemas.microsoft.com/office/powerpoint/2010/main" xmlns="" val="6782785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xfrm>
            <a:off x="457200" y="524620"/>
            <a:ext cx="8229600" cy="797062"/>
          </a:xfrm>
        </p:spPr>
        <p:txBody>
          <a:bodyPr>
            <a:normAutofit/>
          </a:bodyPr>
          <a:lstStyle/>
          <a:p>
            <a:r>
              <a:rPr lang="en-US" sz="3600" b="1" dirty="0" smtClean="0">
                <a:solidFill>
                  <a:schemeClr val="tx1">
                    <a:lumMod val="85000"/>
                    <a:lumOff val="15000"/>
                  </a:schemeClr>
                </a:solidFill>
                <a:latin typeface="+mn-lt"/>
                <a:cs typeface="Thorndale AMT" pitchFamily="18" charset="0"/>
              </a:rPr>
              <a:t>Model Development</a:t>
            </a:r>
            <a:endParaRPr lang="en-CA" sz="3600" b="1" dirty="0">
              <a:solidFill>
                <a:schemeClr val="tx1">
                  <a:lumMod val="85000"/>
                  <a:lumOff val="15000"/>
                </a:schemeClr>
              </a:solidFill>
              <a:latin typeface="+mn-lt"/>
              <a:cs typeface="Thorndale AMT" pitchFamily="18" charset="0"/>
            </a:endParaRPr>
          </a:p>
        </p:txBody>
      </p:sp>
      <p:sp>
        <p:nvSpPr>
          <p:cNvPr id="10" name="TextBox 9"/>
          <p:cNvSpPr txBox="1"/>
          <p:nvPr/>
        </p:nvSpPr>
        <p:spPr>
          <a:xfrm>
            <a:off x="411480" y="1333112"/>
            <a:ext cx="8595360" cy="4098558"/>
          </a:xfrm>
          <a:prstGeom prst="rect">
            <a:avLst/>
          </a:prstGeom>
          <a:noFill/>
        </p:spPr>
        <p:txBody>
          <a:bodyPr wrap="square" rtlCol="0">
            <a:spAutoFit/>
          </a:bodyPr>
          <a:lstStyle/>
          <a:p>
            <a:pPr marL="354013" indent="-354013">
              <a:buFont typeface="Arial" pitchFamily="34" charset="0"/>
              <a:buChar char="•"/>
            </a:pPr>
            <a:r>
              <a:rPr lang="en-US" sz="2400" b="1" dirty="0" smtClean="0"/>
              <a:t>Two modeling techniques were employed:</a:t>
            </a:r>
          </a:p>
          <a:p>
            <a:pPr marL="892175" lvl="1" indent="-434975">
              <a:spcAft>
                <a:spcPts val="800"/>
              </a:spcAft>
            </a:pPr>
            <a:r>
              <a:rPr lang="en-US" sz="2000" b="1" dirty="0" smtClean="0"/>
              <a:t>- Negative binomial regression</a:t>
            </a:r>
          </a:p>
          <a:p>
            <a:pPr marL="892175" lvl="1" indent="-434975">
              <a:spcAft>
                <a:spcPts val="800"/>
              </a:spcAft>
            </a:pPr>
            <a:r>
              <a:rPr lang="en-US" sz="2000" b="1" dirty="0" smtClean="0"/>
              <a:t>- Logistic regression </a:t>
            </a:r>
            <a:endParaRPr lang="en-CA" sz="2000" b="1" dirty="0" smtClean="0"/>
          </a:p>
          <a:p>
            <a:pPr marL="354013" indent="-354013">
              <a:spcAft>
                <a:spcPts val="600"/>
              </a:spcAft>
              <a:buFont typeface="Arial" pitchFamily="34" charset="0"/>
              <a:buChar char="•"/>
            </a:pPr>
            <a:r>
              <a:rPr lang="en-US" sz="2400" b="1" dirty="0" smtClean="0"/>
              <a:t>Controlled for temporal factors (i.e., year, month, day of week) as well as holiday confounding factors</a:t>
            </a:r>
          </a:p>
          <a:p>
            <a:pPr marL="354013" lvl="0" indent="-354013">
              <a:spcAft>
                <a:spcPts val="600"/>
              </a:spcAft>
              <a:buFont typeface="Arial" pitchFamily="34" charset="0"/>
              <a:buChar char="•"/>
            </a:pPr>
            <a:r>
              <a:rPr lang="en-US" sz="2400" b="1" dirty="0" smtClean="0"/>
              <a:t>Temporal factors were used as surrogates </a:t>
            </a:r>
            <a:r>
              <a:rPr lang="en-US" sz="2400" b="1" dirty="0" smtClean="0"/>
              <a:t>for </a:t>
            </a:r>
            <a:r>
              <a:rPr lang="en-US" sz="2400" b="1" dirty="0" smtClean="0"/>
              <a:t>the effect of weather, legislative changes and enforcements</a:t>
            </a:r>
            <a:endParaRPr lang="en-CA" sz="2400" b="1" dirty="0" smtClean="0"/>
          </a:p>
          <a:p>
            <a:pPr marL="354013" lvl="0" indent="-354013">
              <a:spcAft>
                <a:spcPts val="600"/>
              </a:spcAft>
              <a:buFont typeface="Arial" pitchFamily="34" charset="0"/>
              <a:buChar char="•"/>
            </a:pPr>
            <a:r>
              <a:rPr lang="en-US" sz="2400" b="1" dirty="0" smtClean="0"/>
              <a:t>The holiday effect </a:t>
            </a:r>
            <a:r>
              <a:rPr lang="en-US" sz="2400" b="1" dirty="0" smtClean="0"/>
              <a:t>considered the </a:t>
            </a:r>
            <a:r>
              <a:rPr lang="en-US" sz="2400" b="1" dirty="0" smtClean="0"/>
              <a:t>aggregated statutory holiday and non-holiday </a:t>
            </a:r>
            <a:r>
              <a:rPr lang="en-US" sz="2400" b="1" dirty="0" smtClean="0"/>
              <a:t>periods</a:t>
            </a:r>
            <a:endParaRPr lang="en-CA" sz="2400" b="1" dirty="0" smtClean="0"/>
          </a:p>
          <a:p>
            <a:pPr marL="354013" indent="-354013">
              <a:spcAft>
                <a:spcPts val="1000"/>
              </a:spcAft>
              <a:buFont typeface="Arial" pitchFamily="34" charset="0"/>
              <a:buChar char="•"/>
            </a:pPr>
            <a:endParaRPr lang="en-CA" sz="24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xfrm>
            <a:off x="457200" y="524620"/>
            <a:ext cx="8229600" cy="797062"/>
          </a:xfrm>
        </p:spPr>
        <p:txBody>
          <a:bodyPr>
            <a:normAutofit/>
          </a:bodyPr>
          <a:lstStyle/>
          <a:p>
            <a:r>
              <a:rPr lang="en-US" sz="3600" b="1" dirty="0" smtClean="0">
                <a:solidFill>
                  <a:schemeClr val="tx1">
                    <a:lumMod val="85000"/>
                    <a:lumOff val="15000"/>
                  </a:schemeClr>
                </a:solidFill>
                <a:latin typeface="+mn-lt"/>
                <a:cs typeface="Thorndale AMT" pitchFamily="18" charset="0"/>
              </a:rPr>
              <a:t>Model Development</a:t>
            </a:r>
            <a:endParaRPr lang="en-CA" sz="3600" b="1" dirty="0">
              <a:solidFill>
                <a:schemeClr val="tx1">
                  <a:lumMod val="85000"/>
                  <a:lumOff val="15000"/>
                </a:schemeClr>
              </a:solidFill>
              <a:latin typeface="+mn-lt"/>
              <a:cs typeface="Thorndale AMT" pitchFamily="18" charset="0"/>
            </a:endParaRPr>
          </a:p>
        </p:txBody>
      </p:sp>
      <p:sp>
        <p:nvSpPr>
          <p:cNvPr id="10" name="TextBox 9"/>
          <p:cNvSpPr txBox="1"/>
          <p:nvPr/>
        </p:nvSpPr>
        <p:spPr>
          <a:xfrm>
            <a:off x="411480" y="1333112"/>
            <a:ext cx="8595360" cy="4098558"/>
          </a:xfrm>
          <a:prstGeom prst="rect">
            <a:avLst/>
          </a:prstGeom>
          <a:noFill/>
        </p:spPr>
        <p:txBody>
          <a:bodyPr wrap="square" rtlCol="0">
            <a:spAutoFit/>
          </a:bodyPr>
          <a:lstStyle/>
          <a:p>
            <a:pPr marL="354013" indent="-354013">
              <a:buFont typeface="Arial" pitchFamily="34" charset="0"/>
              <a:buChar char="•"/>
            </a:pPr>
            <a:r>
              <a:rPr lang="en-US" sz="2400" b="1" dirty="0" smtClean="0"/>
              <a:t>Two modeling techniques were employed:</a:t>
            </a:r>
          </a:p>
          <a:p>
            <a:pPr marL="892175" lvl="1" indent="-434975">
              <a:spcAft>
                <a:spcPts val="800"/>
              </a:spcAft>
            </a:pPr>
            <a:r>
              <a:rPr lang="en-US" sz="2000" b="1" dirty="0" smtClean="0"/>
              <a:t>- Negative binomial regression</a:t>
            </a:r>
          </a:p>
          <a:p>
            <a:pPr marL="892175" lvl="1" indent="-434975">
              <a:spcAft>
                <a:spcPts val="800"/>
              </a:spcAft>
            </a:pPr>
            <a:r>
              <a:rPr lang="en-US" sz="2000" b="1" dirty="0" smtClean="0"/>
              <a:t>- Logistic regression </a:t>
            </a:r>
            <a:endParaRPr lang="en-CA" sz="2000" b="1" dirty="0" smtClean="0"/>
          </a:p>
          <a:p>
            <a:pPr marL="354013" indent="-354013">
              <a:spcAft>
                <a:spcPts val="600"/>
              </a:spcAft>
              <a:buFont typeface="Arial" pitchFamily="34" charset="0"/>
              <a:buChar char="•"/>
            </a:pPr>
            <a:r>
              <a:rPr lang="en-US" sz="2400" b="1" dirty="0" smtClean="0"/>
              <a:t>Controlled for temporal factors (i.e., year, month, day of week) as well as holiday confounding factors</a:t>
            </a:r>
          </a:p>
          <a:p>
            <a:pPr marL="354013" lvl="0" indent="-354013">
              <a:spcAft>
                <a:spcPts val="600"/>
              </a:spcAft>
              <a:buFont typeface="Arial" pitchFamily="34" charset="0"/>
              <a:buChar char="•"/>
            </a:pPr>
            <a:r>
              <a:rPr lang="en-US" sz="2400" b="1" dirty="0" smtClean="0"/>
              <a:t>Temporal factors were used as surrogates </a:t>
            </a:r>
            <a:r>
              <a:rPr lang="en-US" sz="2400" b="1" dirty="0" smtClean="0"/>
              <a:t>for </a:t>
            </a:r>
            <a:r>
              <a:rPr lang="en-US" sz="2400" b="1" dirty="0" smtClean="0"/>
              <a:t>the effect of weather, legislative changes and enforcements</a:t>
            </a:r>
            <a:endParaRPr lang="en-CA" sz="2400" b="1" dirty="0" smtClean="0"/>
          </a:p>
          <a:p>
            <a:pPr marL="354013" lvl="0" indent="-354013">
              <a:spcAft>
                <a:spcPts val="600"/>
              </a:spcAft>
              <a:buFont typeface="Arial" pitchFamily="34" charset="0"/>
              <a:buChar char="•"/>
            </a:pPr>
            <a:r>
              <a:rPr lang="en-US" sz="2400" b="1" dirty="0" smtClean="0"/>
              <a:t>The holiday effect </a:t>
            </a:r>
            <a:r>
              <a:rPr lang="en-US" sz="2400" b="1" dirty="0" smtClean="0"/>
              <a:t>considered the </a:t>
            </a:r>
            <a:r>
              <a:rPr lang="en-US" sz="2400" b="1" dirty="0" smtClean="0"/>
              <a:t>aggregated statutory holiday and non-holiday </a:t>
            </a:r>
            <a:r>
              <a:rPr lang="en-US" sz="2400" b="1" dirty="0" smtClean="0"/>
              <a:t>periods</a:t>
            </a:r>
            <a:endParaRPr lang="en-CA" sz="2400" b="1" dirty="0" smtClean="0"/>
          </a:p>
          <a:p>
            <a:pPr marL="354013" indent="-354013">
              <a:spcAft>
                <a:spcPts val="1000"/>
              </a:spcAft>
              <a:buFont typeface="Arial" pitchFamily="34" charset="0"/>
              <a:buChar char="•"/>
            </a:pPr>
            <a:endParaRPr lang="en-CA" sz="24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Title 1"/>
          <p:cNvSpPr txBox="1">
            <a:spLocks/>
          </p:cNvSpPr>
          <p:nvPr/>
        </p:nvSpPr>
        <p:spPr>
          <a:xfrm>
            <a:off x="457200" y="524620"/>
            <a:ext cx="8229600" cy="797062"/>
          </a:xfrm>
          <a:prstGeom prst="rect">
            <a:avLst/>
          </a:prstGeom>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lumMod val="85000"/>
                    <a:lumOff val="15000"/>
                  </a:schemeClr>
                </a:solidFill>
                <a:effectLst/>
                <a:uLnTx/>
                <a:uFillTx/>
                <a:latin typeface="+mj-lt"/>
                <a:ea typeface="+mj-ea"/>
                <a:cs typeface="Thorndale AMT" pitchFamily="18" charset="0"/>
              </a:rPr>
              <a:t>Results</a:t>
            </a:r>
            <a:endParaRPr kumimoji="0" lang="en-CA" sz="3600" b="1" i="0" u="none" strike="noStrike" kern="1200" cap="none" spc="0" normalizeH="0" baseline="0" noProof="0" dirty="0">
              <a:ln>
                <a:noFill/>
              </a:ln>
              <a:solidFill>
                <a:schemeClr val="tx1">
                  <a:lumMod val="85000"/>
                  <a:lumOff val="15000"/>
                </a:schemeClr>
              </a:solidFill>
              <a:effectLst/>
              <a:uLnTx/>
              <a:uFillTx/>
              <a:latin typeface="+mn-lt"/>
              <a:ea typeface="+mj-ea"/>
              <a:cs typeface="Thorndale AMT" pitchFamily="18" charset="0"/>
            </a:endParaRPr>
          </a:p>
        </p:txBody>
      </p:sp>
      <p:graphicFrame>
        <p:nvGraphicFramePr>
          <p:cNvPr id="15" name="Table 14"/>
          <p:cNvGraphicFramePr>
            <a:graphicFrameLocks noGrp="1"/>
          </p:cNvGraphicFramePr>
          <p:nvPr/>
        </p:nvGraphicFramePr>
        <p:xfrm>
          <a:off x="1085849" y="2320290"/>
          <a:ext cx="6640830" cy="3032035"/>
        </p:xfrm>
        <a:graphic>
          <a:graphicData uri="http://schemas.openxmlformats.org/drawingml/2006/table">
            <a:tbl>
              <a:tblPr/>
              <a:tblGrid>
                <a:gridCol w="1676019"/>
                <a:gridCol w="801927"/>
                <a:gridCol w="801116"/>
                <a:gridCol w="655163"/>
                <a:gridCol w="582999"/>
                <a:gridCol w="728951"/>
                <a:gridCol w="1394655"/>
              </a:tblGrid>
              <a:tr h="326099">
                <a:tc rowSpan="2">
                  <a:txBody>
                    <a:bodyPr/>
                    <a:lstStyle/>
                    <a:p>
                      <a:pPr marL="0" marR="0">
                        <a:lnSpc>
                          <a:spcPct val="115000"/>
                        </a:lnSpc>
                        <a:spcBef>
                          <a:spcPts val="0"/>
                        </a:spcBef>
                        <a:spcAft>
                          <a:spcPts val="0"/>
                        </a:spcAft>
                        <a:tabLst>
                          <a:tab pos="228600" algn="l"/>
                        </a:tabLst>
                      </a:pPr>
                      <a:r>
                        <a:rPr lang="en-US" sz="1400" b="1" dirty="0">
                          <a:solidFill>
                            <a:srgbClr val="000000"/>
                          </a:solidFill>
                          <a:latin typeface="+mn-lt"/>
                          <a:ea typeface="Times New Roman"/>
                        </a:rPr>
                        <a:t>Parameter</a:t>
                      </a:r>
                      <a:endParaRPr lang="en-CA" sz="1400" dirty="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nSpc>
                          <a:spcPct val="115000"/>
                        </a:lnSpc>
                        <a:spcBef>
                          <a:spcPts val="0"/>
                        </a:spcBef>
                        <a:spcAft>
                          <a:spcPts val="0"/>
                        </a:spcAft>
                        <a:tabLst>
                          <a:tab pos="228600" algn="l"/>
                        </a:tabLst>
                      </a:pPr>
                      <a:r>
                        <a:rPr lang="en-US" sz="1400" b="1">
                          <a:solidFill>
                            <a:srgbClr val="000000"/>
                          </a:solidFill>
                          <a:latin typeface="+mn-lt"/>
                          <a:ea typeface="Times New Roman"/>
                        </a:rPr>
                        <a:t>Estimate</a:t>
                      </a:r>
                      <a:endParaRPr lang="en-CA" sz="14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nSpc>
                          <a:spcPct val="115000"/>
                        </a:lnSpc>
                        <a:spcBef>
                          <a:spcPts val="0"/>
                        </a:spcBef>
                        <a:spcAft>
                          <a:spcPts val="0"/>
                        </a:spcAft>
                        <a:tabLst>
                          <a:tab pos="228600" algn="l"/>
                        </a:tabLst>
                      </a:pPr>
                      <a:r>
                        <a:rPr lang="en-US" sz="1400" b="1">
                          <a:solidFill>
                            <a:srgbClr val="000000"/>
                          </a:solidFill>
                          <a:latin typeface="+mn-lt"/>
                          <a:ea typeface="Times New Roman"/>
                        </a:rPr>
                        <a:t>Standard Error</a:t>
                      </a:r>
                      <a:endParaRPr lang="en-CA" sz="14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15000"/>
                        </a:lnSpc>
                        <a:spcBef>
                          <a:spcPts val="0"/>
                        </a:spcBef>
                        <a:spcAft>
                          <a:spcPts val="0"/>
                        </a:spcAft>
                        <a:tabLst>
                          <a:tab pos="228600" algn="l"/>
                        </a:tabLst>
                      </a:pPr>
                      <a:r>
                        <a:rPr lang="en-US" sz="1400" b="1">
                          <a:solidFill>
                            <a:srgbClr val="000000"/>
                          </a:solidFill>
                          <a:latin typeface="+mn-lt"/>
                          <a:ea typeface="Times New Roman"/>
                        </a:rPr>
                        <a:t>95% C.I.</a:t>
                      </a:r>
                      <a:endParaRPr lang="en-CA" sz="14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rowSpan="2">
                  <a:txBody>
                    <a:bodyPr/>
                    <a:lstStyle/>
                    <a:p>
                      <a:pPr marL="0" marR="0">
                        <a:lnSpc>
                          <a:spcPct val="115000"/>
                        </a:lnSpc>
                        <a:spcBef>
                          <a:spcPts val="0"/>
                        </a:spcBef>
                        <a:spcAft>
                          <a:spcPts val="0"/>
                        </a:spcAft>
                        <a:tabLst>
                          <a:tab pos="228600" algn="l"/>
                        </a:tabLst>
                      </a:pPr>
                      <a:r>
                        <a:rPr lang="en-US" sz="1400" b="1">
                          <a:solidFill>
                            <a:srgbClr val="000000"/>
                          </a:solidFill>
                          <a:latin typeface="+mn-lt"/>
                          <a:ea typeface="Times New Roman"/>
                        </a:rPr>
                        <a:t>Pr &gt; |Z|</a:t>
                      </a:r>
                      <a:endParaRPr lang="en-CA" sz="14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nSpc>
                          <a:spcPct val="115000"/>
                        </a:lnSpc>
                        <a:spcBef>
                          <a:spcPts val="0"/>
                        </a:spcBef>
                        <a:spcAft>
                          <a:spcPts val="0"/>
                        </a:spcAft>
                        <a:tabLst>
                          <a:tab pos="228600" algn="l"/>
                        </a:tabLst>
                      </a:pPr>
                      <a:r>
                        <a:rPr lang="en-US" sz="1400" b="1">
                          <a:solidFill>
                            <a:srgbClr val="000000"/>
                          </a:solidFill>
                          <a:latin typeface="+mn-lt"/>
                          <a:ea typeface="Times New Roman"/>
                        </a:rPr>
                        <a:t>Relative Risk (RR)</a:t>
                      </a:r>
                      <a:endParaRPr lang="en-CA" sz="14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2124">
                <a:tc vMerge="1">
                  <a:txBody>
                    <a:bodyPr/>
                    <a:lstStyle/>
                    <a:p>
                      <a:endParaRPr lang="en-CA"/>
                    </a:p>
                  </a:txBody>
                  <a:tcPr/>
                </a:tc>
                <a:tc vMerge="1">
                  <a:txBody>
                    <a:bodyPr/>
                    <a:lstStyle/>
                    <a:p>
                      <a:endParaRPr lang="en-CA"/>
                    </a:p>
                  </a:txBody>
                  <a:tcPr/>
                </a:tc>
                <a:tc vMerge="1">
                  <a:txBody>
                    <a:bodyPr/>
                    <a:lstStyle/>
                    <a:p>
                      <a:endParaRPr lang="en-CA"/>
                    </a:p>
                  </a:txBody>
                  <a:tcPr/>
                </a:tc>
                <a:tc>
                  <a:txBody>
                    <a:bodyPr/>
                    <a:lstStyle/>
                    <a:p>
                      <a:pPr marL="0" marR="0">
                        <a:lnSpc>
                          <a:spcPct val="115000"/>
                        </a:lnSpc>
                        <a:spcBef>
                          <a:spcPts val="0"/>
                        </a:spcBef>
                        <a:spcAft>
                          <a:spcPts val="0"/>
                        </a:spcAft>
                        <a:tabLst>
                          <a:tab pos="228600" algn="l"/>
                        </a:tabLst>
                      </a:pPr>
                      <a:r>
                        <a:rPr lang="en-US" sz="1400" b="1">
                          <a:solidFill>
                            <a:srgbClr val="000000"/>
                          </a:solidFill>
                          <a:latin typeface="+mn-lt"/>
                          <a:ea typeface="Times New Roman"/>
                        </a:rPr>
                        <a:t>Lower</a:t>
                      </a:r>
                      <a:endParaRPr lang="en-CA" sz="14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400" b="1">
                          <a:solidFill>
                            <a:srgbClr val="000000"/>
                          </a:solidFill>
                          <a:latin typeface="+mn-lt"/>
                          <a:ea typeface="Times New Roman"/>
                        </a:rPr>
                        <a:t>Upper</a:t>
                      </a:r>
                      <a:endParaRPr lang="en-CA" sz="14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CA"/>
                    </a:p>
                  </a:txBody>
                  <a:tcPr/>
                </a:tc>
                <a:tc vMerge="1">
                  <a:txBody>
                    <a:bodyPr/>
                    <a:lstStyle/>
                    <a:p>
                      <a:endParaRPr lang="en-CA"/>
                    </a:p>
                  </a:txBody>
                  <a:tcPr/>
                </a:tc>
              </a:tr>
              <a:tr h="477450">
                <a:tc gridSpan="2">
                  <a:txBody>
                    <a:bodyPr/>
                    <a:lstStyle/>
                    <a:p>
                      <a:pPr marL="0" marR="0">
                        <a:lnSpc>
                          <a:spcPct val="115000"/>
                        </a:lnSpc>
                        <a:spcBef>
                          <a:spcPts val="0"/>
                        </a:spcBef>
                        <a:spcAft>
                          <a:spcPts val="0"/>
                        </a:spcAft>
                        <a:tabLst>
                          <a:tab pos="228600" algn="l"/>
                        </a:tabLst>
                      </a:pPr>
                      <a:r>
                        <a:rPr lang="en-US" sz="1400" b="1" i="1">
                          <a:latin typeface="+mn-lt"/>
                          <a:ea typeface="Times New Roman"/>
                        </a:rPr>
                        <a:t>Overall Casualty                Collisions</a:t>
                      </a:r>
                      <a:endParaRPr lang="en-CA" sz="14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CA"/>
                    </a:p>
                  </a:txBody>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Lst>
                      </a:pPr>
                      <a:endParaRPr lang="en-US" sz="1400" dirty="0">
                        <a:solidFill>
                          <a:srgbClr val="000000"/>
                        </a:solidFill>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a:noFill/>
                    </a:lnB>
                  </a:tcPr>
                </a:tc>
              </a:tr>
              <a:tr h="232124">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Intercept</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2.68</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0.05</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2.58</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2.79</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&lt;.0001</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a:t>
                      </a:r>
                      <a:endParaRPr lang="en-CA" sz="1400">
                        <a:latin typeface="+mn-lt"/>
                        <a:ea typeface="Times New Roman"/>
                      </a:endParaRPr>
                    </a:p>
                  </a:txBody>
                  <a:tcPr marL="19050" marR="19050" marT="0" marB="0">
                    <a:lnL>
                      <a:noFill/>
                    </a:lnL>
                    <a:lnR>
                      <a:noFill/>
                    </a:lnR>
                    <a:lnT>
                      <a:noFill/>
                    </a:lnT>
                    <a:lnB>
                      <a:noFill/>
                    </a:lnB>
                  </a:tcPr>
                </a:tc>
              </a:tr>
              <a:tr h="232124">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Holiday</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0.14</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0.04</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0.07</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0.21</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&lt;.0001</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b="0" dirty="0">
                          <a:solidFill>
                            <a:srgbClr val="FF0000"/>
                          </a:solidFill>
                          <a:latin typeface="+mn-lt"/>
                          <a:ea typeface="Times New Roman"/>
                        </a:rPr>
                        <a:t>1.15</a:t>
                      </a:r>
                      <a:endParaRPr lang="en-CA" sz="1400" b="0" dirty="0">
                        <a:solidFill>
                          <a:srgbClr val="FF0000"/>
                        </a:solidFill>
                        <a:latin typeface="+mn-lt"/>
                        <a:ea typeface="Times New Roman"/>
                      </a:endParaRPr>
                    </a:p>
                  </a:txBody>
                  <a:tcPr marL="19050" marR="19050" marT="0" marB="0">
                    <a:lnL>
                      <a:noFill/>
                    </a:lnL>
                    <a:lnR>
                      <a:noFill/>
                    </a:lnR>
                    <a:lnT>
                      <a:noFill/>
                    </a:lnT>
                    <a:lnB>
                      <a:noFill/>
                    </a:lnB>
                  </a:tcPr>
                </a:tc>
              </a:tr>
              <a:tr h="232124">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**Non-holiday</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0.00</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0.00</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0.00</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NA</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NA</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a:t>
                      </a:r>
                      <a:endParaRPr lang="en-CA" sz="1400">
                        <a:latin typeface="+mn-lt"/>
                        <a:ea typeface="Times New Roman"/>
                      </a:endParaRPr>
                    </a:p>
                  </a:txBody>
                  <a:tcPr marL="19050" marR="19050" marT="0" marB="0">
                    <a:lnL>
                      <a:noFill/>
                    </a:lnL>
                    <a:lnR>
                      <a:noFill/>
                    </a:lnR>
                    <a:lnT>
                      <a:noFill/>
                    </a:lnT>
                    <a:lnB>
                      <a:noFill/>
                    </a:lnB>
                  </a:tcPr>
                </a:tc>
              </a:tr>
              <a:tr h="248830">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a:noFill/>
                    </a:lnT>
                    <a:lnB>
                      <a:noFill/>
                    </a:lnB>
                  </a:tcPr>
                </a:tc>
              </a:tr>
              <a:tr h="248830">
                <a:tc gridSpan="3">
                  <a:txBody>
                    <a:bodyPr/>
                    <a:lstStyle/>
                    <a:p>
                      <a:pPr marL="0" marR="0">
                        <a:lnSpc>
                          <a:spcPct val="115000"/>
                        </a:lnSpc>
                        <a:spcBef>
                          <a:spcPts val="0"/>
                        </a:spcBef>
                        <a:spcAft>
                          <a:spcPts val="0"/>
                        </a:spcAft>
                        <a:tabLst>
                          <a:tab pos="228600" algn="l"/>
                        </a:tabLst>
                      </a:pPr>
                      <a:r>
                        <a:rPr lang="en-US" sz="1400" b="1" i="1" dirty="0">
                          <a:latin typeface="+mn-lt"/>
                          <a:ea typeface="Times New Roman"/>
                        </a:rPr>
                        <a:t>AR Casualty Collisions </a:t>
                      </a:r>
                      <a:endParaRPr lang="en-CA" sz="1400" dirty="0">
                        <a:latin typeface="+mn-lt"/>
                        <a:ea typeface="Times New Roman"/>
                      </a:endParaRPr>
                    </a:p>
                  </a:txBody>
                  <a:tcPr marL="19050" marR="19050" marT="0" marB="0">
                    <a:lnL>
                      <a:noFill/>
                    </a:lnL>
                    <a:lnR>
                      <a:noFill/>
                    </a:lnR>
                    <a:lnT>
                      <a:noFill/>
                    </a:lnT>
                    <a:lnB>
                      <a:noFill/>
                    </a:lnB>
                  </a:tcPr>
                </a:tc>
                <a:tc hMerge="1">
                  <a:txBody>
                    <a:bodyPr/>
                    <a:lstStyle/>
                    <a:p>
                      <a:endParaRPr lang="en-CA"/>
                    </a:p>
                  </a:txBody>
                  <a:tcPr/>
                </a:tc>
                <a:tc hMerge="1">
                  <a:txBody>
                    <a:bodyPr/>
                    <a:lstStyle/>
                    <a:p>
                      <a:endParaRPr lang="en-CA"/>
                    </a:p>
                  </a:txBody>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a:noFill/>
                    </a:lnT>
                    <a:lnB>
                      <a:noFill/>
                    </a:lnB>
                  </a:tcPr>
                </a:tc>
              </a:tr>
              <a:tr h="232124">
                <a:tc>
                  <a:txBody>
                    <a:bodyPr/>
                    <a:lstStyle/>
                    <a:p>
                      <a:pPr marL="0" marR="0">
                        <a:lnSpc>
                          <a:spcPct val="115000"/>
                        </a:lnSpc>
                        <a:spcBef>
                          <a:spcPts val="0"/>
                        </a:spcBef>
                        <a:spcAft>
                          <a:spcPts val="0"/>
                        </a:spcAft>
                        <a:tabLst>
                          <a:tab pos="228600" algn="l"/>
                        </a:tabLst>
                      </a:pPr>
                      <a:r>
                        <a:rPr lang="en-US" sz="1400" dirty="0">
                          <a:solidFill>
                            <a:srgbClr val="000000"/>
                          </a:solidFill>
                          <a:latin typeface="+mn-lt"/>
                          <a:ea typeface="Times New Roman"/>
                        </a:rPr>
                        <a:t>Intercept</a:t>
                      </a:r>
                      <a:endParaRPr lang="en-CA" sz="1400" dirty="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-2.13</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0.08</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-2.29</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-1.97</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&lt;.0001</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a:t>
                      </a:r>
                      <a:endParaRPr lang="en-CA" sz="1400">
                        <a:latin typeface="+mn-lt"/>
                        <a:ea typeface="Times New Roman"/>
                      </a:endParaRPr>
                    </a:p>
                  </a:txBody>
                  <a:tcPr marL="19050" marR="19050" marT="0" marB="0">
                    <a:lnL>
                      <a:noFill/>
                    </a:lnL>
                    <a:lnR>
                      <a:noFill/>
                    </a:lnR>
                    <a:lnT>
                      <a:noFill/>
                    </a:lnT>
                    <a:lnB>
                      <a:noFill/>
                    </a:lnB>
                  </a:tcPr>
                </a:tc>
              </a:tr>
              <a:tr h="232124">
                <a:tc>
                  <a:txBody>
                    <a:bodyPr/>
                    <a:lstStyle/>
                    <a:p>
                      <a:pPr marL="0" marR="0">
                        <a:lnSpc>
                          <a:spcPct val="115000"/>
                        </a:lnSpc>
                        <a:spcBef>
                          <a:spcPts val="0"/>
                        </a:spcBef>
                        <a:spcAft>
                          <a:spcPts val="0"/>
                        </a:spcAft>
                        <a:tabLst>
                          <a:tab pos="228600" algn="l"/>
                        </a:tabLst>
                      </a:pPr>
                      <a:r>
                        <a:rPr lang="en-US" sz="1400" dirty="0">
                          <a:solidFill>
                            <a:srgbClr val="000000"/>
                          </a:solidFill>
                          <a:latin typeface="+mn-lt"/>
                          <a:ea typeface="Times New Roman"/>
                        </a:rPr>
                        <a:t>Holiday</a:t>
                      </a:r>
                      <a:endParaRPr lang="en-CA" sz="1400" dirty="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0.47</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0.04</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0.39</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0.54</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&lt;.0001</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dirty="0">
                          <a:solidFill>
                            <a:srgbClr val="FF0000"/>
                          </a:solidFill>
                          <a:latin typeface="+mn-lt"/>
                          <a:ea typeface="Times New Roman"/>
                        </a:rPr>
                        <a:t>1.60</a:t>
                      </a:r>
                      <a:endParaRPr lang="en-CA" sz="1400" dirty="0">
                        <a:solidFill>
                          <a:srgbClr val="FF0000"/>
                        </a:solidFill>
                        <a:latin typeface="+mn-lt"/>
                        <a:ea typeface="Times New Roman"/>
                      </a:endParaRPr>
                    </a:p>
                  </a:txBody>
                  <a:tcPr marL="19050" marR="19050" marT="0" marB="0">
                    <a:lnL>
                      <a:noFill/>
                    </a:lnL>
                    <a:lnR>
                      <a:noFill/>
                    </a:lnR>
                    <a:lnT>
                      <a:noFill/>
                    </a:lnT>
                    <a:lnB>
                      <a:noFill/>
                    </a:lnB>
                  </a:tcPr>
                </a:tc>
              </a:tr>
              <a:tr h="232124">
                <a:tc>
                  <a:txBody>
                    <a:bodyPr/>
                    <a:lstStyle/>
                    <a:p>
                      <a:pPr marL="0" marR="0">
                        <a:lnSpc>
                          <a:spcPct val="115000"/>
                        </a:lnSpc>
                        <a:spcBef>
                          <a:spcPts val="0"/>
                        </a:spcBef>
                        <a:spcAft>
                          <a:spcPts val="0"/>
                        </a:spcAft>
                        <a:tabLst>
                          <a:tab pos="228600" algn="l"/>
                        </a:tabLst>
                      </a:pPr>
                      <a:r>
                        <a:rPr lang="en-US" sz="1400" dirty="0">
                          <a:solidFill>
                            <a:srgbClr val="000000"/>
                          </a:solidFill>
                          <a:latin typeface="+mn-lt"/>
                          <a:ea typeface="Times New Roman"/>
                        </a:rPr>
                        <a:t>**Non-holiday</a:t>
                      </a:r>
                      <a:endParaRPr lang="en-CA" sz="1400" dirty="0">
                        <a:latin typeface="+mn-lt"/>
                        <a:ea typeface="Times New Roman"/>
                      </a:endParaRPr>
                    </a:p>
                  </a:txBody>
                  <a:tcPr marL="19050" marR="1905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400" dirty="0">
                          <a:solidFill>
                            <a:srgbClr val="000000"/>
                          </a:solidFill>
                          <a:latin typeface="+mn-lt"/>
                          <a:ea typeface="Times New Roman"/>
                        </a:rPr>
                        <a:t>0.00</a:t>
                      </a:r>
                      <a:endParaRPr lang="en-CA" sz="1400" dirty="0">
                        <a:latin typeface="+mn-lt"/>
                        <a:ea typeface="Times New Roman"/>
                      </a:endParaRPr>
                    </a:p>
                  </a:txBody>
                  <a:tcPr marL="19050" marR="1905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0.00</a:t>
                      </a:r>
                      <a:endParaRPr lang="en-CA" sz="1400">
                        <a:latin typeface="+mn-lt"/>
                        <a:ea typeface="Times New Roman"/>
                      </a:endParaRPr>
                    </a:p>
                  </a:txBody>
                  <a:tcPr marL="19050" marR="1905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0.00</a:t>
                      </a:r>
                      <a:endParaRPr lang="en-CA" sz="1400">
                        <a:latin typeface="+mn-lt"/>
                        <a:ea typeface="Times New Roman"/>
                      </a:endParaRPr>
                    </a:p>
                  </a:txBody>
                  <a:tcPr marL="19050" marR="1905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NA</a:t>
                      </a:r>
                      <a:endParaRPr lang="en-CA" sz="1400">
                        <a:latin typeface="+mn-lt"/>
                        <a:ea typeface="Times New Roman"/>
                      </a:endParaRPr>
                    </a:p>
                  </a:txBody>
                  <a:tcPr marL="19050" marR="1905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NA</a:t>
                      </a:r>
                      <a:endParaRPr lang="en-CA" sz="1400">
                        <a:latin typeface="+mn-lt"/>
                        <a:ea typeface="Times New Roman"/>
                      </a:endParaRPr>
                    </a:p>
                  </a:txBody>
                  <a:tcPr marL="19050" marR="1905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400" dirty="0">
                          <a:solidFill>
                            <a:srgbClr val="000000"/>
                          </a:solidFill>
                          <a:latin typeface="+mn-lt"/>
                          <a:ea typeface="Times New Roman"/>
                        </a:rPr>
                        <a:t>-</a:t>
                      </a:r>
                      <a:endParaRPr lang="en-CA" sz="1400" dirty="0">
                        <a:latin typeface="+mn-lt"/>
                        <a:ea typeface="Times New Roman"/>
                      </a:endParaRPr>
                    </a:p>
                  </a:txBody>
                  <a:tcPr marL="19050" marR="19050"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16" name="TextBox 15"/>
          <p:cNvSpPr txBox="1"/>
          <p:nvPr/>
        </p:nvSpPr>
        <p:spPr>
          <a:xfrm>
            <a:off x="411480" y="1104572"/>
            <a:ext cx="8275320" cy="2431435"/>
          </a:xfrm>
          <a:prstGeom prst="rect">
            <a:avLst/>
          </a:prstGeom>
          <a:noFill/>
        </p:spPr>
        <p:txBody>
          <a:bodyPr wrap="square" rtlCol="0">
            <a:spAutoFit/>
          </a:bodyPr>
          <a:lstStyle/>
          <a:p>
            <a:pPr marL="354013" indent="-354013">
              <a:buFont typeface="Arial" pitchFamily="34" charset="0"/>
              <a:buChar char="•"/>
            </a:pPr>
            <a:endParaRPr lang="en-US" sz="2000" b="1" dirty="0" smtClean="0"/>
          </a:p>
          <a:p>
            <a:pPr marL="354013" indent="-354013" algn="ctr"/>
            <a:r>
              <a:rPr lang="en-US" sz="2000" b="1" dirty="0" smtClean="0"/>
              <a:t>NB </a:t>
            </a:r>
            <a:r>
              <a:rPr lang="en-US" sz="2000" b="1" dirty="0" smtClean="0"/>
              <a:t>Regression Results: Risk of Casualty Collisions </a:t>
            </a:r>
            <a:endParaRPr lang="en-US" sz="2000" b="1" dirty="0" smtClean="0"/>
          </a:p>
          <a:p>
            <a:pPr marL="354013" indent="-354013" algn="ctr"/>
            <a:r>
              <a:rPr lang="en-US" sz="2000" b="1" dirty="0" smtClean="0"/>
              <a:t>(</a:t>
            </a:r>
            <a:r>
              <a:rPr lang="en-US" sz="2000" b="1" dirty="0" smtClean="0"/>
              <a:t>Aggregated Holiday vs. Non-holiday) </a:t>
            </a:r>
          </a:p>
          <a:p>
            <a:pPr marL="354013" indent="-354013">
              <a:buFont typeface="Arial" pitchFamily="34" charset="0"/>
              <a:buChar char="•"/>
            </a:pPr>
            <a:endParaRPr lang="en-CA" sz="2000" b="1" dirty="0" smtClean="0"/>
          </a:p>
          <a:p>
            <a:pPr marL="354013" indent="-354013"/>
            <a:endParaRPr lang="en-US" sz="2400" b="1" dirty="0" smtClean="0"/>
          </a:p>
          <a:p>
            <a:pPr marL="354013" indent="-354013"/>
            <a:endParaRPr lang="en-US" sz="2400" b="1" dirty="0" smtClean="0"/>
          </a:p>
          <a:p>
            <a:pPr marL="354013" indent="-354013"/>
            <a:endParaRPr lang="en-US" sz="2400" b="1" dirty="0" smtClean="0"/>
          </a:p>
        </p:txBody>
      </p:sp>
      <p:sp>
        <p:nvSpPr>
          <p:cNvPr id="17" name="Title 1"/>
          <p:cNvSpPr txBox="1">
            <a:spLocks/>
          </p:cNvSpPr>
          <p:nvPr/>
        </p:nvSpPr>
        <p:spPr>
          <a:xfrm>
            <a:off x="457200" y="524620"/>
            <a:ext cx="8229600" cy="797062"/>
          </a:xfrm>
          <a:prstGeom prst="rect">
            <a:avLst/>
          </a:prstGeom>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lumMod val="85000"/>
                    <a:lumOff val="15000"/>
                  </a:schemeClr>
                </a:solidFill>
                <a:effectLst/>
                <a:uLnTx/>
                <a:uFillTx/>
                <a:latin typeface="+mj-lt"/>
                <a:ea typeface="+mj-ea"/>
                <a:cs typeface="Thorndale AMT" pitchFamily="18" charset="0"/>
              </a:rPr>
              <a:t>Results</a:t>
            </a:r>
            <a:endParaRPr kumimoji="0" lang="en-CA" sz="3600" b="1" i="0" u="none" strike="noStrike" kern="1200" cap="none" spc="0" normalizeH="0" baseline="0" noProof="0" dirty="0">
              <a:ln>
                <a:noFill/>
              </a:ln>
              <a:solidFill>
                <a:schemeClr val="tx1">
                  <a:lumMod val="85000"/>
                  <a:lumOff val="15000"/>
                </a:schemeClr>
              </a:solidFill>
              <a:effectLst/>
              <a:uLnTx/>
              <a:uFillTx/>
              <a:latin typeface="+mn-lt"/>
              <a:ea typeface="+mj-ea"/>
              <a:cs typeface="Thorndale AMT" pitchFamily="18" charset="0"/>
            </a:endParaRPr>
          </a:p>
        </p:txBody>
      </p:sp>
      <p:sp>
        <p:nvSpPr>
          <p:cNvPr id="18" name="Rectangle 17"/>
          <p:cNvSpPr/>
          <p:nvPr/>
        </p:nvSpPr>
        <p:spPr>
          <a:xfrm>
            <a:off x="1017269" y="5337807"/>
            <a:ext cx="1518557" cy="307777"/>
          </a:xfrm>
          <a:prstGeom prst="rect">
            <a:avLst/>
          </a:prstGeom>
        </p:spPr>
        <p:txBody>
          <a:bodyPr wrap="none">
            <a:spAutoFit/>
          </a:bodyPr>
          <a:lstStyle/>
          <a:p>
            <a:r>
              <a:rPr lang="en-US" sz="1400" dirty="0" smtClean="0"/>
              <a:t>**Reference level </a:t>
            </a:r>
            <a:endParaRPr lang="en-CA" sz="1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Title 1"/>
          <p:cNvSpPr txBox="1">
            <a:spLocks/>
          </p:cNvSpPr>
          <p:nvPr/>
        </p:nvSpPr>
        <p:spPr>
          <a:xfrm>
            <a:off x="457200" y="524620"/>
            <a:ext cx="8229600" cy="797062"/>
          </a:xfrm>
          <a:prstGeom prst="rect">
            <a:avLst/>
          </a:prstGeom>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lumMod val="85000"/>
                    <a:lumOff val="15000"/>
                  </a:schemeClr>
                </a:solidFill>
                <a:effectLst/>
                <a:uLnTx/>
                <a:uFillTx/>
                <a:latin typeface="+mj-lt"/>
                <a:ea typeface="+mj-ea"/>
                <a:cs typeface="Thorndale AMT" pitchFamily="18" charset="0"/>
              </a:rPr>
              <a:t>Results</a:t>
            </a:r>
            <a:endParaRPr kumimoji="0" lang="en-CA" sz="3600" b="1" i="0" u="none" strike="noStrike" kern="1200" cap="none" spc="0" normalizeH="0" baseline="0" noProof="0" dirty="0">
              <a:ln>
                <a:noFill/>
              </a:ln>
              <a:solidFill>
                <a:schemeClr val="tx1">
                  <a:lumMod val="85000"/>
                  <a:lumOff val="15000"/>
                </a:schemeClr>
              </a:solidFill>
              <a:effectLst/>
              <a:uLnTx/>
              <a:uFillTx/>
              <a:latin typeface="+mn-lt"/>
              <a:ea typeface="+mj-ea"/>
              <a:cs typeface="Thorndale AMT" pitchFamily="18" charset="0"/>
            </a:endParaRPr>
          </a:p>
        </p:txBody>
      </p:sp>
      <p:sp>
        <p:nvSpPr>
          <p:cNvPr id="17" name="Title 1"/>
          <p:cNvSpPr txBox="1">
            <a:spLocks/>
          </p:cNvSpPr>
          <p:nvPr/>
        </p:nvSpPr>
        <p:spPr>
          <a:xfrm>
            <a:off x="457200" y="524620"/>
            <a:ext cx="8229600" cy="797062"/>
          </a:xfrm>
          <a:prstGeom prst="rect">
            <a:avLst/>
          </a:prstGeom>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lumMod val="85000"/>
                    <a:lumOff val="15000"/>
                  </a:schemeClr>
                </a:solidFill>
                <a:effectLst/>
                <a:uLnTx/>
                <a:uFillTx/>
                <a:latin typeface="+mj-lt"/>
                <a:ea typeface="+mj-ea"/>
                <a:cs typeface="Thorndale AMT" pitchFamily="18" charset="0"/>
              </a:rPr>
              <a:t>Results</a:t>
            </a:r>
            <a:endParaRPr kumimoji="0" lang="en-CA" sz="3600" b="1" i="0" u="none" strike="noStrike" kern="1200" cap="none" spc="0" normalizeH="0" baseline="0" noProof="0" dirty="0">
              <a:ln>
                <a:noFill/>
              </a:ln>
              <a:solidFill>
                <a:schemeClr val="tx1">
                  <a:lumMod val="85000"/>
                  <a:lumOff val="15000"/>
                </a:schemeClr>
              </a:solidFill>
              <a:effectLst/>
              <a:uLnTx/>
              <a:uFillTx/>
              <a:latin typeface="+mn-lt"/>
              <a:ea typeface="+mj-ea"/>
              <a:cs typeface="Thorndale AMT" pitchFamily="18" charset="0"/>
            </a:endParaRPr>
          </a:p>
        </p:txBody>
      </p:sp>
      <p:sp>
        <p:nvSpPr>
          <p:cNvPr id="18" name="Rectangle 17"/>
          <p:cNvSpPr/>
          <p:nvPr/>
        </p:nvSpPr>
        <p:spPr>
          <a:xfrm>
            <a:off x="1017269" y="5337807"/>
            <a:ext cx="1518557" cy="307777"/>
          </a:xfrm>
          <a:prstGeom prst="rect">
            <a:avLst/>
          </a:prstGeom>
        </p:spPr>
        <p:txBody>
          <a:bodyPr wrap="none">
            <a:spAutoFit/>
          </a:bodyPr>
          <a:lstStyle/>
          <a:p>
            <a:r>
              <a:rPr lang="en-US" sz="1400" dirty="0" smtClean="0"/>
              <a:t>**Reference level </a:t>
            </a:r>
            <a:endParaRPr lang="en-CA" sz="1400" dirty="0"/>
          </a:p>
        </p:txBody>
      </p:sp>
      <p:sp>
        <p:nvSpPr>
          <p:cNvPr id="9" name="Rectangle 8"/>
          <p:cNvSpPr/>
          <p:nvPr/>
        </p:nvSpPr>
        <p:spPr>
          <a:xfrm>
            <a:off x="1085849" y="1321682"/>
            <a:ext cx="6640830" cy="646331"/>
          </a:xfrm>
          <a:prstGeom prst="rect">
            <a:avLst/>
          </a:prstGeom>
        </p:spPr>
        <p:txBody>
          <a:bodyPr wrap="square">
            <a:spAutoFit/>
          </a:bodyPr>
          <a:lstStyle/>
          <a:p>
            <a:pPr marL="354013" indent="-354013">
              <a:buFont typeface="Arial" pitchFamily="34" charset="0"/>
              <a:buChar char="•"/>
            </a:pPr>
            <a:r>
              <a:rPr lang="en-US" b="1" dirty="0" smtClean="0"/>
              <a:t>NB Regression Results: Risk </a:t>
            </a:r>
            <a:r>
              <a:rPr lang="en-US" b="1" dirty="0" smtClean="0"/>
              <a:t>of Casualties</a:t>
            </a:r>
          </a:p>
          <a:p>
            <a:pPr marL="354013" indent="-354013"/>
            <a:r>
              <a:rPr lang="en-US" b="1" dirty="0" smtClean="0"/>
              <a:t>	</a:t>
            </a:r>
            <a:r>
              <a:rPr lang="en-US" b="1" dirty="0" smtClean="0"/>
              <a:t>	(</a:t>
            </a:r>
            <a:r>
              <a:rPr lang="en-US" b="1" dirty="0" smtClean="0"/>
              <a:t>Aggregated Holiday vs. Non-holiday) </a:t>
            </a:r>
          </a:p>
        </p:txBody>
      </p:sp>
      <p:graphicFrame>
        <p:nvGraphicFramePr>
          <p:cNvPr id="10" name="Table 9"/>
          <p:cNvGraphicFramePr>
            <a:graphicFrameLocks noGrp="1"/>
          </p:cNvGraphicFramePr>
          <p:nvPr/>
        </p:nvGraphicFramePr>
        <p:xfrm>
          <a:off x="1200150" y="2183125"/>
          <a:ext cx="6617970" cy="3154680"/>
        </p:xfrm>
        <a:graphic>
          <a:graphicData uri="http://schemas.openxmlformats.org/drawingml/2006/table">
            <a:tbl>
              <a:tblPr/>
              <a:tblGrid>
                <a:gridCol w="1589469"/>
                <a:gridCol w="866983"/>
                <a:gridCol w="866983"/>
                <a:gridCol w="650236"/>
                <a:gridCol w="577989"/>
                <a:gridCol w="722486"/>
                <a:gridCol w="1343824"/>
              </a:tblGrid>
              <a:tr h="431555">
                <a:tc rowSpan="2">
                  <a:txBody>
                    <a:bodyPr/>
                    <a:lstStyle/>
                    <a:p>
                      <a:pPr marL="0" marR="0">
                        <a:lnSpc>
                          <a:spcPct val="115000"/>
                        </a:lnSpc>
                        <a:spcBef>
                          <a:spcPts val="0"/>
                        </a:spcBef>
                        <a:spcAft>
                          <a:spcPts val="0"/>
                        </a:spcAft>
                        <a:tabLst>
                          <a:tab pos="228600" algn="l"/>
                        </a:tabLst>
                      </a:pPr>
                      <a:r>
                        <a:rPr lang="en-US" sz="1400" b="1" dirty="0">
                          <a:solidFill>
                            <a:srgbClr val="000000"/>
                          </a:solidFill>
                          <a:latin typeface="+mn-lt"/>
                          <a:ea typeface="Times New Roman"/>
                        </a:rPr>
                        <a:t>Parameter</a:t>
                      </a:r>
                      <a:endParaRPr lang="en-CA" sz="1400" dirty="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nSpc>
                          <a:spcPct val="115000"/>
                        </a:lnSpc>
                        <a:spcBef>
                          <a:spcPts val="0"/>
                        </a:spcBef>
                        <a:spcAft>
                          <a:spcPts val="0"/>
                        </a:spcAft>
                        <a:tabLst>
                          <a:tab pos="228600" algn="l"/>
                        </a:tabLst>
                      </a:pPr>
                      <a:r>
                        <a:rPr lang="en-US" sz="1400" b="1">
                          <a:solidFill>
                            <a:srgbClr val="000000"/>
                          </a:solidFill>
                          <a:latin typeface="+mn-lt"/>
                          <a:ea typeface="Times New Roman"/>
                        </a:rPr>
                        <a:t>Estimate</a:t>
                      </a:r>
                      <a:endParaRPr lang="en-CA" sz="14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nSpc>
                          <a:spcPct val="115000"/>
                        </a:lnSpc>
                        <a:spcBef>
                          <a:spcPts val="0"/>
                        </a:spcBef>
                        <a:spcAft>
                          <a:spcPts val="0"/>
                        </a:spcAft>
                        <a:tabLst>
                          <a:tab pos="228600" algn="l"/>
                        </a:tabLst>
                      </a:pPr>
                      <a:r>
                        <a:rPr lang="en-US" sz="1400" b="1">
                          <a:solidFill>
                            <a:srgbClr val="000000"/>
                          </a:solidFill>
                          <a:latin typeface="+mn-lt"/>
                          <a:ea typeface="Times New Roman"/>
                        </a:rPr>
                        <a:t>Standard Error</a:t>
                      </a:r>
                      <a:endParaRPr lang="en-CA" sz="14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15000"/>
                        </a:lnSpc>
                        <a:spcBef>
                          <a:spcPts val="0"/>
                        </a:spcBef>
                        <a:spcAft>
                          <a:spcPts val="0"/>
                        </a:spcAft>
                        <a:tabLst>
                          <a:tab pos="228600" algn="l"/>
                        </a:tabLst>
                      </a:pPr>
                      <a:r>
                        <a:rPr lang="en-US" sz="1400" b="1">
                          <a:solidFill>
                            <a:srgbClr val="000000"/>
                          </a:solidFill>
                          <a:latin typeface="+mn-lt"/>
                          <a:ea typeface="Times New Roman"/>
                        </a:rPr>
                        <a:t>95% C.I.</a:t>
                      </a:r>
                      <a:endParaRPr lang="en-CA" sz="14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rowSpan="2">
                  <a:txBody>
                    <a:bodyPr/>
                    <a:lstStyle/>
                    <a:p>
                      <a:pPr marL="0" marR="0">
                        <a:lnSpc>
                          <a:spcPct val="115000"/>
                        </a:lnSpc>
                        <a:spcBef>
                          <a:spcPts val="0"/>
                        </a:spcBef>
                        <a:spcAft>
                          <a:spcPts val="0"/>
                        </a:spcAft>
                        <a:tabLst>
                          <a:tab pos="228600" algn="l"/>
                        </a:tabLst>
                      </a:pPr>
                      <a:r>
                        <a:rPr lang="en-US" sz="1400" b="1">
                          <a:solidFill>
                            <a:srgbClr val="000000"/>
                          </a:solidFill>
                          <a:latin typeface="+mn-lt"/>
                          <a:ea typeface="Times New Roman"/>
                        </a:rPr>
                        <a:t>Pr &gt; |Z|</a:t>
                      </a:r>
                      <a:endParaRPr lang="en-CA" sz="14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nSpc>
                          <a:spcPct val="115000"/>
                        </a:lnSpc>
                        <a:spcBef>
                          <a:spcPts val="0"/>
                        </a:spcBef>
                        <a:spcAft>
                          <a:spcPts val="0"/>
                        </a:spcAft>
                        <a:tabLst>
                          <a:tab pos="228600" algn="l"/>
                        </a:tabLst>
                      </a:pPr>
                      <a:r>
                        <a:rPr lang="en-US" sz="1400" b="1">
                          <a:solidFill>
                            <a:srgbClr val="000000"/>
                          </a:solidFill>
                          <a:latin typeface="+mn-lt"/>
                          <a:ea typeface="Times New Roman"/>
                        </a:rPr>
                        <a:t>Relative Risk (RR)</a:t>
                      </a:r>
                      <a:endParaRPr lang="en-CA" sz="14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2077">
                <a:tc vMerge="1">
                  <a:txBody>
                    <a:bodyPr/>
                    <a:lstStyle/>
                    <a:p>
                      <a:endParaRPr lang="en-CA"/>
                    </a:p>
                  </a:txBody>
                  <a:tcPr/>
                </a:tc>
                <a:tc vMerge="1">
                  <a:txBody>
                    <a:bodyPr/>
                    <a:lstStyle/>
                    <a:p>
                      <a:endParaRPr lang="en-CA"/>
                    </a:p>
                  </a:txBody>
                  <a:tcPr/>
                </a:tc>
                <a:tc vMerge="1">
                  <a:txBody>
                    <a:bodyPr/>
                    <a:lstStyle/>
                    <a:p>
                      <a:endParaRPr lang="en-CA"/>
                    </a:p>
                  </a:txBody>
                  <a:tcPr/>
                </a:tc>
                <a:tc>
                  <a:txBody>
                    <a:bodyPr/>
                    <a:lstStyle/>
                    <a:p>
                      <a:pPr marL="0" marR="0">
                        <a:lnSpc>
                          <a:spcPct val="115000"/>
                        </a:lnSpc>
                        <a:spcBef>
                          <a:spcPts val="0"/>
                        </a:spcBef>
                        <a:spcAft>
                          <a:spcPts val="0"/>
                        </a:spcAft>
                        <a:tabLst>
                          <a:tab pos="228600" algn="l"/>
                        </a:tabLst>
                      </a:pPr>
                      <a:r>
                        <a:rPr lang="en-US" sz="1400" b="1">
                          <a:solidFill>
                            <a:srgbClr val="000000"/>
                          </a:solidFill>
                          <a:latin typeface="+mn-lt"/>
                          <a:ea typeface="Times New Roman"/>
                        </a:rPr>
                        <a:t>Lower</a:t>
                      </a:r>
                      <a:endParaRPr lang="en-CA" sz="14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400" b="1">
                          <a:solidFill>
                            <a:srgbClr val="000000"/>
                          </a:solidFill>
                          <a:latin typeface="+mn-lt"/>
                          <a:ea typeface="Times New Roman"/>
                        </a:rPr>
                        <a:t>Upper</a:t>
                      </a:r>
                      <a:endParaRPr lang="en-CA" sz="14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CA"/>
                    </a:p>
                  </a:txBody>
                  <a:tcPr/>
                </a:tc>
                <a:tc vMerge="1">
                  <a:txBody>
                    <a:bodyPr/>
                    <a:lstStyle/>
                    <a:p>
                      <a:endParaRPr lang="en-CA"/>
                    </a:p>
                  </a:txBody>
                  <a:tcPr/>
                </a:tc>
              </a:tr>
              <a:tr h="272862">
                <a:tc gridSpan="2">
                  <a:txBody>
                    <a:bodyPr/>
                    <a:lstStyle/>
                    <a:p>
                      <a:pPr marL="0" marR="0">
                        <a:lnSpc>
                          <a:spcPct val="115000"/>
                        </a:lnSpc>
                        <a:spcBef>
                          <a:spcPts val="0"/>
                        </a:spcBef>
                        <a:spcAft>
                          <a:spcPts val="0"/>
                        </a:spcAft>
                        <a:tabLst>
                          <a:tab pos="228600" algn="l"/>
                        </a:tabLst>
                      </a:pPr>
                      <a:r>
                        <a:rPr lang="en-US" sz="1400" b="1" i="1">
                          <a:latin typeface="+mn-lt"/>
                          <a:ea typeface="Times New Roman"/>
                        </a:rPr>
                        <a:t>Overall Casualties</a:t>
                      </a:r>
                      <a:endParaRPr lang="en-CA" sz="1400">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CA"/>
                    </a:p>
                  </a:txBody>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w="12700" cap="flat" cmpd="sng" algn="ctr">
                      <a:solidFill>
                        <a:srgbClr val="000000"/>
                      </a:solidFill>
                      <a:prstDash val="solid"/>
                      <a:round/>
                      <a:headEnd type="none" w="med" len="med"/>
                      <a:tailEnd type="none" w="med" len="med"/>
                    </a:lnT>
                    <a:lnB>
                      <a:noFill/>
                    </a:lnB>
                  </a:tcPr>
                </a:tc>
              </a:tr>
              <a:tr h="272077">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Intercept</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0.55</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0.10</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0.35</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0.74</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&lt;.0001</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a:t>
                      </a:r>
                      <a:endParaRPr lang="en-CA" sz="1400">
                        <a:latin typeface="+mn-lt"/>
                        <a:ea typeface="Times New Roman"/>
                      </a:endParaRPr>
                    </a:p>
                  </a:txBody>
                  <a:tcPr marL="19050" marR="19050" marT="0" marB="0">
                    <a:lnL>
                      <a:noFill/>
                    </a:lnL>
                    <a:lnR>
                      <a:noFill/>
                    </a:lnR>
                    <a:lnT>
                      <a:noFill/>
                    </a:lnT>
                    <a:lnB>
                      <a:noFill/>
                    </a:lnB>
                  </a:tcPr>
                </a:tc>
              </a:tr>
              <a:tr h="272077">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Holiday</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0.60</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0.07</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0.47</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0.73</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&lt;.0001</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dirty="0">
                          <a:solidFill>
                            <a:srgbClr val="FF0000"/>
                          </a:solidFill>
                          <a:latin typeface="+mn-lt"/>
                          <a:ea typeface="Times New Roman"/>
                        </a:rPr>
                        <a:t>1.82</a:t>
                      </a:r>
                      <a:endParaRPr lang="en-CA" sz="1400" dirty="0">
                        <a:solidFill>
                          <a:srgbClr val="FF0000"/>
                        </a:solidFill>
                        <a:latin typeface="+mn-lt"/>
                        <a:ea typeface="Times New Roman"/>
                      </a:endParaRPr>
                    </a:p>
                  </a:txBody>
                  <a:tcPr marL="19050" marR="19050" marT="0" marB="0">
                    <a:lnL>
                      <a:noFill/>
                    </a:lnL>
                    <a:lnR>
                      <a:noFill/>
                    </a:lnR>
                    <a:lnT>
                      <a:noFill/>
                    </a:lnT>
                    <a:lnB>
                      <a:noFill/>
                    </a:lnB>
                  </a:tcPr>
                </a:tc>
              </a:tr>
              <a:tr h="272077">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**Non-holiday</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0.00</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0.00</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0.00</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NA</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NA</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a:t>
                      </a:r>
                      <a:endParaRPr lang="en-CA" sz="1400">
                        <a:latin typeface="+mn-lt"/>
                        <a:ea typeface="Times New Roman"/>
                      </a:endParaRPr>
                    </a:p>
                  </a:txBody>
                  <a:tcPr marL="19050" marR="19050" marT="0" marB="0">
                    <a:lnL>
                      <a:noFill/>
                    </a:lnL>
                    <a:lnR>
                      <a:noFill/>
                    </a:lnR>
                    <a:lnT>
                      <a:noFill/>
                    </a:lnT>
                    <a:lnB>
                      <a:noFill/>
                    </a:lnB>
                  </a:tcPr>
                </a:tc>
              </a:tr>
              <a:tr h="272862">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a:noFill/>
                    </a:lnT>
                    <a:lnB>
                      <a:noFill/>
                    </a:lnB>
                  </a:tcPr>
                </a:tc>
              </a:tr>
              <a:tr h="272862">
                <a:tc gridSpan="3">
                  <a:txBody>
                    <a:bodyPr/>
                    <a:lstStyle/>
                    <a:p>
                      <a:pPr marL="0" marR="0">
                        <a:lnSpc>
                          <a:spcPct val="115000"/>
                        </a:lnSpc>
                        <a:spcBef>
                          <a:spcPts val="0"/>
                        </a:spcBef>
                        <a:spcAft>
                          <a:spcPts val="0"/>
                        </a:spcAft>
                        <a:tabLst>
                          <a:tab pos="228600" algn="l"/>
                        </a:tabLst>
                      </a:pPr>
                      <a:r>
                        <a:rPr lang="en-US" sz="1400" b="1" i="1">
                          <a:latin typeface="+mn-lt"/>
                          <a:ea typeface="Times New Roman"/>
                        </a:rPr>
                        <a:t>AR Casualties </a:t>
                      </a:r>
                      <a:endParaRPr lang="en-CA" sz="1400">
                        <a:latin typeface="+mn-lt"/>
                        <a:ea typeface="Times New Roman"/>
                      </a:endParaRPr>
                    </a:p>
                  </a:txBody>
                  <a:tcPr marL="19050" marR="19050" marT="0" marB="0">
                    <a:lnL>
                      <a:noFill/>
                    </a:lnL>
                    <a:lnR>
                      <a:noFill/>
                    </a:lnR>
                    <a:lnT>
                      <a:noFill/>
                    </a:lnT>
                    <a:lnB>
                      <a:noFill/>
                    </a:lnB>
                  </a:tcPr>
                </a:tc>
                <a:tc hMerge="1">
                  <a:txBody>
                    <a:bodyPr/>
                    <a:lstStyle/>
                    <a:p>
                      <a:endParaRPr lang="en-CA"/>
                    </a:p>
                  </a:txBody>
                  <a:tcPr/>
                </a:tc>
                <a:tc hMerge="1">
                  <a:txBody>
                    <a:bodyPr/>
                    <a:lstStyle/>
                    <a:p>
                      <a:endParaRPr lang="en-CA"/>
                    </a:p>
                  </a:txBody>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endParaRPr lang="en-US" sz="1400">
                        <a:solidFill>
                          <a:srgbClr val="000000"/>
                        </a:solidFill>
                        <a:latin typeface="+mn-lt"/>
                        <a:ea typeface="Times New Roman"/>
                      </a:endParaRPr>
                    </a:p>
                  </a:txBody>
                  <a:tcPr marL="19050" marR="19050" marT="0" marB="0">
                    <a:lnL>
                      <a:noFill/>
                    </a:lnL>
                    <a:lnR>
                      <a:noFill/>
                    </a:lnR>
                    <a:lnT>
                      <a:noFill/>
                    </a:lnT>
                    <a:lnB>
                      <a:noFill/>
                    </a:lnB>
                  </a:tcPr>
                </a:tc>
              </a:tr>
              <a:tr h="272077">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Intercept</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-0.23</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0.25</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-0.74</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0.25</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0.37</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a:t>
                      </a:r>
                      <a:endParaRPr lang="en-CA" sz="1400">
                        <a:latin typeface="+mn-lt"/>
                        <a:ea typeface="Times New Roman"/>
                      </a:endParaRPr>
                    </a:p>
                  </a:txBody>
                  <a:tcPr marL="19050" marR="19050" marT="0" marB="0">
                    <a:lnL>
                      <a:noFill/>
                    </a:lnL>
                    <a:lnR>
                      <a:noFill/>
                    </a:lnR>
                    <a:lnT>
                      <a:noFill/>
                    </a:lnT>
                    <a:lnB>
                      <a:noFill/>
                    </a:lnB>
                  </a:tcPr>
                </a:tc>
              </a:tr>
              <a:tr h="272077">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Holiday</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0.94</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0.10</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0.73</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1.14</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&lt;.0001</a:t>
                      </a:r>
                      <a:endParaRPr lang="en-CA" sz="1400">
                        <a:latin typeface="+mn-lt"/>
                        <a:ea typeface="Times New Roman"/>
                      </a:endParaRPr>
                    </a:p>
                  </a:txBody>
                  <a:tcPr marL="19050" marR="19050" marT="0" marB="0">
                    <a:lnL>
                      <a:noFill/>
                    </a:lnL>
                    <a:lnR>
                      <a:noFill/>
                    </a:lnR>
                    <a:lnT>
                      <a:noFill/>
                    </a:lnT>
                    <a:lnB>
                      <a:noFill/>
                    </a:lnB>
                  </a:tcPr>
                </a:tc>
                <a:tc>
                  <a:txBody>
                    <a:bodyPr/>
                    <a:lstStyle/>
                    <a:p>
                      <a:pPr marL="0" marR="0">
                        <a:lnSpc>
                          <a:spcPct val="115000"/>
                        </a:lnSpc>
                        <a:spcBef>
                          <a:spcPts val="0"/>
                        </a:spcBef>
                        <a:spcAft>
                          <a:spcPts val="0"/>
                        </a:spcAft>
                        <a:tabLst>
                          <a:tab pos="228600" algn="l"/>
                        </a:tabLst>
                      </a:pPr>
                      <a:r>
                        <a:rPr lang="en-US" sz="1400" dirty="0">
                          <a:solidFill>
                            <a:srgbClr val="FF0000"/>
                          </a:solidFill>
                          <a:latin typeface="+mn-lt"/>
                          <a:ea typeface="Times New Roman"/>
                        </a:rPr>
                        <a:t>2.55</a:t>
                      </a:r>
                      <a:endParaRPr lang="en-CA" sz="1400" dirty="0">
                        <a:solidFill>
                          <a:srgbClr val="FF0000"/>
                        </a:solidFill>
                        <a:latin typeface="+mn-lt"/>
                        <a:ea typeface="Times New Roman"/>
                      </a:endParaRPr>
                    </a:p>
                  </a:txBody>
                  <a:tcPr marL="19050" marR="19050" marT="0" marB="0">
                    <a:lnL>
                      <a:noFill/>
                    </a:lnL>
                    <a:lnR>
                      <a:noFill/>
                    </a:lnR>
                    <a:lnT>
                      <a:noFill/>
                    </a:lnT>
                    <a:lnB>
                      <a:noFill/>
                    </a:lnB>
                  </a:tcPr>
                </a:tc>
              </a:tr>
              <a:tr h="272077">
                <a:tc>
                  <a:txBody>
                    <a:bodyPr/>
                    <a:lstStyle/>
                    <a:p>
                      <a:pPr marL="0" marR="0">
                        <a:lnSpc>
                          <a:spcPct val="115000"/>
                        </a:lnSpc>
                        <a:spcBef>
                          <a:spcPts val="0"/>
                        </a:spcBef>
                        <a:spcAft>
                          <a:spcPts val="0"/>
                        </a:spcAft>
                        <a:tabLst>
                          <a:tab pos="228600" algn="l"/>
                        </a:tabLst>
                      </a:pPr>
                      <a:r>
                        <a:rPr lang="en-US" sz="1400" dirty="0">
                          <a:solidFill>
                            <a:srgbClr val="000000"/>
                          </a:solidFill>
                          <a:latin typeface="+mn-lt"/>
                          <a:ea typeface="Times New Roman"/>
                        </a:rPr>
                        <a:t>**Non-holiday</a:t>
                      </a:r>
                      <a:endParaRPr lang="en-CA" sz="1400" dirty="0">
                        <a:latin typeface="+mn-lt"/>
                        <a:ea typeface="Times New Roman"/>
                      </a:endParaRPr>
                    </a:p>
                  </a:txBody>
                  <a:tcPr marL="19050" marR="1905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0.00</a:t>
                      </a:r>
                      <a:endParaRPr lang="en-CA" sz="1400">
                        <a:latin typeface="+mn-lt"/>
                        <a:ea typeface="Times New Roman"/>
                      </a:endParaRPr>
                    </a:p>
                  </a:txBody>
                  <a:tcPr marL="19050" marR="1905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0.00</a:t>
                      </a:r>
                      <a:endParaRPr lang="en-CA" sz="1400">
                        <a:latin typeface="+mn-lt"/>
                        <a:ea typeface="Times New Roman"/>
                      </a:endParaRPr>
                    </a:p>
                  </a:txBody>
                  <a:tcPr marL="19050" marR="1905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0.00</a:t>
                      </a:r>
                      <a:endParaRPr lang="en-CA" sz="1400">
                        <a:latin typeface="+mn-lt"/>
                        <a:ea typeface="Times New Roman"/>
                      </a:endParaRPr>
                    </a:p>
                  </a:txBody>
                  <a:tcPr marL="19050" marR="1905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NA</a:t>
                      </a:r>
                      <a:endParaRPr lang="en-CA" sz="1400">
                        <a:latin typeface="+mn-lt"/>
                        <a:ea typeface="Times New Roman"/>
                      </a:endParaRPr>
                    </a:p>
                  </a:txBody>
                  <a:tcPr marL="19050" marR="1905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400">
                          <a:solidFill>
                            <a:srgbClr val="000000"/>
                          </a:solidFill>
                          <a:latin typeface="+mn-lt"/>
                          <a:ea typeface="Times New Roman"/>
                        </a:rPr>
                        <a:t>NA</a:t>
                      </a:r>
                      <a:endParaRPr lang="en-CA" sz="1400">
                        <a:latin typeface="+mn-lt"/>
                        <a:ea typeface="Times New Roman"/>
                      </a:endParaRPr>
                    </a:p>
                  </a:txBody>
                  <a:tcPr marL="19050" marR="1905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28600" algn="l"/>
                        </a:tabLst>
                      </a:pPr>
                      <a:r>
                        <a:rPr lang="en-US" sz="1400" dirty="0">
                          <a:solidFill>
                            <a:srgbClr val="000000"/>
                          </a:solidFill>
                          <a:latin typeface="+mn-lt"/>
                          <a:ea typeface="Times New Roman"/>
                        </a:rPr>
                        <a:t>-</a:t>
                      </a:r>
                      <a:endParaRPr lang="en-CA" sz="1400" dirty="0">
                        <a:latin typeface="+mn-lt"/>
                        <a:ea typeface="Times New Roman"/>
                      </a:endParaRPr>
                    </a:p>
                  </a:txBody>
                  <a:tcPr marL="19050" marR="19050"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25976</TotalTime>
  <Words>2219</Words>
  <Application>Microsoft Office PowerPoint</Application>
  <PresentationFormat>On-screen Show (4:3)</PresentationFormat>
  <Paragraphs>589</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Analyses of casualty collisions and casualties during statutory holidays in Saskatchewan</vt:lpstr>
      <vt:lpstr>Background</vt:lpstr>
      <vt:lpstr>Objectives</vt:lpstr>
      <vt:lpstr>Study Data</vt:lpstr>
      <vt:lpstr>Study Data</vt:lpstr>
      <vt:lpstr>Model Development</vt:lpstr>
      <vt:lpstr>Model Development</vt:lpstr>
      <vt:lpstr>Slide 8</vt:lpstr>
      <vt:lpstr>Slide 9</vt:lpstr>
      <vt:lpstr>Slide 10</vt:lpstr>
      <vt:lpstr>Slide 11</vt:lpstr>
      <vt:lpstr>Slide 12</vt:lpstr>
      <vt:lpstr>Conclusion</vt:lpstr>
      <vt:lpstr>Recommendations</vt:lpstr>
      <vt:lpstr>Questions?</vt:lpstr>
    </vt:vector>
  </TitlesOfParts>
  <Company>SGI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McKee</dc:creator>
  <cp:lastModifiedBy>af8150</cp:lastModifiedBy>
  <cp:revision>613</cp:revision>
  <dcterms:created xsi:type="dcterms:W3CDTF">2013-11-28T19:05:03Z</dcterms:created>
  <dcterms:modified xsi:type="dcterms:W3CDTF">2016-05-31T17:26:16Z</dcterms:modified>
</cp:coreProperties>
</file>