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60" r:id="rId4"/>
    <p:sldId id="276" r:id="rId5"/>
    <p:sldId id="257" r:id="rId6"/>
    <p:sldId id="268" r:id="rId7"/>
    <p:sldId id="261" r:id="rId8"/>
    <p:sldId id="262" r:id="rId9"/>
    <p:sldId id="263" r:id="rId10"/>
    <p:sldId id="272" r:id="rId11"/>
    <p:sldId id="278" r:id="rId12"/>
    <p:sldId id="264" r:id="rId13"/>
    <p:sldId id="277" r:id="rId14"/>
    <p:sldId id="265" r:id="rId15"/>
    <p:sldId id="25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1C7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447" autoAdjust="0"/>
  </p:normalViewPr>
  <p:slideViewPr>
    <p:cSldViewPr snapToGrid="0">
      <p:cViewPr varScale="1">
        <p:scale>
          <a:sx n="94" d="100"/>
          <a:sy n="94" d="100"/>
        </p:scale>
        <p:origin x="-12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0A3E66-9EAC-42C7-9306-7AC7E6FF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2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51BCD61-884A-4890-A8CB-68D4ED5DFEF9}" type="slidenum">
              <a:rPr lang="en-US" altLang="en-US" sz="1200" smtClean="0"/>
              <a:pPr/>
              <a:t>1</a:t>
            </a:fld>
            <a:endParaRPr lang="en-US" altLang="en-US" sz="1200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4D047C-49A4-419D-955D-A8FCB24F95BD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4D047C-49A4-419D-955D-A8FCB24F95BD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4D047C-49A4-419D-955D-A8FCB24F95BD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4D047C-49A4-419D-955D-A8FCB24F95BD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4D047C-49A4-419D-955D-A8FCB24F95BD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8663" indent="-2794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20775" indent="-223838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70038" indent="-223838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17713" indent="-223838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5859E5D-12B9-4B85-8772-5B44E80381F6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4D047C-49A4-419D-955D-A8FCB24F95BD}" type="slidenum">
              <a:rPr lang="en-US" altLang="en-US" sz="1200" smtClean="0"/>
              <a:pPr/>
              <a:t>2</a:t>
            </a:fld>
            <a:endParaRPr lang="en-US" altLang="en-US" sz="1200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4D047C-49A4-419D-955D-A8FCB24F95BD}" type="slidenum">
              <a:rPr lang="en-US" altLang="en-US" sz="1200" smtClean="0"/>
              <a:pPr/>
              <a:t>3</a:t>
            </a:fld>
            <a:endParaRPr lang="en-US" altLang="en-US" sz="1200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4D047C-49A4-419D-955D-A8FCB24F95BD}" type="slidenum">
              <a:rPr lang="en-US" altLang="en-US" sz="1200" smtClean="0"/>
              <a:pPr/>
              <a:t>4</a:t>
            </a:fld>
            <a:endParaRPr lang="en-US" altLang="en-US" sz="1200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4D047C-49A4-419D-955D-A8FCB24F95BD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4D047C-49A4-419D-955D-A8FCB24F95BD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4D047C-49A4-419D-955D-A8FCB24F95BD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4D047C-49A4-419D-955D-A8FCB24F95BD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4D047C-49A4-419D-955D-A8FCB24F95BD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2918_TIRF_ppt slide_1_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2438400"/>
            <a:ext cx="5257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810000"/>
            <a:ext cx="4800600" cy="18288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51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3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5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39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438400"/>
            <a:ext cx="33909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2438400"/>
            <a:ext cx="33909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7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0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05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57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2918_TIRF_ppt slide_2_fin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438400"/>
            <a:ext cx="6934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15"/>
          <p:cNvSpPr txBox="1">
            <a:spLocks noChangeArrowheads="1"/>
          </p:cNvSpPr>
          <p:nvPr userDrawn="1"/>
        </p:nvSpPr>
        <p:spPr bwMode="auto">
          <a:xfrm>
            <a:off x="8458200" y="647700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BCA5CA3-209F-4421-B837-08CF4137AFEB}" type="slidenum">
              <a:rPr lang="en-US" altLang="en-US" sz="800" smtClean="0">
                <a:solidFill>
                  <a:schemeClr val="bg1"/>
                </a:solidFill>
                <a:latin typeface="Verdana" pitchFamily="1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800" smtClean="0">
              <a:solidFill>
                <a:schemeClr val="bg1"/>
              </a:solidFill>
              <a:latin typeface="Verdana" pitchFamily="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C72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C7299"/>
          </a:solidFill>
          <a:latin typeface="Verdana" pitchFamily="1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C7299"/>
          </a:solidFill>
          <a:latin typeface="Verdana" pitchFamily="1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C7299"/>
          </a:solidFill>
          <a:latin typeface="Verdana" pitchFamily="1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C7299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C7299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C7299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C7299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C7299"/>
          </a:solidFill>
          <a:latin typeface="Verdana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C7299"/>
        </a:buClr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C7299"/>
        </a:buClr>
        <a:buChar char="»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C7299"/>
        </a:buClr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dliferoadsharing.tirf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dirty="0"/>
              <a:t>Driver Behaviour in Response to </a:t>
            </a:r>
            <a:r>
              <a:rPr lang="en-CA" dirty="0" smtClean="0"/>
              <a:t>Wildlife </a:t>
            </a:r>
            <a:r>
              <a:rPr lang="en-CA" dirty="0"/>
              <a:t>on the </a:t>
            </a:r>
            <a:r>
              <a:rPr lang="en-CA" dirty="0" smtClean="0"/>
              <a:t>Road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4750" y="4829175"/>
            <a:ext cx="5105400" cy="1762125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Shawna Meister, MA</a:t>
            </a:r>
          </a:p>
          <a:p>
            <a:pPr eaLnBrk="1" hangingPunct="1"/>
            <a:r>
              <a:rPr lang="en-US" altLang="en-US" sz="1800" dirty="0"/>
              <a:t>Traffic Injury Research Foundation</a:t>
            </a:r>
          </a:p>
          <a:p>
            <a:pPr eaLnBrk="1" hangingPunct="1"/>
            <a:r>
              <a:rPr lang="en-US" altLang="en-US" sz="1800" dirty="0"/>
              <a:t>CARSP Conference</a:t>
            </a:r>
          </a:p>
          <a:p>
            <a:pPr eaLnBrk="1" hangingPunct="1"/>
            <a:r>
              <a:rPr lang="en-US" altLang="en-US" sz="1800" dirty="0" smtClean="0"/>
              <a:t>Halifax, </a:t>
            </a:r>
            <a:r>
              <a:rPr lang="en-US" altLang="en-US" sz="1800" dirty="0"/>
              <a:t>Canada</a:t>
            </a:r>
          </a:p>
          <a:p>
            <a:pPr eaLnBrk="1" hangingPunct="1"/>
            <a:r>
              <a:rPr lang="en-US" altLang="en-US" sz="1800" dirty="0" smtClean="0"/>
              <a:t>June </a:t>
            </a:r>
            <a:r>
              <a:rPr lang="en-US" altLang="en-US" sz="1800" dirty="0" smtClean="0"/>
              <a:t>5-8, </a:t>
            </a:r>
            <a:r>
              <a:rPr lang="en-US" altLang="en-US" sz="1800" dirty="0" smtClean="0"/>
              <a:t>2016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396240" y="800100"/>
            <a:ext cx="8176260" cy="764540"/>
          </a:xfrm>
        </p:spPr>
        <p:txBody>
          <a:bodyPr/>
          <a:lstStyle/>
          <a:p>
            <a:r>
              <a:rPr lang="en-CA" sz="3200" dirty="0" smtClean="0"/>
              <a:t>Driver knowledge</a:t>
            </a:r>
            <a:endParaRPr lang="en-CA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703385" y="2150684"/>
            <a:ext cx="7343335" cy="4270213"/>
            <a:chOff x="703385" y="1949380"/>
            <a:chExt cx="7787472" cy="4369001"/>
          </a:xfrm>
        </p:grpSpPr>
        <p:pic>
          <p:nvPicPr>
            <p:cNvPr id="4101" name="Picture 5" descr="C:\Users\shawnam\Desktop\WVC_2014_data_year\Graph_CARSP-7WhatPeopleThinkShouldDo_1.em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6" t="12255" r="35184" b="23215"/>
            <a:stretch/>
          </p:blipFill>
          <p:spPr bwMode="auto">
            <a:xfrm>
              <a:off x="703385" y="2050032"/>
              <a:ext cx="3665415" cy="3516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:\Users\shawnam\Desktop\WVC_2014_data_year\Graph_CARSP-7-PLOT-WhatPeopleThinkShouldDo_1.em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4" t="10883" r="5637" b="8851"/>
            <a:stretch/>
          </p:blipFill>
          <p:spPr bwMode="auto">
            <a:xfrm>
              <a:off x="4368799" y="1949380"/>
              <a:ext cx="4122058" cy="436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391886" y="1383884"/>
            <a:ext cx="8569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>
                <a:latin typeface="+mn-lt"/>
              </a:rPr>
              <a:t>How </a:t>
            </a:r>
            <a:r>
              <a:rPr lang="en-CA" b="1" dirty="0">
                <a:latin typeface="+mn-lt"/>
              </a:rPr>
              <a:t>drivers </a:t>
            </a:r>
            <a:r>
              <a:rPr lang="en-CA" b="1" dirty="0" smtClean="0">
                <a:latin typeface="+mn-lt"/>
              </a:rPr>
              <a:t>think </a:t>
            </a:r>
            <a:r>
              <a:rPr lang="en-CA" b="1" dirty="0">
                <a:latin typeface="+mn-lt"/>
              </a:rPr>
              <a:t>they should </a:t>
            </a:r>
            <a:r>
              <a:rPr lang="en-CA" b="1" dirty="0" smtClean="0">
                <a:latin typeface="+mn-lt"/>
              </a:rPr>
              <a:t>respond to wildlife on the road.</a:t>
            </a:r>
            <a:endParaRPr lang="en-CA" b="1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1886" y="2642716"/>
            <a:ext cx="8681582" cy="968061"/>
            <a:chOff x="391886" y="2642716"/>
            <a:chExt cx="8681582" cy="968061"/>
          </a:xfrm>
        </p:grpSpPr>
        <p:grpSp>
          <p:nvGrpSpPr>
            <p:cNvPr id="8" name="Group 7"/>
            <p:cNvGrpSpPr/>
            <p:nvPr/>
          </p:nvGrpSpPr>
          <p:grpSpPr>
            <a:xfrm>
              <a:off x="391886" y="2642716"/>
              <a:ext cx="6829961" cy="904352"/>
              <a:chOff x="391886" y="2642716"/>
              <a:chExt cx="7224764" cy="904352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391886" y="2642716"/>
                <a:ext cx="7194619" cy="411983"/>
              </a:xfrm>
              <a:prstGeom prst="rect">
                <a:avLst/>
              </a:prstGeom>
              <a:noFill/>
              <a:ln w="508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CA" sz="3000" b="1" dirty="0">
                    <a:solidFill>
                      <a:srgbClr val="00863D"/>
                    </a:solidFill>
                    <a:sym typeface="Wingdings"/>
                  </a:rPr>
                  <a:t></a:t>
                </a:r>
                <a:endParaRPr kumimoji="0" lang="en-CA" sz="3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3150033" y="3135085"/>
                <a:ext cx="4466617" cy="411983"/>
              </a:xfrm>
              <a:prstGeom prst="rect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ＭＳ Ｐゴシック" pitchFamily="1" charset="-128"/>
                  </a:rPr>
                  <a:t>X</a:t>
                </a: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 bwMode="auto">
            <a:xfrm>
              <a:off x="7381389" y="2799932"/>
              <a:ext cx="0" cy="69836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206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543821" y="2687447"/>
              <a:ext cx="15296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b="1" dirty="0" smtClean="0">
                  <a:solidFill>
                    <a:srgbClr val="002060"/>
                  </a:solidFill>
                  <a:latin typeface="+mn-lt"/>
                </a:rPr>
                <a:t>Difference </a:t>
              </a:r>
            </a:p>
            <a:p>
              <a:r>
                <a:rPr lang="en-CA" sz="1800" b="1" dirty="0" smtClean="0">
                  <a:solidFill>
                    <a:srgbClr val="002060"/>
                  </a:solidFill>
                  <a:latin typeface="+mn-lt"/>
                </a:rPr>
                <a:t>not significant</a:t>
              </a:r>
              <a:endParaRPr lang="en-CA" sz="1800" b="1" dirty="0">
                <a:solidFill>
                  <a:srgbClr val="00206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28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264159" y="817880"/>
            <a:ext cx="8529319" cy="523240"/>
          </a:xfrm>
        </p:spPr>
        <p:txBody>
          <a:bodyPr/>
          <a:lstStyle/>
          <a:p>
            <a:r>
              <a:rPr lang="en-CA" sz="3200" dirty="0" smtClean="0"/>
              <a:t>Driver behaviour</a:t>
            </a:r>
            <a:endParaRPr lang="en-CA" sz="3200" dirty="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21383" y="1418707"/>
            <a:ext cx="8036560" cy="855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b="1" dirty="0" smtClean="0">
                <a:solidFill>
                  <a:srgbClr val="000000"/>
                </a:solidFill>
                <a:latin typeface="+mn-lt"/>
                <a:ea typeface="Calibri"/>
              </a:rPr>
              <a:t>Self-reported d</a:t>
            </a:r>
            <a:r>
              <a:rPr lang="en-CA" b="1" dirty="0" smtClean="0">
                <a:solidFill>
                  <a:srgbClr val="000000"/>
                </a:solidFill>
                <a:effectLst/>
                <a:latin typeface="+mn-lt"/>
                <a:ea typeface="Calibri"/>
              </a:rPr>
              <a:t>river </a:t>
            </a:r>
            <a:r>
              <a:rPr lang="en-CA" b="1" dirty="0">
                <a:solidFill>
                  <a:srgbClr val="000000"/>
                </a:solidFill>
                <a:effectLst/>
                <a:latin typeface="+mn-lt"/>
                <a:ea typeface="Calibri"/>
              </a:rPr>
              <a:t>responses to hitting or almost hitting wildlife on the </a:t>
            </a:r>
            <a:r>
              <a:rPr lang="en-CA" b="1" dirty="0" smtClean="0">
                <a:solidFill>
                  <a:srgbClr val="000000"/>
                </a:solidFill>
                <a:effectLst/>
                <a:latin typeface="+mn-lt"/>
                <a:ea typeface="Calibri"/>
              </a:rPr>
              <a:t>road. </a:t>
            </a:r>
            <a:endParaRPr lang="en-CA" dirty="0">
              <a:solidFill>
                <a:srgbClr val="000000"/>
              </a:solidFill>
              <a:effectLst/>
              <a:latin typeface="+mn-lt"/>
              <a:ea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2677" y="2274493"/>
            <a:ext cx="6293009" cy="4112761"/>
            <a:chOff x="632677" y="2274493"/>
            <a:chExt cx="6293009" cy="4112761"/>
          </a:xfrm>
        </p:grpSpPr>
        <p:pic>
          <p:nvPicPr>
            <p:cNvPr id="5126" name="Picture 6" descr="C:\Users\shawnam\Desktop\WVC_2014_data_year\Graph_CARSP-6Reduced-PLOT-ResponseHitvsAlmost_1.em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3" t="6641" r="6721" b="10111"/>
            <a:stretch/>
          </p:blipFill>
          <p:spPr bwMode="auto">
            <a:xfrm>
              <a:off x="1335641" y="2274493"/>
              <a:ext cx="5590045" cy="4112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32677" y="4990148"/>
              <a:ext cx="1837487" cy="588843"/>
              <a:chOff x="-2681514" y="3166242"/>
              <a:chExt cx="1651890" cy="414281"/>
            </a:xfrm>
          </p:grpSpPr>
          <p:pic>
            <p:nvPicPr>
              <p:cNvPr id="5125" name="Picture 5" descr="C:\Users\shawnam\Desktop\WVC_2014_data_year\Graph_CARSP-6Reduced-ResponseHitvsAlmost_1.em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65" t="66753" r="42516" b="28168"/>
              <a:stretch/>
            </p:blipFill>
            <p:spPr bwMode="auto">
              <a:xfrm>
                <a:off x="-2681513" y="3383264"/>
                <a:ext cx="1651889" cy="1972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5" descr="C:\Users\shawnam\Desktop\WVC_2014_data_year\Graph_CARSP-6Reduced-ResponseHitvsAlmost_1.em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40" t="66531" r="72924" b="27836"/>
              <a:stretch/>
            </p:blipFill>
            <p:spPr bwMode="auto">
              <a:xfrm>
                <a:off x="-2681514" y="3166242"/>
                <a:ext cx="907388" cy="2187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1335641" y="2178874"/>
            <a:ext cx="7013788" cy="2966719"/>
            <a:chOff x="1335641" y="2178874"/>
            <a:chExt cx="7013788" cy="2966719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5697415" y="2502040"/>
              <a:ext cx="462225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863D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grpSp>
          <p:nvGrpSpPr>
            <p:cNvPr id="19" name="Group 18"/>
            <p:cNvGrpSpPr/>
            <p:nvPr/>
          </p:nvGrpSpPr>
          <p:grpSpPr>
            <a:xfrm>
              <a:off x="1335641" y="3336053"/>
              <a:ext cx="4823999" cy="1654095"/>
              <a:chOff x="1335641" y="3336053"/>
              <a:chExt cx="4823999" cy="1654095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1335641" y="3336053"/>
                <a:ext cx="4823999" cy="165409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2504440" y="3336053"/>
                <a:ext cx="0" cy="1654095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7" name="Straight Arrow Connector 16"/>
            <p:cNvCxnSpPr/>
            <p:nvPr/>
          </p:nvCxnSpPr>
          <p:spPr bwMode="auto">
            <a:xfrm>
              <a:off x="3397301" y="4990148"/>
              <a:ext cx="1095270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863D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624210" y="4776261"/>
              <a:ext cx="3315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b="1" dirty="0" smtClean="0">
                  <a:solidFill>
                    <a:srgbClr val="00863D"/>
                  </a:solidFill>
                  <a:latin typeface="+mn-lt"/>
                </a:rPr>
                <a:t>Difference is significant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46376" y="2178874"/>
              <a:ext cx="2103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b="1" dirty="0" smtClean="0">
                  <a:solidFill>
                    <a:srgbClr val="00863D"/>
                  </a:solidFill>
                  <a:latin typeface="+mn-lt"/>
                </a:rPr>
                <a:t>Difference </a:t>
              </a:r>
            </a:p>
            <a:p>
              <a:r>
                <a:rPr lang="en-CA" sz="1800" b="1" dirty="0" smtClean="0">
                  <a:solidFill>
                    <a:srgbClr val="00863D"/>
                  </a:solidFill>
                  <a:latin typeface="+mn-lt"/>
                </a:rPr>
                <a:t>not significant</a:t>
              </a:r>
              <a:endParaRPr lang="en-CA" sz="1800" b="1" dirty="0">
                <a:solidFill>
                  <a:srgbClr val="00863D"/>
                </a:solidFill>
                <a:latin typeface="+mn-lt"/>
              </a:endParaRPr>
            </a:p>
          </p:txBody>
        </p:sp>
      </p:grpSp>
      <p:pic>
        <p:nvPicPr>
          <p:cNvPr id="29" name="Picture 3" descr="C:\Users\shawnam\Desktop\WVC_2014_data_year\Graph_CARSP-LEGEND_1.e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4" t="37544" r="7333" b="47218"/>
          <a:stretch/>
        </p:blipFill>
        <p:spPr bwMode="auto">
          <a:xfrm>
            <a:off x="7202803" y="3108960"/>
            <a:ext cx="166179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00100" y="800100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Characteristics of drivers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358730"/>
              </p:ext>
            </p:extLst>
          </p:nvPr>
        </p:nvGraphicFramePr>
        <p:xfrm>
          <a:off x="489568" y="2222121"/>
          <a:ext cx="8164864" cy="22653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93934"/>
                <a:gridCol w="2086461"/>
                <a:gridCol w="2284469"/>
              </a:tblGrid>
              <a:tr h="544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Odds</a:t>
                      </a:r>
                      <a:r>
                        <a:rPr lang="en-CA" sz="1800" baseline="0" dirty="0" smtClean="0">
                          <a:effectLst/>
                        </a:rPr>
                        <a:t> of hitting</a:t>
                      </a:r>
                      <a:r>
                        <a:rPr lang="en-CA" sz="1800" dirty="0" smtClean="0">
                          <a:effectLst/>
                        </a:rPr>
                        <a:t> </a:t>
                      </a:r>
                      <a:r>
                        <a:rPr lang="en-CA" sz="1800" dirty="0">
                          <a:effectLst/>
                        </a:rPr>
                        <a:t>wildlife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C7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Odds of almost hitting </a:t>
                      </a:r>
                      <a:r>
                        <a:rPr lang="en-CA" sz="1800" dirty="0">
                          <a:effectLst/>
                        </a:rPr>
                        <a:t>wildlife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C7299"/>
                    </a:solidFill>
                  </a:tcPr>
                </a:tc>
              </a:tr>
              <a:tr h="544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Lives in rural area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C7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sym typeface="Wingdings"/>
                        </a:rPr>
                        <a:t></a:t>
                      </a:r>
                      <a:r>
                        <a:rPr lang="en-CA" sz="1800" dirty="0">
                          <a:effectLst/>
                        </a:rPr>
                        <a:t> 200.9%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sym typeface="Wingdings"/>
                        </a:rPr>
                        <a:t></a:t>
                      </a:r>
                      <a:r>
                        <a:rPr lang="en-CA" sz="1800" dirty="0">
                          <a:effectLst/>
                        </a:rPr>
                        <a:t> 123.4%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544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Every 500 km more driven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C7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sym typeface="Wingdings"/>
                        </a:rPr>
                        <a:t></a:t>
                      </a:r>
                      <a:r>
                        <a:rPr lang="en-CA" sz="1800">
                          <a:effectLst/>
                        </a:rPr>
                        <a:t> </a:t>
                      </a:r>
                      <a:r>
                        <a:rPr lang="en-CA" sz="1800" smtClean="0">
                          <a:effectLst/>
                        </a:rPr>
                        <a:t>6.0</a:t>
                      </a:r>
                      <a:r>
                        <a:rPr lang="en-CA" sz="1800" dirty="0">
                          <a:effectLst/>
                        </a:rPr>
                        <a:t>%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544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Every 10 </a:t>
                      </a:r>
                      <a:r>
                        <a:rPr lang="en-CA" sz="1800" dirty="0" err="1">
                          <a:effectLst/>
                        </a:rPr>
                        <a:t>yr</a:t>
                      </a:r>
                      <a:r>
                        <a:rPr lang="en-CA" sz="1800" dirty="0">
                          <a:effectLst/>
                        </a:rPr>
                        <a:t> increase in age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sym typeface="Wingdings"/>
                        </a:rPr>
                        <a:t></a:t>
                      </a:r>
                      <a:r>
                        <a:rPr lang="en-CA" sz="1800" dirty="0">
                          <a:effectLst/>
                        </a:rPr>
                        <a:t> 19.7%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sym typeface="Wingdings"/>
                        </a:rPr>
                        <a:t></a:t>
                      </a:r>
                      <a:r>
                        <a:rPr lang="en-CA" sz="1800" dirty="0">
                          <a:effectLst/>
                        </a:rPr>
                        <a:t> 12.2%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03550" y="3832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952500" y="1645465"/>
            <a:ext cx="7543800" cy="49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kern="0" dirty="0" smtClean="0"/>
              <a:t>Drivers who hit or almost hit wildlife.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07" y="4547723"/>
            <a:ext cx="2403334" cy="1802501"/>
          </a:xfrm>
          <a:prstGeom prst="rect">
            <a:avLst/>
          </a:prstGeom>
          <a:ln cap="rnd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668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00100" y="800100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Characteristics of drivers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65022"/>
              </p:ext>
            </p:extLst>
          </p:nvPr>
        </p:nvGraphicFramePr>
        <p:xfrm>
          <a:off x="806843" y="2425214"/>
          <a:ext cx="7818632" cy="1864211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3677116"/>
                <a:gridCol w="4141516"/>
              </a:tblGrid>
              <a:tr h="369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Increased by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299"/>
                    </a:solidFill>
                  </a:tcPr>
                </a:tc>
              </a:tr>
              <a:tr h="498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Odds of swerving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sym typeface="Wingdings"/>
                        </a:rPr>
                        <a:t> </a:t>
                      </a:r>
                      <a:r>
                        <a:rPr lang="en-CA" sz="1800" dirty="0" smtClean="0">
                          <a:effectLst/>
                        </a:rPr>
                        <a:t>126.0</a:t>
                      </a:r>
                      <a:r>
                        <a:rPr lang="en-CA" sz="1800" dirty="0">
                          <a:effectLst/>
                        </a:rPr>
                        <a:t>% if male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Odds of swerving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sym typeface="Wingdings"/>
                        </a:rPr>
                        <a:t> </a:t>
                      </a:r>
                      <a:r>
                        <a:rPr lang="en-CA" sz="1800" dirty="0" smtClean="0">
                          <a:effectLst/>
                        </a:rPr>
                        <a:t>296.9</a:t>
                      </a:r>
                      <a:r>
                        <a:rPr lang="en-CA" sz="1800" dirty="0">
                          <a:effectLst/>
                        </a:rPr>
                        <a:t>% if </a:t>
                      </a:r>
                      <a:r>
                        <a:rPr lang="en-CA" sz="1800" dirty="0" smtClean="0">
                          <a:effectLst/>
                        </a:rPr>
                        <a:t>lived </a:t>
                      </a:r>
                      <a:r>
                        <a:rPr lang="en-CA" sz="1800" dirty="0">
                          <a:effectLst/>
                        </a:rPr>
                        <a:t>in urban area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98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Odds of braking hard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  <a:sym typeface="Wingdings"/>
                        </a:rPr>
                        <a:t> </a:t>
                      </a:r>
                      <a:r>
                        <a:rPr lang="en-CA" sz="1800" dirty="0" smtClean="0">
                          <a:effectLst/>
                        </a:rPr>
                        <a:t>200.9% if lived </a:t>
                      </a:r>
                      <a:r>
                        <a:rPr lang="en-CA" sz="1800" dirty="0">
                          <a:effectLst/>
                        </a:rPr>
                        <a:t>in </a:t>
                      </a:r>
                      <a:r>
                        <a:rPr lang="en-CA" sz="1800" dirty="0" smtClean="0">
                          <a:effectLst/>
                        </a:rPr>
                        <a:t>rural </a:t>
                      </a:r>
                      <a:r>
                        <a:rPr lang="en-CA" sz="1800" dirty="0">
                          <a:effectLst/>
                        </a:rPr>
                        <a:t>area</a:t>
                      </a:r>
                      <a:endParaRPr lang="en-C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03550" y="3832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806843" y="1791121"/>
            <a:ext cx="7543800" cy="49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CA" dirty="0" smtClean="0"/>
              <a:t>Driver behavioural </a:t>
            </a:r>
            <a:r>
              <a:rPr lang="en-CA" dirty="0"/>
              <a:t>response</a:t>
            </a:r>
            <a:r>
              <a:rPr lang="en-US" altLang="en-US" kern="0" dirty="0" smtClean="0"/>
              <a:t>.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931258" y="4662445"/>
            <a:ext cx="4182908" cy="49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CA" dirty="0" smtClean="0"/>
              <a:t>Driver knowledge</a:t>
            </a:r>
            <a:r>
              <a:rPr lang="en-US" kern="0" dirty="0"/>
              <a:t> </a:t>
            </a:r>
            <a:r>
              <a:rPr lang="en-US" kern="0" dirty="0" smtClean="0"/>
              <a:t>… </a:t>
            </a:r>
            <a:endParaRPr lang="en-US" altLang="en-US" kern="0" dirty="0" smtClean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754285" y="5313769"/>
            <a:ext cx="5648916" cy="498924"/>
          </a:xfrm>
          <a:prstGeom prst="rect">
            <a:avLst/>
          </a:prstGeom>
          <a:solidFill>
            <a:srgbClr val="00863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CA" b="0" dirty="0" smtClean="0">
                <a:solidFill>
                  <a:schemeClr val="bg1"/>
                </a:solidFill>
              </a:rPr>
              <a:t>Education should target everyone!</a:t>
            </a:r>
            <a:endParaRPr lang="en-US" altLang="en-US" b="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577464" y="752392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Moving forward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23128" y="1540458"/>
            <a:ext cx="7889351" cy="4685413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dirty="0" smtClean="0"/>
              <a:t>Summary: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 smtClean="0"/>
              <a:t>Some differences to Canadian context. 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 smtClean="0"/>
              <a:t>Driver WVC knowledge low.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 smtClean="0"/>
              <a:t>Driver </a:t>
            </a:r>
            <a:r>
              <a:rPr lang="en-US" altLang="en-US" b="0" dirty="0" err="1" smtClean="0"/>
              <a:t>behaviour</a:t>
            </a:r>
            <a:r>
              <a:rPr lang="en-US" altLang="en-US" b="0" dirty="0" smtClean="0"/>
              <a:t> is to swerve.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 smtClean="0"/>
              <a:t>Education should target everyone.</a:t>
            </a:r>
          </a:p>
          <a:p>
            <a:pPr marL="0" indent="0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dirty="0" smtClean="0"/>
              <a:t>Recommendations: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 smtClean="0"/>
              <a:t>More research needed. </a:t>
            </a:r>
            <a:endParaRPr lang="en-US" altLang="en-US" b="0" dirty="0"/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 smtClean="0"/>
              <a:t>Wildlife </a:t>
            </a:r>
            <a:r>
              <a:rPr lang="en-US" altLang="en-US" b="0" dirty="0" err="1" smtClean="0"/>
              <a:t>Roadsharing</a:t>
            </a:r>
            <a:r>
              <a:rPr lang="en-US" altLang="en-US" b="0" dirty="0" smtClean="0"/>
              <a:t> Resource Centre (WRRC).</a:t>
            </a:r>
          </a:p>
          <a:p>
            <a:pPr marL="806450" lvl="1" indent="0" eaLnBrk="1" hangingPunct="1">
              <a:spcAft>
                <a:spcPts val="600"/>
              </a:spcAft>
              <a:buClr>
                <a:srgbClr val="FFC000"/>
              </a:buClr>
              <a:buNone/>
              <a:defRPr/>
            </a:pPr>
            <a:r>
              <a:rPr lang="en-US" altLang="en-US" dirty="0" smtClean="0">
                <a:hlinkClick r:id="rId3"/>
              </a:rPr>
              <a:t>www.wildliferoadsharing.tirf.org</a:t>
            </a:r>
            <a:r>
              <a:rPr lang="en-US" altLang="en-US" dirty="0" smtClean="0"/>
              <a:t> </a:t>
            </a:r>
          </a:p>
          <a:p>
            <a:pPr marL="457200" lvl="1" indent="0" eaLnBrk="1" hangingPunct="1">
              <a:spcAft>
                <a:spcPts val="600"/>
              </a:spcAft>
              <a:buClr>
                <a:srgbClr val="FFC000"/>
              </a:buClr>
              <a:buNone/>
              <a:defRPr/>
            </a:pPr>
            <a:endParaRPr lang="en-US" altLang="en-US" dirty="0" smtClean="0"/>
          </a:p>
          <a:p>
            <a:pPr lvl="2" eaLnBrk="1" hangingPunct="1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457200" lvl="1" indent="0" eaLnBrk="1" hangingPunct="1">
              <a:buClr>
                <a:srgbClr val="FFC000"/>
              </a:buClr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03" y="3515470"/>
            <a:ext cx="2653215" cy="15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049338"/>
            <a:ext cx="7772400" cy="7842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Stay informed! 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Connect with us!</a:t>
            </a:r>
            <a:endParaRPr lang="en-CA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762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373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4535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58925" y="2422525"/>
            <a:ext cx="72786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F89F1D"/>
              </a:buClr>
              <a:defRPr/>
            </a:pPr>
            <a:r>
              <a:rPr lang="en-CA" altLang="en-US" sz="2500" kern="0" dirty="0" smtClean="0"/>
              <a:t>http://www.tirf.ca</a:t>
            </a:r>
          </a:p>
          <a:p>
            <a:pPr marL="0" indent="0" eaLnBrk="1" hangingPunct="1">
              <a:spcAft>
                <a:spcPts val="600"/>
              </a:spcAft>
              <a:buClr>
                <a:srgbClr val="F89F1D"/>
              </a:buClr>
              <a:defRPr/>
            </a:pPr>
            <a:r>
              <a:rPr lang="en-CA" altLang="en-US" sz="2500" kern="0" dirty="0" smtClean="0"/>
              <a:t>tirf@tirf.ca</a:t>
            </a:r>
          </a:p>
          <a:p>
            <a:pPr marL="0" indent="0" eaLnBrk="1" hangingPunct="1">
              <a:spcAft>
                <a:spcPts val="600"/>
              </a:spcAft>
              <a:buClr>
                <a:srgbClr val="F89F1D"/>
              </a:buClr>
              <a:defRPr/>
            </a:pPr>
            <a:endParaRPr lang="en-CA" altLang="en-US" sz="2500" kern="0" dirty="0" smtClean="0"/>
          </a:p>
          <a:p>
            <a:pPr eaLnBrk="1" hangingPunct="1"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  <a:defRPr/>
            </a:pPr>
            <a:endParaRPr lang="en-CA" altLang="en-US" sz="2500" kern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58925" y="3836988"/>
            <a:ext cx="72898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F89F1D"/>
              </a:buClr>
              <a:defRPr/>
            </a:pPr>
            <a:r>
              <a:rPr lang="en-CA" b="1" kern="0" dirty="0">
                <a:latin typeface="+mn-lt"/>
                <a:ea typeface="+mn-ea"/>
              </a:rPr>
              <a:t>https://www.facebook.com/tirfcanada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8925" y="5262563"/>
            <a:ext cx="69008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b="1" kern="0" dirty="0">
                <a:latin typeface="+mn-lt"/>
                <a:ea typeface="+mn-ea"/>
              </a:rPr>
              <a:t>http://www.linkedin.com/company/</a:t>
            </a:r>
          </a:p>
          <a:p>
            <a:pPr>
              <a:defRPr/>
            </a:pPr>
            <a:r>
              <a:rPr lang="en-CA" b="1" kern="0" dirty="0">
                <a:latin typeface="+mn-lt"/>
                <a:ea typeface="+mn-ea"/>
              </a:rPr>
              <a:t>traffic-injury-research-foundation-</a:t>
            </a:r>
            <a:r>
              <a:rPr lang="en-CA" b="1" kern="0" dirty="0" err="1">
                <a:latin typeface="+mn-lt"/>
                <a:ea typeface="+mn-ea"/>
              </a:rPr>
              <a:t>tirf</a:t>
            </a:r>
            <a:endParaRPr lang="en-CA" b="1" kern="0" dirty="0"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813" y="4610100"/>
            <a:ext cx="7289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b="1" kern="0" dirty="0">
                <a:latin typeface="+mn-lt"/>
                <a:ea typeface="+mn-ea"/>
              </a:rPr>
              <a:t>@</a:t>
            </a:r>
            <a:r>
              <a:rPr lang="en-CA" b="1" kern="0" dirty="0" err="1">
                <a:latin typeface="+mn-lt"/>
                <a:ea typeface="+mn-ea"/>
              </a:rPr>
              <a:t>tirfcanada</a:t>
            </a:r>
            <a:endParaRPr lang="en-CA" b="1" kern="0" dirty="0">
              <a:latin typeface="+mn-lt"/>
              <a:ea typeface="+mn-ea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hawnam\Desktop\CARSP-2016\iStock_000000830966_Large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87" y="3928446"/>
            <a:ext cx="2712663" cy="203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389" y="816100"/>
            <a:ext cx="7772400" cy="73134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Do you know what to do?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522719" y="1685924"/>
            <a:ext cx="2484121" cy="4633596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 smtClean="0"/>
              <a:t>Honk?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 smtClean="0"/>
              <a:t>Swerve?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 smtClean="0"/>
              <a:t>Brake hard?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 smtClean="0"/>
              <a:t>Slow down, steer towards animal?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/>
              <a:t>Hit </a:t>
            </a:r>
            <a:r>
              <a:rPr lang="en-US" altLang="en-US" b="0" dirty="0" smtClean="0"/>
              <a:t>animal? </a:t>
            </a:r>
            <a:endParaRPr lang="en-US" altLang="en-US" b="0" dirty="0"/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 smtClean="0"/>
              <a:t>Flash lights?</a:t>
            </a:r>
          </a:p>
          <a:p>
            <a:pPr marL="914400" lvl="2" indent="0" eaLnBrk="1" hangingPunct="1">
              <a:buClr>
                <a:srgbClr val="FFC000"/>
              </a:buClr>
              <a:buNone/>
              <a:defRPr/>
            </a:pPr>
            <a:endParaRPr lang="en-US" altLang="en-US" dirty="0" smtClean="0"/>
          </a:p>
          <a:p>
            <a:pPr marL="457200" lvl="1" indent="0" eaLnBrk="1" hangingPunct="1">
              <a:buClr>
                <a:srgbClr val="FFC000"/>
              </a:buClr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1026" name="Picture 2" descr="C:\Users\shawnam\Desktop\CARSP-2016\Deer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t="20108" r="13693" b="14479"/>
          <a:stretch/>
        </p:blipFill>
        <p:spPr bwMode="auto">
          <a:xfrm>
            <a:off x="482694" y="1673351"/>
            <a:ext cx="2712661" cy="19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wnam\Desktop\CARSP-2016\iStock_000015230868_Large_we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16730" r="20825" b="24397"/>
          <a:stretch/>
        </p:blipFill>
        <p:spPr bwMode="auto">
          <a:xfrm>
            <a:off x="3810056" y="1673350"/>
            <a:ext cx="2712663" cy="19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wnam\Desktop\CARSP-2016\iStock_000010915208_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t="19830" r="11682" b="11132"/>
          <a:stretch/>
        </p:blipFill>
        <p:spPr bwMode="auto">
          <a:xfrm>
            <a:off x="482694" y="3962400"/>
            <a:ext cx="2712661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301073" y="3151740"/>
            <a:ext cx="920978" cy="4375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en-US" b="0" kern="0" dirty="0" smtClean="0"/>
              <a:t>Deer </a:t>
            </a:r>
          </a:p>
          <a:p>
            <a:pPr marL="914400" lvl="2" indent="0" eaLnBrk="1" hangingPunct="1">
              <a:buClr>
                <a:srgbClr val="FFC000"/>
              </a:buClr>
              <a:buFontTx/>
              <a:buNone/>
              <a:defRPr/>
            </a:pPr>
            <a:endParaRPr lang="en-US" altLang="en-US" kern="0" dirty="0" smtClean="0"/>
          </a:p>
          <a:p>
            <a:pPr marL="457200" lvl="1" indent="0" eaLnBrk="1" hangingPunct="1">
              <a:buClr>
                <a:srgbClr val="FFC000"/>
              </a:buClr>
              <a:buFontTx/>
              <a:buNone/>
              <a:defRPr/>
            </a:pPr>
            <a:endParaRPr lang="en-US" altLang="en-US" kern="0" dirty="0" smtClean="0"/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3810056" y="3151740"/>
            <a:ext cx="802584" cy="4375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en-US" b="0" kern="0" dirty="0" smtClean="0"/>
              <a:t>Fox</a:t>
            </a:r>
          </a:p>
          <a:p>
            <a:pPr marL="914400" lvl="2" indent="0" eaLnBrk="1" hangingPunct="1">
              <a:buClr>
                <a:srgbClr val="FFC000"/>
              </a:buClr>
              <a:buFontTx/>
              <a:buNone/>
              <a:defRPr/>
            </a:pPr>
            <a:endParaRPr lang="en-US" altLang="en-US" kern="0" dirty="0" smtClean="0"/>
          </a:p>
          <a:p>
            <a:pPr marL="457200" lvl="1" indent="0" eaLnBrk="1" hangingPunct="1">
              <a:buClr>
                <a:srgbClr val="FFC000"/>
              </a:buClr>
              <a:buFontTx/>
              <a:buNone/>
              <a:defRPr/>
            </a:pPr>
            <a:endParaRPr lang="en-US" altLang="en-US" kern="0" dirty="0" smtClean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5318788" y="5560889"/>
            <a:ext cx="1203931" cy="4375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 eaLnBrk="1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en-US" altLang="en-US" b="0" kern="0" dirty="0" smtClean="0"/>
              <a:t>Snake</a:t>
            </a:r>
          </a:p>
          <a:p>
            <a:pPr marL="914400" lvl="2" indent="0" eaLnBrk="1" hangingPunct="1">
              <a:buClr>
                <a:srgbClr val="FFC000"/>
              </a:buClr>
              <a:buFontTx/>
              <a:buNone/>
              <a:defRPr/>
            </a:pPr>
            <a:endParaRPr lang="en-US" altLang="en-US" kern="0" dirty="0" smtClean="0"/>
          </a:p>
          <a:p>
            <a:pPr marL="457200" lvl="1" indent="0" eaLnBrk="1" hangingPunct="1">
              <a:buClr>
                <a:srgbClr val="FFC000"/>
              </a:buClr>
              <a:buFontTx/>
              <a:buNone/>
              <a:defRPr/>
            </a:pPr>
            <a:endParaRPr lang="en-US" altLang="en-US" kern="0" dirty="0" smtClean="0"/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2009671" y="5532171"/>
            <a:ext cx="1163854" cy="4375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 eaLnBrk="1" hangingPunct="1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b="0" kern="0" dirty="0" smtClean="0"/>
              <a:t>Moose</a:t>
            </a:r>
          </a:p>
          <a:p>
            <a:pPr marL="914400" lvl="2" indent="0" eaLnBrk="1" hangingPunct="1">
              <a:spcBef>
                <a:spcPts val="0"/>
              </a:spcBef>
              <a:buClr>
                <a:srgbClr val="FFC000"/>
              </a:buClr>
              <a:buFontTx/>
              <a:buNone/>
              <a:defRPr/>
            </a:pPr>
            <a:endParaRPr lang="en-US" altLang="en-US" kern="0" dirty="0" smtClean="0"/>
          </a:p>
          <a:p>
            <a:pPr marL="457200" lvl="1" indent="0" eaLnBrk="1" hangingPunct="1">
              <a:spcBef>
                <a:spcPts val="0"/>
              </a:spcBef>
              <a:buClr>
                <a:srgbClr val="FFC000"/>
              </a:buClr>
              <a:buFontTx/>
              <a:buNone/>
              <a:defRPr/>
            </a:pPr>
            <a:endParaRPr lang="en-US" altLang="en-US" kern="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46904" y="1684086"/>
            <a:ext cx="8567623" cy="4556627"/>
            <a:chOff x="446904" y="1684086"/>
            <a:chExt cx="8605344" cy="4556627"/>
          </a:xfrm>
        </p:grpSpPr>
        <p:grpSp>
          <p:nvGrpSpPr>
            <p:cNvPr id="2" name="Group 1"/>
            <p:cNvGrpSpPr/>
            <p:nvPr/>
          </p:nvGrpSpPr>
          <p:grpSpPr>
            <a:xfrm>
              <a:off x="446904" y="1684086"/>
              <a:ext cx="8605344" cy="4556627"/>
              <a:chOff x="446904" y="1684086"/>
              <a:chExt cx="8605344" cy="455662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46904" y="1684086"/>
                <a:ext cx="8605344" cy="4556627"/>
                <a:chOff x="600621" y="1638444"/>
                <a:chExt cx="8605344" cy="4556627"/>
              </a:xfrm>
            </p:grpSpPr>
            <p:sp>
              <p:nvSpPr>
                <p:cNvPr id="17" name="Rectangle 16"/>
                <p:cNvSpPr/>
                <p:nvPr/>
              </p:nvSpPr>
              <p:spPr bwMode="auto">
                <a:xfrm>
                  <a:off x="3942203" y="3886455"/>
                  <a:ext cx="2712663" cy="2036006"/>
                </a:xfrm>
                <a:prstGeom prst="rect">
                  <a:avLst/>
                </a:prstGeom>
                <a:solidFill>
                  <a:schemeClr val="bg1">
                    <a:alpha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0"/>
                    </a:spcBef>
                  </a:pPr>
                  <a:endParaRPr lang="en-US" altLang="en-US" sz="1800" b="1" dirty="0" smtClean="0">
                    <a:latin typeface="+mn-lt"/>
                  </a:endParaRP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altLang="en-US" b="1" dirty="0" smtClean="0">
                      <a:latin typeface="+mn-lt"/>
                    </a:rPr>
                    <a:t>Slow </a:t>
                  </a:r>
                  <a:r>
                    <a:rPr lang="en-US" altLang="en-US" b="1" dirty="0">
                      <a:latin typeface="+mn-lt"/>
                    </a:rPr>
                    <a:t>down, steer towards animal</a:t>
                  </a:r>
                  <a:endParaRPr lang="en-CA" b="1" dirty="0">
                    <a:latin typeface="+mn-lt"/>
                  </a:endParaRPr>
                </a:p>
              </p:txBody>
            </p:sp>
            <p:sp>
              <p:nvSpPr>
                <p:cNvPr id="3" name="Rectangle 2"/>
                <p:cNvSpPr/>
                <p:nvPr/>
              </p:nvSpPr>
              <p:spPr bwMode="auto">
                <a:xfrm>
                  <a:off x="3962456" y="1638444"/>
                  <a:ext cx="2712663" cy="1914834"/>
                </a:xfrm>
                <a:prstGeom prst="rect">
                  <a:avLst/>
                </a:prstGeom>
                <a:solidFill>
                  <a:schemeClr val="bg1">
                    <a:alpha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0"/>
                    </a:spcBef>
                  </a:pPr>
                  <a:endParaRPr lang="en-US" altLang="en-US" sz="1800" b="1" dirty="0" smtClean="0">
                    <a:latin typeface="+mn-lt"/>
                  </a:endParaRP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altLang="en-US" b="1" dirty="0" smtClean="0">
                      <a:latin typeface="+mn-lt"/>
                    </a:rPr>
                    <a:t>Slow </a:t>
                  </a:r>
                  <a:r>
                    <a:rPr lang="en-US" altLang="en-US" b="1" dirty="0">
                      <a:latin typeface="+mn-lt"/>
                    </a:rPr>
                    <a:t>down, steer towards animal</a:t>
                  </a:r>
                  <a:endParaRPr lang="en-CA" b="1" dirty="0">
                    <a:latin typeface="+mn-lt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635092" y="1639515"/>
                  <a:ext cx="2712663" cy="1914834"/>
                </a:xfrm>
                <a:prstGeom prst="rect">
                  <a:avLst/>
                </a:prstGeom>
                <a:solidFill>
                  <a:schemeClr val="bg1">
                    <a:alpha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0"/>
                    </a:spcBef>
                  </a:pPr>
                  <a:endParaRPr lang="en-US" altLang="en-US" sz="1800" b="1" dirty="0" smtClean="0">
                    <a:latin typeface="+mn-lt"/>
                  </a:endParaRP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altLang="en-US" b="1" dirty="0" smtClean="0">
                      <a:latin typeface="+mn-lt"/>
                    </a:rPr>
                    <a:t>Slow </a:t>
                  </a:r>
                  <a:r>
                    <a:rPr lang="en-US" altLang="en-US" b="1" dirty="0">
                      <a:latin typeface="+mn-lt"/>
                    </a:rPr>
                    <a:t>down, steer towards animal</a:t>
                  </a:r>
                  <a:endParaRPr lang="en-CA" b="1" dirty="0">
                    <a:latin typeface="+mn-lt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600621" y="3915465"/>
                  <a:ext cx="2773830" cy="1977987"/>
                </a:xfrm>
                <a:prstGeom prst="rect">
                  <a:avLst/>
                </a:prstGeom>
                <a:solidFill>
                  <a:schemeClr val="bg1">
                    <a:alpha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0"/>
                    </a:spcBef>
                  </a:pPr>
                  <a:endParaRPr lang="en-US" altLang="en-US" sz="1200" b="1" dirty="0" smtClean="0">
                    <a:solidFill>
                      <a:srgbClr val="1C7299"/>
                    </a:solidFill>
                    <a:latin typeface="+mn-lt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altLang="en-US" sz="1400" b="1" dirty="0" smtClean="0">
                    <a:solidFill>
                      <a:srgbClr val="1C7299"/>
                    </a:solidFill>
                    <a:latin typeface="+mn-lt"/>
                  </a:endParaRP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altLang="en-US" b="1" dirty="0" smtClean="0">
                      <a:solidFill>
                        <a:srgbClr val="1C7299"/>
                      </a:solidFill>
                      <a:latin typeface="+mn-lt"/>
                    </a:rPr>
                    <a:t>*Depends </a:t>
                  </a: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altLang="en-US" b="1" dirty="0" smtClean="0">
                      <a:solidFill>
                        <a:srgbClr val="1C7299"/>
                      </a:solidFill>
                      <a:latin typeface="+mn-lt"/>
                    </a:rPr>
                    <a:t>on </a:t>
                  </a: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altLang="en-US" b="1" dirty="0" smtClean="0">
                      <a:solidFill>
                        <a:srgbClr val="1C7299"/>
                      </a:solidFill>
                      <a:latin typeface="+mn-lt"/>
                    </a:rPr>
                    <a:t>Situation*</a:t>
                  </a:r>
                  <a:endParaRPr lang="en-CA" b="1" dirty="0">
                    <a:solidFill>
                      <a:srgbClr val="1C7299"/>
                    </a:solidFill>
                    <a:latin typeface="+mn-lt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6796406" y="1647585"/>
                  <a:ext cx="2409559" cy="156312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0"/>
                    </a:spcBef>
                  </a:pPr>
                  <a:endParaRPr lang="en-US" altLang="en-US" sz="1800" b="1" dirty="0" smtClean="0">
                    <a:latin typeface="+mn-lt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6796406" y="4744419"/>
                  <a:ext cx="2409559" cy="145065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0"/>
                    </a:spcBef>
                  </a:pPr>
                  <a:endParaRPr lang="en-US" altLang="en-US" sz="1800" b="1" dirty="0" smtClean="0">
                    <a:latin typeface="+mn-lt"/>
                  </a:endParaRPr>
                </a:p>
              </p:txBody>
            </p:sp>
          </p:grpSp>
          <p:sp>
            <p:nvSpPr>
              <p:cNvPr id="21" name="Rectangle 7"/>
              <p:cNvSpPr txBox="1">
                <a:spLocks noChangeArrowheads="1"/>
              </p:cNvSpPr>
              <p:nvPr/>
            </p:nvSpPr>
            <p:spPr bwMode="auto">
              <a:xfrm>
                <a:off x="2252547" y="3151740"/>
                <a:ext cx="920978" cy="43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299"/>
                  </a:buClr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299"/>
                  </a:buClr>
                  <a:buChar char="»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299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r"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FFC000"/>
                  </a:buClr>
                  <a:defRPr/>
                </a:pPr>
                <a:r>
                  <a:rPr lang="en-US" altLang="en-US" b="0" kern="0" dirty="0" smtClean="0"/>
                  <a:t>Deer </a:t>
                </a:r>
              </a:p>
              <a:p>
                <a:pPr marL="914400" lvl="2" indent="0" eaLnBrk="1" hangingPunct="1">
                  <a:buClr>
                    <a:srgbClr val="FFC000"/>
                  </a:buClr>
                  <a:buFontTx/>
                  <a:buNone/>
                  <a:defRPr/>
                </a:pPr>
                <a:endParaRPr lang="en-US" altLang="en-US" kern="0" dirty="0" smtClean="0"/>
              </a:p>
              <a:p>
                <a:pPr marL="457200" lvl="1" indent="0" eaLnBrk="1" hangingPunct="1">
                  <a:buClr>
                    <a:srgbClr val="FFC000"/>
                  </a:buClr>
                  <a:buFontTx/>
                  <a:buNone/>
                  <a:defRPr/>
                </a:pPr>
                <a:endParaRPr lang="en-US" altLang="en-US" kern="0" dirty="0" smtClean="0"/>
              </a:p>
            </p:txBody>
          </p:sp>
        </p:grpSp>
        <p:sp>
          <p:nvSpPr>
            <p:cNvPr id="22" name="Rectangle 7"/>
            <p:cNvSpPr txBox="1">
              <a:spLocks noChangeArrowheads="1"/>
            </p:cNvSpPr>
            <p:nvPr/>
          </p:nvSpPr>
          <p:spPr bwMode="auto">
            <a:xfrm>
              <a:off x="3825399" y="3151740"/>
              <a:ext cx="802584" cy="437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C7299"/>
                </a:buClr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C7299"/>
                </a:buClr>
                <a:buChar char="»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C7299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defRPr/>
              </a:pPr>
              <a:r>
                <a:rPr lang="en-US" altLang="en-US" b="0" kern="0" dirty="0" smtClean="0"/>
                <a:t>Fox</a:t>
              </a:r>
            </a:p>
            <a:p>
              <a:pPr marL="914400" lvl="2" indent="0" eaLnBrk="1" hangingPunct="1">
                <a:buClr>
                  <a:srgbClr val="FFC000"/>
                </a:buClr>
                <a:buFontTx/>
                <a:buNone/>
                <a:defRPr/>
              </a:pPr>
              <a:endParaRPr lang="en-US" altLang="en-US" kern="0" dirty="0" smtClean="0"/>
            </a:p>
            <a:p>
              <a:pPr marL="457200" lvl="1" indent="0" eaLnBrk="1" hangingPunct="1">
                <a:buClr>
                  <a:srgbClr val="FFC000"/>
                </a:buClr>
                <a:buFontTx/>
                <a:buNone/>
                <a:defRPr/>
              </a:pPr>
              <a:endParaRPr lang="en-US" altLang="en-US" kern="0" dirty="0" smtClean="0"/>
            </a:p>
          </p:txBody>
        </p:sp>
        <p:sp>
          <p:nvSpPr>
            <p:cNvPr id="23" name="Rectangle 7"/>
            <p:cNvSpPr txBox="1">
              <a:spLocks noChangeArrowheads="1"/>
            </p:cNvSpPr>
            <p:nvPr/>
          </p:nvSpPr>
          <p:spPr bwMode="auto">
            <a:xfrm>
              <a:off x="2056880" y="5490844"/>
              <a:ext cx="1163854" cy="437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C7299"/>
                </a:buClr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C7299"/>
                </a:buClr>
                <a:buChar char="»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C7299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r" eaLnBrk="1" hangingPunct="1">
                <a:spcBef>
                  <a:spcPts val="0"/>
                </a:spcBef>
                <a:spcAft>
                  <a:spcPts val="600"/>
                </a:spcAft>
                <a:buClr>
                  <a:srgbClr val="FFC000"/>
                </a:buClr>
                <a:defRPr/>
              </a:pPr>
              <a:r>
                <a:rPr lang="en-US" altLang="en-US" b="0" kern="0" dirty="0" smtClean="0"/>
                <a:t>Moose</a:t>
              </a:r>
            </a:p>
            <a:p>
              <a:pPr marL="914400" lvl="2" indent="0" eaLnBrk="1" hangingPunct="1">
                <a:spcBef>
                  <a:spcPts val="0"/>
                </a:spcBef>
                <a:buClr>
                  <a:srgbClr val="FFC000"/>
                </a:buClr>
                <a:buFontTx/>
                <a:buNone/>
                <a:defRPr/>
              </a:pPr>
              <a:endParaRPr lang="en-US" altLang="en-US" kern="0" dirty="0" smtClean="0"/>
            </a:p>
            <a:p>
              <a:pPr marL="457200" lvl="1" indent="0" eaLnBrk="1" hangingPunct="1">
                <a:spcBef>
                  <a:spcPts val="0"/>
                </a:spcBef>
                <a:buClr>
                  <a:srgbClr val="FFC000"/>
                </a:buClr>
                <a:buFontTx/>
                <a:buNone/>
                <a:defRPr/>
              </a:pPr>
              <a:endParaRPr lang="en-US" altLang="en-US" kern="0" dirty="0" smtClean="0"/>
            </a:p>
          </p:txBody>
        </p:sp>
        <p:sp>
          <p:nvSpPr>
            <p:cNvPr id="24" name="Rectangle 7"/>
            <p:cNvSpPr txBox="1">
              <a:spLocks noChangeArrowheads="1"/>
            </p:cNvSpPr>
            <p:nvPr/>
          </p:nvSpPr>
          <p:spPr bwMode="auto">
            <a:xfrm>
              <a:off x="5297218" y="5511244"/>
              <a:ext cx="1203931" cy="437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C7299"/>
                </a:buClr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C7299"/>
                </a:buClr>
                <a:buChar char="»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C7299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r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defRPr/>
              </a:pPr>
              <a:r>
                <a:rPr lang="en-US" altLang="en-US" b="0" kern="0" dirty="0" smtClean="0"/>
                <a:t>Snake</a:t>
              </a:r>
            </a:p>
            <a:p>
              <a:pPr marL="914400" lvl="2" indent="0" eaLnBrk="1" hangingPunct="1">
                <a:buClr>
                  <a:srgbClr val="FFC000"/>
                </a:buClr>
                <a:buFontTx/>
                <a:buNone/>
                <a:defRPr/>
              </a:pPr>
              <a:endParaRPr lang="en-US" altLang="en-US" kern="0" dirty="0" smtClean="0"/>
            </a:p>
            <a:p>
              <a:pPr marL="457200" lvl="1" indent="0" eaLnBrk="1" hangingPunct="1">
                <a:buClr>
                  <a:srgbClr val="FFC000"/>
                </a:buClr>
                <a:buFontTx/>
                <a:buNone/>
                <a:defRPr/>
              </a:pPr>
              <a:endParaRPr lang="en-US" altLang="en-US" kern="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85203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64159" y="1095269"/>
            <a:ext cx="7656844" cy="5004079"/>
          </a:xfrm>
          <a:prstGeom prst="rect">
            <a:avLst/>
          </a:prstGeom>
          <a:solidFill>
            <a:srgbClr val="1C7299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 algn="ctr" eaLnBrk="1" hangingPunct="1">
              <a:spcAft>
                <a:spcPts val="600"/>
              </a:spcAft>
              <a:buClr>
                <a:srgbClr val="FFC000"/>
              </a:buClr>
              <a:defRPr/>
            </a:pPr>
            <a:endParaRPr lang="en-CA" sz="3600" b="1" dirty="0" smtClean="0">
              <a:solidFill>
                <a:schemeClr val="bg1"/>
              </a:solidFill>
              <a:latin typeface="+mn-lt"/>
            </a:endParaRPr>
          </a:p>
          <a:p>
            <a:pPr marL="0" lvl="1" algn="ctr" eaLnBrk="1" hangingPunct="1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defRPr/>
            </a:pPr>
            <a:r>
              <a:rPr lang="en-CA" sz="3600" b="1" dirty="0" smtClean="0">
                <a:solidFill>
                  <a:schemeClr val="bg1"/>
                </a:solidFill>
                <a:latin typeface="+mn-lt"/>
              </a:rPr>
              <a:t>More </a:t>
            </a:r>
            <a:r>
              <a:rPr lang="en-CA" sz="3600" b="1" dirty="0">
                <a:solidFill>
                  <a:schemeClr val="bg1"/>
                </a:solidFill>
                <a:latin typeface="+mn-lt"/>
              </a:rPr>
              <a:t>collisions are caused by </a:t>
            </a:r>
            <a:r>
              <a:rPr lang="en-CA" sz="3600" b="1" dirty="0" smtClean="0">
                <a:solidFill>
                  <a:schemeClr val="bg1"/>
                </a:solidFill>
                <a:latin typeface="+mn-lt"/>
              </a:rPr>
              <a:t>drivers swerving </a:t>
            </a:r>
            <a:r>
              <a:rPr lang="en-CA" sz="3600" b="1" dirty="0">
                <a:solidFill>
                  <a:schemeClr val="bg1"/>
                </a:solidFill>
                <a:latin typeface="+mn-lt"/>
              </a:rPr>
              <a:t>to avoid wildlife and instead </a:t>
            </a:r>
            <a:r>
              <a:rPr lang="en-CA" sz="3600" b="1" dirty="0" smtClean="0">
                <a:solidFill>
                  <a:schemeClr val="bg1"/>
                </a:solidFill>
                <a:latin typeface="+mn-lt"/>
              </a:rPr>
              <a:t>losing </a:t>
            </a:r>
            <a:r>
              <a:rPr lang="en-CA" sz="3600" b="1" dirty="0">
                <a:solidFill>
                  <a:schemeClr val="bg1"/>
                </a:solidFill>
                <a:latin typeface="+mn-lt"/>
              </a:rPr>
              <a:t>control of the vehicle </a:t>
            </a:r>
            <a:r>
              <a:rPr lang="en-CA" sz="3600" b="1" dirty="0" smtClean="0">
                <a:solidFill>
                  <a:schemeClr val="bg1"/>
                </a:solidFill>
                <a:latin typeface="+mn-lt"/>
              </a:rPr>
              <a:t>and/or hitting </a:t>
            </a:r>
            <a:r>
              <a:rPr lang="en-CA" sz="3600" b="1" dirty="0">
                <a:solidFill>
                  <a:schemeClr val="bg1"/>
                </a:solidFill>
                <a:latin typeface="+mn-lt"/>
              </a:rPr>
              <a:t>other road users or </a:t>
            </a:r>
            <a:r>
              <a:rPr lang="en-CA" sz="3600" b="1" dirty="0" smtClean="0">
                <a:solidFill>
                  <a:schemeClr val="bg1"/>
                </a:solidFill>
                <a:latin typeface="+mn-lt"/>
              </a:rPr>
              <a:t>hazards!</a:t>
            </a:r>
            <a:endParaRPr lang="en-CA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8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00100" y="800100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Overview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68403" y="1829049"/>
            <a:ext cx="75438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dirty="0" smtClean="0"/>
              <a:t>Background to survey.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dirty="0" smtClean="0"/>
              <a:t>Methodology.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dirty="0" smtClean="0"/>
              <a:t>Survey results.</a:t>
            </a:r>
          </a:p>
          <a:p>
            <a:pPr lvl="1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dirty="0" smtClean="0"/>
              <a:t>Canadian context.</a:t>
            </a:r>
          </a:p>
          <a:p>
            <a:pPr lvl="1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dirty="0" smtClean="0"/>
              <a:t>Driver knowledge.</a:t>
            </a:r>
          </a:p>
          <a:p>
            <a:pPr lvl="1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dirty="0" smtClean="0"/>
              <a:t>Driver </a:t>
            </a:r>
            <a:r>
              <a:rPr lang="en-US" altLang="en-US" dirty="0" err="1" smtClean="0"/>
              <a:t>behaviour</a:t>
            </a:r>
            <a:r>
              <a:rPr lang="en-US" altLang="en-US" dirty="0" smtClean="0"/>
              <a:t>.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dirty="0" smtClean="0"/>
              <a:t>Moving forward.</a:t>
            </a:r>
          </a:p>
          <a:p>
            <a:pPr lvl="1" eaLnBrk="1" hangingPunct="1">
              <a:spcAft>
                <a:spcPts val="600"/>
              </a:spcAft>
              <a:buClr>
                <a:srgbClr val="FFC000"/>
              </a:buClr>
              <a:defRPr/>
            </a:pPr>
            <a:endParaRPr lang="en-US" altLang="en-US" dirty="0" smtClean="0"/>
          </a:p>
          <a:p>
            <a:pPr lvl="2" eaLnBrk="1" hangingPunct="1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457200" lvl="1" indent="0" eaLnBrk="1" hangingPunct="1">
              <a:buClr>
                <a:srgbClr val="FFC000"/>
              </a:buClr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" r="15738"/>
          <a:stretch/>
        </p:blipFill>
        <p:spPr>
          <a:xfrm>
            <a:off x="5220302" y="2534372"/>
            <a:ext cx="3563968" cy="2697588"/>
          </a:xfrm>
          <a:prstGeom prst="rect">
            <a:avLst/>
          </a:prstGeom>
          <a:ln w="22225" cap="rnd">
            <a:solidFill>
              <a:schemeClr val="tx1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221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7220" y="800100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Background to survey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72796" y="1738365"/>
            <a:ext cx="8339608" cy="4326966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dirty="0" smtClean="0"/>
              <a:t>Ongoing project on wildlife-vehicle collisions (WVCs).</a:t>
            </a:r>
          </a:p>
          <a:p>
            <a:pPr marL="0" indent="0" eaLnBrk="1" hangingPunct="1">
              <a:spcAft>
                <a:spcPts val="600"/>
              </a:spcAft>
              <a:buClr>
                <a:srgbClr val="FFC000"/>
              </a:buClr>
              <a:defRPr/>
            </a:pPr>
            <a:endParaRPr lang="en-US" altLang="en-US" sz="1400" dirty="0" smtClean="0"/>
          </a:p>
          <a:p>
            <a:pPr marL="0" indent="0" eaLnBrk="1" hangingPunct="1">
              <a:spcAft>
                <a:spcPts val="600"/>
              </a:spcAft>
              <a:buClr>
                <a:srgbClr val="FFC000"/>
              </a:buClr>
              <a:defRPr/>
            </a:pPr>
            <a:endParaRPr lang="en-US" altLang="en-US" sz="1400" dirty="0" smtClean="0"/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dirty="0" smtClean="0"/>
              <a:t>Two goals:</a:t>
            </a:r>
          </a:p>
          <a:p>
            <a:pPr lvl="1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dirty="0" smtClean="0"/>
              <a:t>Improve data. </a:t>
            </a:r>
          </a:p>
          <a:p>
            <a:pPr lvl="1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dirty="0" smtClean="0"/>
              <a:t>Educate public.</a:t>
            </a:r>
            <a:endParaRPr lang="en-US" altLang="en-US" dirty="0"/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dirty="0" smtClean="0"/>
              <a:t>Very little known about driver knowledge and </a:t>
            </a:r>
            <a:r>
              <a:rPr lang="en-CA" altLang="en-US" dirty="0" smtClean="0"/>
              <a:t>behaviour in response to wildlife.</a:t>
            </a:r>
          </a:p>
          <a:p>
            <a:pPr marL="0" indent="0" eaLnBrk="1" hangingPunct="1">
              <a:spcAft>
                <a:spcPts val="600"/>
              </a:spcAft>
              <a:buClr>
                <a:srgbClr val="FFC000"/>
              </a:buClr>
              <a:defRPr/>
            </a:pPr>
            <a:endParaRPr lang="en-US" altLang="en-US" dirty="0" smtClean="0"/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50" y="2615016"/>
            <a:ext cx="2727157" cy="518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77520" y="850900"/>
            <a:ext cx="835914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Methodology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63191" y="1685925"/>
            <a:ext cx="8219552" cy="44196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dirty="0" smtClean="0"/>
              <a:t>TIRF’s Road Safety Monitor (RSM)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 smtClean="0"/>
              <a:t>1,031 respondents across Canada.</a:t>
            </a:r>
          </a:p>
          <a:p>
            <a:pPr lvl="1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dirty="0"/>
              <a:t>Random, representative, stratified by </a:t>
            </a:r>
            <a:r>
              <a:rPr lang="en-US" altLang="en-US" dirty="0" smtClean="0"/>
              <a:t>region.</a:t>
            </a:r>
            <a:endParaRPr lang="en-US" altLang="en-US" dirty="0"/>
          </a:p>
          <a:p>
            <a:pPr lvl="1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b="0" dirty="0" smtClean="0"/>
              <a:t>Males: 51.2%, females: 48.8%.</a:t>
            </a:r>
          </a:p>
          <a:p>
            <a:pPr lvl="1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b="0" dirty="0" smtClean="0"/>
              <a:t>Age: 16-88.</a:t>
            </a:r>
          </a:p>
          <a:p>
            <a:pPr lvl="1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b="0" dirty="0" smtClean="0"/>
              <a:t>Urban: 88.4%, rural: 11.6%.</a:t>
            </a:r>
          </a:p>
          <a:p>
            <a:pPr lvl="1" eaLnBrk="1" hangingPunct="1">
              <a:spcAft>
                <a:spcPts val="600"/>
              </a:spcAft>
              <a:buClr>
                <a:srgbClr val="FFC000"/>
              </a:buClr>
              <a:defRPr/>
            </a:pPr>
            <a:r>
              <a:rPr lang="en-US" altLang="en-US" b="0" dirty="0" smtClean="0"/>
              <a:t>95% CI, ±3.1%.</a:t>
            </a:r>
          </a:p>
          <a:p>
            <a:pPr eaLnBrk="1" hangingPunct="1">
              <a:spcAft>
                <a:spcPts val="600"/>
              </a:spcAft>
              <a:buClr>
                <a:srgbClr val="FFC000"/>
              </a:buClr>
              <a:buFontTx/>
              <a:buChar char="&gt;"/>
              <a:defRPr/>
            </a:pPr>
            <a:r>
              <a:rPr lang="en-US" altLang="en-US" b="0" dirty="0" smtClean="0"/>
              <a:t>“Hit” or “Almost Hit” wildlife details.</a:t>
            </a:r>
          </a:p>
          <a:p>
            <a:pPr marL="914400" lvl="2" indent="0" eaLnBrk="1" hangingPunct="1">
              <a:buClr>
                <a:srgbClr val="FFC000"/>
              </a:buClr>
              <a:buNone/>
              <a:defRPr/>
            </a:pPr>
            <a:endParaRPr lang="en-US" altLang="en-US" dirty="0" smtClean="0"/>
          </a:p>
          <a:p>
            <a:pPr marL="457200" lvl="1" indent="0" eaLnBrk="1" hangingPunct="1">
              <a:buClr>
                <a:srgbClr val="FFC000"/>
              </a:buClr>
              <a:buFontTx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18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93699" y="800100"/>
            <a:ext cx="8470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C72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C7299"/>
                </a:solidFill>
                <a:latin typeface="Verdana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C7299"/>
                </a:solidFill>
                <a:latin typeface="Verdana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C7299"/>
                </a:solidFill>
                <a:latin typeface="Verdana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C7299"/>
                </a:solidFill>
                <a:latin typeface="Verdana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C7299"/>
                </a:solidFill>
                <a:latin typeface="Verdana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C7299"/>
                </a:solidFill>
                <a:latin typeface="Verdana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C7299"/>
                </a:solidFill>
                <a:latin typeface="Verdana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C7299"/>
                </a:solidFill>
                <a:latin typeface="Verdana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altLang="en-US" kern="0" dirty="0" smtClean="0"/>
              <a:t>Canadian context: Animal type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8650" y="1601161"/>
            <a:ext cx="8364111" cy="4721974"/>
            <a:chOff x="628650" y="1601161"/>
            <a:chExt cx="8364111" cy="4721974"/>
          </a:xfrm>
        </p:grpSpPr>
        <p:pic>
          <p:nvPicPr>
            <p:cNvPr id="2051" name="Picture 3" descr="C:\Users\shawnam\Desktop\WVC_2014_data_year\Graph_CARSP-LEGEND_1.em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44" t="37544" r="7333" b="47218"/>
            <a:stretch/>
          </p:blipFill>
          <p:spPr bwMode="auto">
            <a:xfrm>
              <a:off x="7330965" y="3108960"/>
              <a:ext cx="1661796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628650" y="1601161"/>
              <a:ext cx="8000999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b="1" dirty="0" smtClean="0">
                  <a:solidFill>
                    <a:srgbClr val="000000"/>
                  </a:solidFill>
                  <a:effectLst/>
                  <a:latin typeface="+mn-lt"/>
                  <a:ea typeface="Calibri"/>
                </a:rPr>
                <a:t>Percent </a:t>
              </a:r>
              <a:r>
                <a:rPr lang="en-CA" sz="1800" b="1" dirty="0">
                  <a:solidFill>
                    <a:srgbClr val="000000"/>
                  </a:solidFill>
                  <a:effectLst/>
                  <a:latin typeface="+mn-lt"/>
                  <a:ea typeface="Calibri"/>
                </a:rPr>
                <a:t>of different types of animals hit </a:t>
              </a:r>
              <a:r>
                <a:rPr lang="en-CA" sz="1800" b="1" dirty="0" smtClean="0">
                  <a:solidFill>
                    <a:srgbClr val="000000"/>
                  </a:solidFill>
                  <a:effectLst/>
                  <a:latin typeface="+mn-lt"/>
                  <a:ea typeface="Calibri"/>
                </a:rPr>
                <a:t>or almost hit.</a:t>
              </a:r>
              <a:endParaRPr lang="en-CA" sz="1800" dirty="0">
                <a:solidFill>
                  <a:srgbClr val="000000"/>
                </a:solidFill>
                <a:effectLst/>
                <a:latin typeface="+mn-lt"/>
                <a:ea typeface="Calibri"/>
              </a:endParaRPr>
            </a:p>
          </p:txBody>
        </p:sp>
        <p:pic>
          <p:nvPicPr>
            <p:cNvPr id="2052" name="Picture 4" descr="C:\Users\shawnam\Desktop\WVC_2014_data_year\Graph_CARSP-6TypeHitvsAlmost_1.em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6" t="9512" r="5818" b="8915"/>
            <a:stretch/>
          </p:blipFill>
          <p:spPr bwMode="auto">
            <a:xfrm>
              <a:off x="759278" y="2100104"/>
              <a:ext cx="6571687" cy="422303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7158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62560" y="800100"/>
            <a:ext cx="8981440" cy="857250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Canadian context: Light conditions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3126" y="1511169"/>
            <a:ext cx="8532053" cy="4727496"/>
            <a:chOff x="453126" y="1511169"/>
            <a:chExt cx="8532053" cy="4727496"/>
          </a:xfrm>
        </p:grpSpPr>
        <p:pic>
          <p:nvPicPr>
            <p:cNvPr id="8" name="Picture 2" descr="C:\Users\shawnam\Desktop\WVC_2014_data_year\Graph_CARSP-6LightCondHitvsAlmost_1.em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0" t="7794" r="4051" b="9002"/>
            <a:stretch/>
          </p:blipFill>
          <p:spPr bwMode="auto">
            <a:xfrm>
              <a:off x="715245" y="2157500"/>
              <a:ext cx="5730241" cy="408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53126" y="1511169"/>
              <a:ext cx="8532053" cy="6463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b="1" dirty="0" smtClean="0">
                  <a:solidFill>
                    <a:srgbClr val="000000"/>
                  </a:solidFill>
                  <a:effectLst/>
                  <a:latin typeface="+mn-lt"/>
                  <a:ea typeface="Calibri"/>
                </a:rPr>
                <a:t>Percent of drivers who </a:t>
              </a:r>
              <a:r>
                <a:rPr lang="en-CA" sz="1800" b="1" dirty="0" smtClean="0">
                  <a:solidFill>
                    <a:srgbClr val="000000"/>
                  </a:solidFill>
                  <a:latin typeface="+mn-lt"/>
                  <a:ea typeface="Calibri"/>
                </a:rPr>
                <a:t>hit or almost hit wildlife</a:t>
              </a:r>
              <a:r>
                <a:rPr lang="en-CA" sz="1800" b="1" dirty="0" smtClean="0">
                  <a:solidFill>
                    <a:srgbClr val="000000"/>
                  </a:solidFill>
                  <a:effectLst/>
                  <a:latin typeface="+mn-lt"/>
                  <a:ea typeface="Calibri"/>
                </a:rPr>
                <a:t>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b="1" dirty="0" smtClean="0">
                  <a:solidFill>
                    <a:srgbClr val="000000"/>
                  </a:solidFill>
                  <a:effectLst/>
                  <a:latin typeface="+mn-lt"/>
                  <a:ea typeface="Calibri"/>
                </a:rPr>
                <a:t>under different light conditions.</a:t>
              </a:r>
              <a:endParaRPr lang="en-CA" sz="1800" dirty="0">
                <a:solidFill>
                  <a:srgbClr val="000000"/>
                </a:solidFill>
                <a:effectLst/>
                <a:latin typeface="+mn-lt"/>
                <a:ea typeface="Calibri"/>
              </a:endParaRPr>
            </a:p>
          </p:txBody>
        </p:sp>
        <p:pic>
          <p:nvPicPr>
            <p:cNvPr id="11" name="Picture 3" descr="C:\Users\shawnam\Desktop\WVC_2014_data_year\Graph_CARSP-LEGEND_1.em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44" t="37544" r="7333" b="47218"/>
            <a:stretch/>
          </p:blipFill>
          <p:spPr bwMode="auto">
            <a:xfrm>
              <a:off x="7323383" y="3108960"/>
              <a:ext cx="1661796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58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00100" y="800100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Canadian context: Season</a:t>
            </a:r>
          </a:p>
        </p:txBody>
      </p:sp>
      <p:pic>
        <p:nvPicPr>
          <p:cNvPr id="1054" name="Picture 30" descr="C:\Users\shawnam\Desktop\WVC_2014_data_year\Graph_CARSP-6SeasonHitvsAlmost_1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8869" r="5278" b="9318"/>
          <a:stretch/>
        </p:blipFill>
        <p:spPr bwMode="auto">
          <a:xfrm>
            <a:off x="763675" y="2150346"/>
            <a:ext cx="6149591" cy="40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63675" y="1601889"/>
            <a:ext cx="7494772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800" b="1" dirty="0" smtClean="0">
                <a:solidFill>
                  <a:srgbClr val="000000"/>
                </a:solidFill>
                <a:effectLst/>
                <a:latin typeface="+mn-lt"/>
                <a:ea typeface="Calibri"/>
              </a:rPr>
              <a:t>Percent of drivers who hit </a:t>
            </a:r>
            <a:r>
              <a:rPr lang="en-CA" sz="1800" b="1" dirty="0">
                <a:solidFill>
                  <a:srgbClr val="000000"/>
                </a:solidFill>
                <a:effectLst/>
                <a:latin typeface="+mn-lt"/>
                <a:ea typeface="Calibri"/>
              </a:rPr>
              <a:t>or almost </a:t>
            </a:r>
            <a:r>
              <a:rPr lang="en-CA" sz="1800" b="1" dirty="0" smtClean="0">
                <a:solidFill>
                  <a:srgbClr val="000000"/>
                </a:solidFill>
                <a:effectLst/>
                <a:latin typeface="+mn-lt"/>
                <a:ea typeface="Calibri"/>
              </a:rPr>
              <a:t>hit </a:t>
            </a:r>
            <a:r>
              <a:rPr lang="en-CA" sz="1800" b="1" dirty="0">
                <a:solidFill>
                  <a:srgbClr val="000000"/>
                </a:solidFill>
                <a:effectLst/>
                <a:latin typeface="+mn-lt"/>
                <a:ea typeface="Calibri"/>
              </a:rPr>
              <a:t>wildlife </a:t>
            </a:r>
            <a:endParaRPr lang="en-CA" sz="1800" b="1" dirty="0" smtClean="0">
              <a:solidFill>
                <a:srgbClr val="000000"/>
              </a:solidFill>
              <a:effectLst/>
              <a:latin typeface="+mn-lt"/>
              <a:ea typeface="Calibri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800" b="1" dirty="0" smtClean="0">
                <a:solidFill>
                  <a:srgbClr val="000000"/>
                </a:solidFill>
                <a:effectLst/>
                <a:latin typeface="+mn-lt"/>
                <a:ea typeface="Calibri"/>
              </a:rPr>
              <a:t>during </a:t>
            </a:r>
            <a:r>
              <a:rPr lang="en-CA" sz="1800" b="1" dirty="0">
                <a:solidFill>
                  <a:srgbClr val="000000"/>
                </a:solidFill>
                <a:effectLst/>
                <a:latin typeface="+mn-lt"/>
                <a:ea typeface="Calibri"/>
              </a:rPr>
              <a:t>different </a:t>
            </a:r>
            <a:r>
              <a:rPr lang="en-CA" sz="1800" b="1" dirty="0" smtClean="0">
                <a:solidFill>
                  <a:srgbClr val="000000"/>
                </a:solidFill>
                <a:effectLst/>
                <a:latin typeface="+mn-lt"/>
                <a:ea typeface="Calibri"/>
              </a:rPr>
              <a:t>seasons.</a:t>
            </a:r>
            <a:endParaRPr lang="en-CA" sz="1800" dirty="0">
              <a:solidFill>
                <a:srgbClr val="000000"/>
              </a:solidFill>
              <a:effectLst/>
              <a:latin typeface="+mn-lt"/>
              <a:ea typeface="Calibri"/>
            </a:endParaRPr>
          </a:p>
        </p:txBody>
      </p:sp>
      <p:pic>
        <p:nvPicPr>
          <p:cNvPr id="37" name="Picture 3" descr="C:\Users\shawnam\Desktop\WVC_2014_data_year\Graph_CARSP-LEGEND_1.e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4" t="37544" r="7333" b="47218"/>
          <a:stretch/>
        </p:blipFill>
        <p:spPr bwMode="auto">
          <a:xfrm>
            <a:off x="7311237" y="3108960"/>
            <a:ext cx="166179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485</Words>
  <Application>Microsoft Office PowerPoint</Application>
  <PresentationFormat>On-screen Show (4:3)</PresentationFormat>
  <Paragraphs>137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Driver Behaviour in Response to Wildlife on the Road</vt:lpstr>
      <vt:lpstr>Do you know what to do?</vt:lpstr>
      <vt:lpstr>PowerPoint Presentation</vt:lpstr>
      <vt:lpstr>Overview</vt:lpstr>
      <vt:lpstr>Background to survey</vt:lpstr>
      <vt:lpstr>Methodology</vt:lpstr>
      <vt:lpstr>PowerPoint Presentation</vt:lpstr>
      <vt:lpstr>Canadian context: Light conditions</vt:lpstr>
      <vt:lpstr>Canadian context: Season</vt:lpstr>
      <vt:lpstr>Driver knowledge</vt:lpstr>
      <vt:lpstr>Driver behaviour</vt:lpstr>
      <vt:lpstr>Characteristics of drivers</vt:lpstr>
      <vt:lpstr>Characteristics of drivers</vt:lpstr>
      <vt:lpstr>Moving forward</vt:lpstr>
      <vt:lpstr>Stay informed!  Connect with us!</vt:lpstr>
    </vt:vector>
  </TitlesOfParts>
  <Company>Acart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Magna</dc:title>
  <dc:creator>Luciana Nechita</dc:creator>
  <cp:lastModifiedBy>Shawna Meister</cp:lastModifiedBy>
  <cp:revision>136</cp:revision>
  <cp:lastPrinted>2008-10-28T13:04:55Z</cp:lastPrinted>
  <dcterms:modified xsi:type="dcterms:W3CDTF">2016-06-01T16:16:32Z</dcterms:modified>
</cp:coreProperties>
</file>