
<file path=[Content_Types].xml><?xml version="1.0" encoding="utf-8"?>
<Types xmlns="http://schemas.openxmlformats.org/package/2006/content-types">
  <Default Extension="jpg" ContentType="image/jpeg"/>
  <Default Extension="emf" ContentType="image/x-emf"/>
  <Default Extension="xlsx" ContentType="application/vnd.openxmlformats-officedocument.spreadsheetml.sheet"/>
  <Default Extension="jpeg" ContentType="image/jpeg"/>
  <Default Extension="xml" ContentType="application/xml"/>
  <Default Extension="vml" ContentType="application/vnd.openxmlformats-officedocument.vmlDrawing"/>
  <Default Extension="bin" ContentType="application/vnd.openxmlformats-officedocument.presentationml.printerSettings"/>
  <Default Extension="wdp" ContentType="image/vnd.ms-photo"/>
  <Default Extension="png" ContentType="image/png"/>
  <Default Extension="wmf" ContentType="image/x-wmf"/>
  <Default Extension="docx" ContentType="application/vnd.openxmlformats-officedocument.wordprocessingml.document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charts/chart5.xml" ContentType="application/vnd.openxmlformats-officedocument.drawingml.chart+xml"/>
  <Override PartName="/ppt/notesSlides/notesSlide5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6.xml" ContentType="application/vnd.openxmlformats-officedocument.presentationml.notesSlide+xml"/>
  <Override PartName="/ppt/charts/chart8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99" r:id="rId3"/>
    <p:sldId id="257" r:id="rId4"/>
    <p:sldId id="300" r:id="rId5"/>
    <p:sldId id="301" r:id="rId6"/>
    <p:sldId id="258" r:id="rId7"/>
    <p:sldId id="311" r:id="rId8"/>
    <p:sldId id="312" r:id="rId9"/>
    <p:sldId id="313" r:id="rId10"/>
    <p:sldId id="314" r:id="rId11"/>
    <p:sldId id="306" r:id="rId12"/>
    <p:sldId id="307" r:id="rId13"/>
    <p:sldId id="305" r:id="rId14"/>
    <p:sldId id="304" r:id="rId15"/>
    <p:sldId id="308" r:id="rId16"/>
    <p:sldId id="302" r:id="rId17"/>
    <p:sldId id="310" r:id="rId18"/>
    <p:sldId id="309" r:id="rId19"/>
    <p:sldId id="315" r:id="rId20"/>
    <p:sldId id="321" r:id="rId21"/>
    <p:sldId id="318" r:id="rId22"/>
    <p:sldId id="319" r:id="rId23"/>
    <p:sldId id="320" r:id="rId24"/>
    <p:sldId id="322" r:id="rId25"/>
    <p:sldId id="323" r:id="rId26"/>
    <p:sldId id="324" r:id="rId27"/>
    <p:sldId id="326" r:id="rId28"/>
    <p:sldId id="325" r:id="rId29"/>
    <p:sldId id="260" r:id="rId30"/>
    <p:sldId id="328" r:id="rId31"/>
    <p:sldId id="317" r:id="rId32"/>
    <p:sldId id="316" r:id="rId33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768"/>
    <a:srgbClr val="C1D1C4"/>
    <a:srgbClr val="ABC1AF"/>
    <a:srgbClr val="8C9B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 autoAdjust="0"/>
    <p:restoredTop sz="81081" autoAdjust="0"/>
  </p:normalViewPr>
  <p:slideViewPr>
    <p:cSldViewPr snapToGrid="0">
      <p:cViewPr>
        <p:scale>
          <a:sx n="100" d="100"/>
          <a:sy n="100" d="100"/>
        </p:scale>
        <p:origin x="-2664" y="-50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2728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pierrohirsch:Desktop:Documents:Work:SIM%20PROJECT:P.%20PROJECTS%20%20(research%20etc..):A.%20Current%20projects:2011%20ToT%20-%20SAAQ%20&amp;%20HEC%20study:SAAQ%20-%20ToT%20-%20Reports:2015%20Final%20Report:ToT%20Final%20Results:Recent%20Results%20from%20Francois:questionaire%202%203.xlsx" TargetMode="External"/><Relationship Id="rId2" Type="http://schemas.microsoft.com/office/2011/relationships/chartStyle" Target="style1.xml"/><Relationship Id="rId3" Type="http://schemas.microsoft.com/office/2011/relationships/chartColorStyle" Target="colors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pierrohirsch:Desktop:Documents:Work:SIM%20PROJECT:P.%20PROJECTS%20%20(research%20etc..):A.%20Current%20projects:2011%20ToT%20-%20SAAQ%20&amp;%20HEC%20study:SAAQ%20-%20ToT%20-%20Reports:2015%20Final%20Report:ToT%20Final%20Results:Recent%20Results%20from%20Francois:questionaire%202%203.xlsx" TargetMode="External"/><Relationship Id="rId2" Type="http://schemas.microsoft.com/office/2011/relationships/chartStyle" Target="style2.xml"/><Relationship Id="rId3" Type="http://schemas.microsoft.com/office/2011/relationships/chartColorStyle" Target="colors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Macintosh%20HD:Users:pierrohirsch:Desktop:Documents:Work:SIM%20PROJECT:P.%20PROJECTS%20%20(research%20etc..):A.%20Current%20projects:2011%20ToT%20-%20SAAQ%20&amp;%20HEC%20study:SAAQ%20-%20ToT%20-%20Reports:2015%20Final%20Report:ToT%20Final%20Results:Recent%20Results%20from%20Francois:questionaire%202%203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oleObject" Target="Macintosh%20HD:Users:pierrohirsch:Desktop:Documents:Work:SIM%20PROJECT:P.%20PROJECTS%20%20(research%20etc..):A.%20Current%20projects:2011%20ToT%20-%20SAAQ%20&amp;%20HEC%20study:SAAQ%20-%20ToT%20-%20Reports:2015%20Final%20Report:ToT%20Final%20Results:Recent%20Results%20from%20Francois:questionaire%202%203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00011778\Documents\Recherche\S&#233;curit&#233;%20Routi&#232;re\projet%20TOT-Virage-SAAQ\rapport%20final\figures-2016-01-22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00011778\Documents\Recherche\S&#233;curit&#233;%20Routi&#232;re\projet%20TOT-Virage-SAAQ\rapport%20final\figures-2016-01-22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00011778\Documents\Recherche\S&#233;curit&#233;%20Routi&#232;re\projet%20TOT-Virage-SAAQ\rapport%20final\figures-2016-01-2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faciles!$F$1</c:f>
              <c:strCache>
                <c:ptCount val="1"/>
                <c:pt idx="0">
                  <c:v>simulator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cat>
            <c:strRef>
              <c:f>faciles!$E$2:$E$6</c:f>
              <c:strCache>
                <c:ptCount val="5"/>
                <c:pt idx="0">
                  <c:v>agree completely</c:v>
                </c:pt>
                <c:pt idx="1">
                  <c:v>agree moderately</c:v>
                </c:pt>
                <c:pt idx="2">
                  <c:v>no opinion</c:v>
                </c:pt>
                <c:pt idx="3">
                  <c:v>disagree moderately</c:v>
                </c:pt>
                <c:pt idx="4">
                  <c:v>disagree completely</c:v>
                </c:pt>
              </c:strCache>
            </c:strRef>
          </c:cat>
          <c:val>
            <c:numRef>
              <c:f>faciles!$F$2:$F$6</c:f>
              <c:numCache>
                <c:formatCode>0%</c:formatCode>
                <c:ptCount val="5"/>
                <c:pt idx="0">
                  <c:v>0.4684</c:v>
                </c:pt>
                <c:pt idx="1">
                  <c:v>0.4117</c:v>
                </c:pt>
                <c:pt idx="2">
                  <c:v>0.0438</c:v>
                </c:pt>
                <c:pt idx="3">
                  <c:v>0.0681</c:v>
                </c:pt>
                <c:pt idx="4">
                  <c:v>0.0081</c:v>
                </c:pt>
              </c:numCache>
            </c:numRef>
          </c:val>
        </c:ser>
        <c:ser>
          <c:idx val="1"/>
          <c:order val="1"/>
          <c:tx>
            <c:strRef>
              <c:f>faciles!$G$1</c:f>
              <c:strCache>
                <c:ptCount val="1"/>
                <c:pt idx="0">
                  <c:v>on-road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faciles!$E$2:$E$6</c:f>
              <c:strCache>
                <c:ptCount val="5"/>
                <c:pt idx="0">
                  <c:v>agree completely</c:v>
                </c:pt>
                <c:pt idx="1">
                  <c:v>agree moderately</c:v>
                </c:pt>
                <c:pt idx="2">
                  <c:v>no opinion</c:v>
                </c:pt>
                <c:pt idx="3">
                  <c:v>disagree moderately</c:v>
                </c:pt>
                <c:pt idx="4">
                  <c:v>disagree completely</c:v>
                </c:pt>
              </c:strCache>
            </c:strRef>
          </c:cat>
          <c:val>
            <c:numRef>
              <c:f>faciles!$G$2:$G$6</c:f>
              <c:numCache>
                <c:formatCode>0%</c:formatCode>
                <c:ptCount val="5"/>
                <c:pt idx="0">
                  <c:v>0.3057</c:v>
                </c:pt>
                <c:pt idx="1">
                  <c:v>0.6016</c:v>
                </c:pt>
                <c:pt idx="2">
                  <c:v>0.0537</c:v>
                </c:pt>
                <c:pt idx="3">
                  <c:v>0.039</c:v>
                </c:pt>
                <c:pt idx="4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2084692888"/>
        <c:axId val="2084689160"/>
      </c:barChart>
      <c:catAx>
        <c:axId val="208469288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Helvetica LT Std"/>
                <a:ea typeface="+mn-ea"/>
                <a:cs typeface="+mn-cs"/>
              </a:defRPr>
            </a:pPr>
            <a:endParaRPr lang="en-US"/>
          </a:p>
        </c:txPr>
        <c:crossAx val="2084689160"/>
        <c:crosses val="autoZero"/>
        <c:auto val="1"/>
        <c:lblAlgn val="ctr"/>
        <c:lblOffset val="100"/>
        <c:noMultiLvlLbl val="0"/>
      </c:catAx>
      <c:valAx>
        <c:axId val="2084689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84692888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Helvetica LT Std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relaxantes!$G$1</c:f>
              <c:strCache>
                <c:ptCount val="1"/>
                <c:pt idx="0">
                  <c:v>simulator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relaxantes!$F$2:$F$6</c:f>
              <c:strCache>
                <c:ptCount val="5"/>
                <c:pt idx="0">
                  <c:v>agree completely</c:v>
                </c:pt>
                <c:pt idx="1">
                  <c:v>agree moderately</c:v>
                </c:pt>
                <c:pt idx="2">
                  <c:v>no opinion</c:v>
                </c:pt>
                <c:pt idx="3">
                  <c:v>disagree moderately</c:v>
                </c:pt>
                <c:pt idx="4">
                  <c:v>disagree completely</c:v>
                </c:pt>
              </c:strCache>
            </c:strRef>
          </c:cat>
          <c:val>
            <c:numRef>
              <c:f>relaxantes!$G$2:$G$6</c:f>
              <c:numCache>
                <c:formatCode>0%</c:formatCode>
                <c:ptCount val="5"/>
                <c:pt idx="0">
                  <c:v>0.41</c:v>
                </c:pt>
                <c:pt idx="1">
                  <c:v>0.3258</c:v>
                </c:pt>
                <c:pt idx="2">
                  <c:v>0.1442</c:v>
                </c:pt>
                <c:pt idx="3">
                  <c:v>0.1005</c:v>
                </c:pt>
                <c:pt idx="4">
                  <c:v>0.0194</c:v>
                </c:pt>
              </c:numCache>
            </c:numRef>
          </c:val>
        </c:ser>
        <c:ser>
          <c:idx val="1"/>
          <c:order val="1"/>
          <c:tx>
            <c:strRef>
              <c:f>relaxantes!$H$1</c:f>
              <c:strCache>
                <c:ptCount val="1"/>
                <c:pt idx="0">
                  <c:v>on road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relaxantes!$F$2:$F$6</c:f>
              <c:strCache>
                <c:ptCount val="5"/>
                <c:pt idx="0">
                  <c:v>agree completely</c:v>
                </c:pt>
                <c:pt idx="1">
                  <c:v>agree moderately</c:v>
                </c:pt>
                <c:pt idx="2">
                  <c:v>no opinion</c:v>
                </c:pt>
                <c:pt idx="3">
                  <c:v>disagree moderately</c:v>
                </c:pt>
                <c:pt idx="4">
                  <c:v>disagree completely</c:v>
                </c:pt>
              </c:strCache>
            </c:strRef>
          </c:cat>
          <c:val>
            <c:numRef>
              <c:f>relaxantes!$H$2:$H$6</c:f>
              <c:numCache>
                <c:formatCode>0%</c:formatCode>
                <c:ptCount val="5"/>
                <c:pt idx="0">
                  <c:v>0.2305</c:v>
                </c:pt>
                <c:pt idx="1">
                  <c:v>0.3994</c:v>
                </c:pt>
                <c:pt idx="2">
                  <c:v>0.1916</c:v>
                </c:pt>
                <c:pt idx="3">
                  <c:v>0.1607</c:v>
                </c:pt>
                <c:pt idx="4">
                  <c:v>0.0179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2144932616"/>
        <c:axId val="2144936328"/>
      </c:barChart>
      <c:catAx>
        <c:axId val="2144932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 LT Std"/>
                <a:ea typeface="+mn-ea"/>
                <a:cs typeface="+mn-cs"/>
              </a:defRPr>
            </a:pPr>
            <a:endParaRPr lang="en-US"/>
          </a:p>
        </c:txPr>
        <c:crossAx val="2144936328"/>
        <c:crosses val="autoZero"/>
        <c:auto val="1"/>
        <c:lblAlgn val="ctr"/>
        <c:lblOffset val="100"/>
        <c:noMultiLvlLbl val="0"/>
      </c:catAx>
      <c:valAx>
        <c:axId val="2144936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44932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 LT Std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 LT Std"/>
                <a:ea typeface="+mn-ea"/>
                <a:cs typeface="+mn-cs"/>
              </a:defRPr>
            </a:pPr>
            <a:endParaRPr lang="en-US"/>
          </a:p>
        </c:txPr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Helvetica LT Std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relaxantes!$G$1</c:f>
              <c:strCache>
                <c:ptCount val="1"/>
                <c:pt idx="0">
                  <c:v>simulator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relaxantes!$F$2:$F$6</c:f>
              <c:strCache>
                <c:ptCount val="5"/>
                <c:pt idx="0">
                  <c:v>agree completely</c:v>
                </c:pt>
                <c:pt idx="1">
                  <c:v>agree moderately</c:v>
                </c:pt>
                <c:pt idx="2">
                  <c:v>no opinion</c:v>
                </c:pt>
                <c:pt idx="3">
                  <c:v>disagree moderately</c:v>
                </c:pt>
                <c:pt idx="4">
                  <c:v>disagree completely</c:v>
                </c:pt>
              </c:strCache>
            </c:strRef>
          </c:cat>
          <c:val>
            <c:numRef>
              <c:f>relaxantes!$G$2:$G$6</c:f>
              <c:numCache>
                <c:formatCode>0%</c:formatCode>
                <c:ptCount val="5"/>
                <c:pt idx="0">
                  <c:v>0.41</c:v>
                </c:pt>
                <c:pt idx="1">
                  <c:v>0.3258</c:v>
                </c:pt>
                <c:pt idx="2">
                  <c:v>0.1442</c:v>
                </c:pt>
                <c:pt idx="3">
                  <c:v>0.1005</c:v>
                </c:pt>
                <c:pt idx="4">
                  <c:v>0.0194</c:v>
                </c:pt>
              </c:numCache>
            </c:numRef>
          </c:val>
        </c:ser>
        <c:ser>
          <c:idx val="1"/>
          <c:order val="1"/>
          <c:tx>
            <c:strRef>
              <c:f>relaxantes!$H$1</c:f>
              <c:strCache>
                <c:ptCount val="1"/>
                <c:pt idx="0">
                  <c:v>on road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relaxantes!$F$2:$F$6</c:f>
              <c:strCache>
                <c:ptCount val="5"/>
                <c:pt idx="0">
                  <c:v>agree completely</c:v>
                </c:pt>
                <c:pt idx="1">
                  <c:v>agree moderately</c:v>
                </c:pt>
                <c:pt idx="2">
                  <c:v>no opinion</c:v>
                </c:pt>
                <c:pt idx="3">
                  <c:v>disagree moderately</c:v>
                </c:pt>
                <c:pt idx="4">
                  <c:v>disagree completely</c:v>
                </c:pt>
              </c:strCache>
            </c:strRef>
          </c:cat>
          <c:val>
            <c:numRef>
              <c:f>relaxantes!$H$2:$H$6</c:f>
              <c:numCache>
                <c:formatCode>0%</c:formatCode>
                <c:ptCount val="5"/>
                <c:pt idx="0">
                  <c:v>0.2305</c:v>
                </c:pt>
                <c:pt idx="1">
                  <c:v>0.3994</c:v>
                </c:pt>
                <c:pt idx="2">
                  <c:v>0.1916</c:v>
                </c:pt>
                <c:pt idx="3">
                  <c:v>0.1607</c:v>
                </c:pt>
                <c:pt idx="4">
                  <c:v>0.0179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2145004168"/>
        <c:axId val="2145007848"/>
      </c:barChart>
      <c:catAx>
        <c:axId val="2145004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1200" b="1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defRPr>
            </a:pPr>
            <a:endParaRPr lang="en-US"/>
          </a:p>
        </c:txPr>
        <c:crossAx val="2145007848"/>
        <c:crosses val="autoZero"/>
        <c:auto val="1"/>
        <c:lblAlgn val="ctr"/>
        <c:lblOffset val="100"/>
        <c:noMultiLvlLbl val="0"/>
      </c:catAx>
      <c:valAx>
        <c:axId val="2145007848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spPr>
          <a:ln w="9525">
            <a:noFill/>
          </a:ln>
        </c:spPr>
        <c:crossAx val="2145004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 sz="1400" b="1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>
          <a:latin typeface="Arial"/>
        </a:defRPr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stimulantes!$G$1</c:f>
              <c:strCache>
                <c:ptCount val="1"/>
                <c:pt idx="0">
                  <c:v>simulator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stimulantes!$F$2:$F$6</c:f>
              <c:strCache>
                <c:ptCount val="5"/>
                <c:pt idx="0">
                  <c:v>agree completely</c:v>
                </c:pt>
                <c:pt idx="1">
                  <c:v>agree moderately</c:v>
                </c:pt>
                <c:pt idx="2">
                  <c:v>no opinion</c:v>
                </c:pt>
                <c:pt idx="3">
                  <c:v>disagree moderately</c:v>
                </c:pt>
                <c:pt idx="4">
                  <c:v>disagree completely</c:v>
                </c:pt>
              </c:strCache>
            </c:strRef>
          </c:cat>
          <c:val>
            <c:numRef>
              <c:f>stimulantes!$G$2:$G$6</c:f>
              <c:numCache>
                <c:formatCode>0%</c:formatCode>
                <c:ptCount val="5"/>
                <c:pt idx="0">
                  <c:v>0.4538</c:v>
                </c:pt>
                <c:pt idx="1">
                  <c:v>0.3258</c:v>
                </c:pt>
                <c:pt idx="2">
                  <c:v>0.1297</c:v>
                </c:pt>
                <c:pt idx="3">
                  <c:v>0.0697</c:v>
                </c:pt>
                <c:pt idx="4">
                  <c:v>0.0211</c:v>
                </c:pt>
              </c:numCache>
            </c:numRef>
          </c:val>
        </c:ser>
        <c:ser>
          <c:idx val="1"/>
          <c:order val="1"/>
          <c:tx>
            <c:strRef>
              <c:f>stimulantes!$H$1</c:f>
              <c:strCache>
                <c:ptCount val="1"/>
                <c:pt idx="0">
                  <c:v>on road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stimulantes!$F$2:$F$6</c:f>
              <c:strCache>
                <c:ptCount val="5"/>
                <c:pt idx="0">
                  <c:v>agree completely</c:v>
                </c:pt>
                <c:pt idx="1">
                  <c:v>agree moderately</c:v>
                </c:pt>
                <c:pt idx="2">
                  <c:v>no opinion</c:v>
                </c:pt>
                <c:pt idx="3">
                  <c:v>disagree moderately</c:v>
                </c:pt>
                <c:pt idx="4">
                  <c:v>disagree completely</c:v>
                </c:pt>
              </c:strCache>
            </c:strRef>
          </c:cat>
          <c:val>
            <c:numRef>
              <c:f>stimulantes!$H$2:$H$6</c:f>
              <c:numCache>
                <c:formatCode>0%</c:formatCode>
                <c:ptCount val="5"/>
                <c:pt idx="0">
                  <c:v>0.487</c:v>
                </c:pt>
                <c:pt idx="1">
                  <c:v>0.3664</c:v>
                </c:pt>
                <c:pt idx="2">
                  <c:v>0.1221</c:v>
                </c:pt>
                <c:pt idx="3">
                  <c:v>0.0195</c:v>
                </c:pt>
                <c:pt idx="4">
                  <c:v>0.0049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2084666328"/>
        <c:axId val="2084662584"/>
      </c:barChart>
      <c:catAx>
        <c:axId val="2084666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1200" b="1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defRPr>
            </a:pPr>
            <a:endParaRPr lang="en-US"/>
          </a:p>
        </c:txPr>
        <c:crossAx val="2084662584"/>
        <c:crosses val="autoZero"/>
        <c:auto val="1"/>
        <c:lblAlgn val="ctr"/>
        <c:lblOffset val="100"/>
        <c:noMultiLvlLbl val="0"/>
      </c:catAx>
      <c:valAx>
        <c:axId val="2084662584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spPr>
          <a:ln w="9525">
            <a:noFill/>
          </a:ln>
        </c:spPr>
        <c:crossAx val="2084666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 sz="1200" b="1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>
          <a:latin typeface="Arial"/>
        </a:defRPr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'examens SAAQ'!$H$2</c:f>
              <c:strCache>
                <c:ptCount val="1"/>
                <c:pt idx="0">
                  <c:v>simulator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'examens SAAQ'!$G$3:$G$4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'examens SAAQ'!$H$3:$H$4</c:f>
              <c:numCache>
                <c:formatCode>0%</c:formatCode>
                <c:ptCount val="2"/>
                <c:pt idx="0">
                  <c:v>0.849740932642487</c:v>
                </c:pt>
                <c:pt idx="1">
                  <c:v>0.875366568914956</c:v>
                </c:pt>
              </c:numCache>
            </c:numRef>
          </c:val>
        </c:ser>
        <c:ser>
          <c:idx val="1"/>
          <c:order val="1"/>
          <c:tx>
            <c:strRef>
              <c:f>'examens SAAQ'!$I$2</c:f>
              <c:strCache>
                <c:ptCount val="1"/>
                <c:pt idx="0">
                  <c:v>province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'examens SAAQ'!$G$3:$G$4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'examens SAAQ'!$I$3:$I$4</c:f>
              <c:numCache>
                <c:formatCode>0%</c:formatCode>
                <c:ptCount val="2"/>
                <c:pt idx="0">
                  <c:v>0.744942499790145</c:v>
                </c:pt>
                <c:pt idx="1">
                  <c:v>0.77731777043741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2145129496"/>
        <c:axId val="2145036024"/>
      </c:barChart>
      <c:catAx>
        <c:axId val="2145129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ea typeface="+mn-ea"/>
                <a:cs typeface="Helvetica"/>
              </a:defRPr>
            </a:pPr>
            <a:endParaRPr lang="en-US"/>
          </a:p>
        </c:txPr>
        <c:crossAx val="2145036024"/>
        <c:crosses val="autoZero"/>
        <c:auto val="1"/>
        <c:lblAlgn val="ctr"/>
        <c:lblOffset val="100"/>
        <c:noMultiLvlLbl val="0"/>
      </c:catAx>
      <c:valAx>
        <c:axId val="2145036024"/>
        <c:scaling>
          <c:orientation val="minMax"/>
          <c:max val="1.0"/>
          <c:min val="0.0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spPr>
          <a:ln w="9525">
            <a:noFill/>
          </a:ln>
        </c:spPr>
        <c:crossAx val="21451294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ea typeface="+mn-ea"/>
              <a:cs typeface="Helvetica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ea typeface="+mn-ea"/>
                <a:cs typeface="Helvetica"/>
              </a:defRPr>
            </a:pPr>
            <a:r>
              <a:rPr lang="fr-CA" sz="2000" b="1">
                <a:latin typeface="Helvetica"/>
                <a:cs typeface="Helvetica"/>
              </a:rPr>
              <a:t>% with at least one infraction in the period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infractions!$B$2</c:f>
              <c:strCache>
                <c:ptCount val="1"/>
                <c:pt idx="0">
                  <c:v>simulator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infractions!$A$3:$A$11</c:f>
              <c:strCache>
                <c:ptCount val="9"/>
                <c:pt idx="0">
                  <c:v>learner permit</c:v>
                </c:pt>
                <c:pt idx="2">
                  <c:v>0-6 month</c:v>
                </c:pt>
                <c:pt idx="3">
                  <c:v>6-12 month</c:v>
                </c:pt>
                <c:pt idx="4">
                  <c:v>12-18 month</c:v>
                </c:pt>
                <c:pt idx="5">
                  <c:v>18-24 month</c:v>
                </c:pt>
                <c:pt idx="7">
                  <c:v>0-12 month</c:v>
                </c:pt>
                <c:pt idx="8">
                  <c:v>0-24 month</c:v>
                </c:pt>
              </c:strCache>
            </c:strRef>
          </c:cat>
          <c:val>
            <c:numRef>
              <c:f>infractions!$B$3:$B$11</c:f>
              <c:numCache>
                <c:formatCode>General</c:formatCode>
                <c:ptCount val="9"/>
                <c:pt idx="0" formatCode="0.0%">
                  <c:v>0.00396301188903567</c:v>
                </c:pt>
                <c:pt idx="2" formatCode="0.0%">
                  <c:v>0.0258620689655172</c:v>
                </c:pt>
                <c:pt idx="3" formatCode="0.0%">
                  <c:v>0.0372168284789644</c:v>
                </c:pt>
                <c:pt idx="4" formatCode="0.0%">
                  <c:v>0.033203125</c:v>
                </c:pt>
                <c:pt idx="5" formatCode="0.0%">
                  <c:v>0.017632241813602</c:v>
                </c:pt>
                <c:pt idx="7" formatCode="0.0%">
                  <c:v>0.0647249190938511</c:v>
                </c:pt>
                <c:pt idx="8" formatCode="0.0%">
                  <c:v>0.118387909319899</c:v>
                </c:pt>
              </c:numCache>
            </c:numRef>
          </c:val>
        </c:ser>
        <c:ser>
          <c:idx val="1"/>
          <c:order val="1"/>
          <c:tx>
            <c:strRef>
              <c:f>infractions!$C$2</c:f>
              <c:strCache>
                <c:ptCount val="1"/>
                <c:pt idx="0">
                  <c:v>province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infractions!$A$3:$A$11</c:f>
              <c:strCache>
                <c:ptCount val="9"/>
                <c:pt idx="0">
                  <c:v>learner permit</c:v>
                </c:pt>
                <c:pt idx="2">
                  <c:v>0-6 month</c:v>
                </c:pt>
                <c:pt idx="3">
                  <c:v>6-12 month</c:v>
                </c:pt>
                <c:pt idx="4">
                  <c:v>12-18 month</c:v>
                </c:pt>
                <c:pt idx="5">
                  <c:v>18-24 month</c:v>
                </c:pt>
                <c:pt idx="7">
                  <c:v>0-12 month</c:v>
                </c:pt>
                <c:pt idx="8">
                  <c:v>0-24 month</c:v>
                </c:pt>
              </c:strCache>
            </c:strRef>
          </c:cat>
          <c:val>
            <c:numRef>
              <c:f>infractions!$C$3:$C$11</c:f>
              <c:numCache>
                <c:formatCode>General</c:formatCode>
                <c:ptCount val="9"/>
                <c:pt idx="0" formatCode="0.0%">
                  <c:v>0.00795396342381971</c:v>
                </c:pt>
                <c:pt idx="2" formatCode="0.0%">
                  <c:v>0.0410270144186328</c:v>
                </c:pt>
                <c:pt idx="3" formatCode="0.0%">
                  <c:v>0.0544134820601619</c:v>
                </c:pt>
                <c:pt idx="4" formatCode="0.0%">
                  <c:v>0.0579785940160545</c:v>
                </c:pt>
                <c:pt idx="5" formatCode="0.0%">
                  <c:v>0.056875229582466</c:v>
                </c:pt>
                <c:pt idx="7" formatCode="0.0%">
                  <c:v>0.0957496073772802</c:v>
                </c:pt>
                <c:pt idx="8" formatCode="0.0%">
                  <c:v>0.201037712746419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2145166968"/>
        <c:axId val="2145182456"/>
      </c:barChart>
      <c:catAx>
        <c:axId val="2145166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ea typeface="+mn-ea"/>
                <a:cs typeface="Helvetica"/>
              </a:defRPr>
            </a:pPr>
            <a:endParaRPr lang="en-US"/>
          </a:p>
        </c:txPr>
        <c:crossAx val="2145182456"/>
        <c:crosses val="autoZero"/>
        <c:auto val="1"/>
        <c:lblAlgn val="ctr"/>
        <c:lblOffset val="100"/>
        <c:noMultiLvlLbl val="0"/>
      </c:catAx>
      <c:valAx>
        <c:axId val="2145182456"/>
        <c:scaling>
          <c:orientation val="minMax"/>
          <c:max val="0.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ea typeface="+mn-ea"/>
                <a:cs typeface="Helvetica"/>
              </a:defRPr>
            </a:pPr>
            <a:endParaRPr lang="en-US"/>
          </a:p>
        </c:txPr>
        <c:crossAx val="2145166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ea typeface="+mn-ea"/>
              <a:cs typeface="Helvetica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ea typeface="+mn-ea"/>
                <a:cs typeface="Helvetica"/>
              </a:defRPr>
            </a:pPr>
            <a:r>
              <a:rPr lang="fr-CA" sz="1800" b="1" i="0" baseline="0">
                <a:solidFill>
                  <a:srgbClr val="000000"/>
                </a:solidFill>
                <a:effectLst/>
                <a:latin typeface="Helvetica"/>
                <a:cs typeface="Helvetica"/>
              </a:rPr>
              <a:t>% with at least one infraction in the period</a:t>
            </a:r>
            <a:endParaRPr lang="fr-CA" sz="1800" b="1">
              <a:solidFill>
                <a:srgbClr val="000000"/>
              </a:solidFill>
              <a:effectLst/>
              <a:latin typeface="Helvetica"/>
              <a:cs typeface="Helvetica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infractions!$H$2</c:f>
              <c:strCache>
                <c:ptCount val="1"/>
                <c:pt idx="0">
                  <c:v>simulator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infractions!$G$3:$G$11</c:f>
              <c:strCache>
                <c:ptCount val="9"/>
                <c:pt idx="0">
                  <c:v>learner permit</c:v>
                </c:pt>
                <c:pt idx="2">
                  <c:v>0-6 month</c:v>
                </c:pt>
                <c:pt idx="3">
                  <c:v>6-12 month</c:v>
                </c:pt>
                <c:pt idx="4">
                  <c:v>12-18 month</c:v>
                </c:pt>
                <c:pt idx="5">
                  <c:v>18-24 month</c:v>
                </c:pt>
                <c:pt idx="7">
                  <c:v>0-12 month</c:v>
                </c:pt>
                <c:pt idx="8">
                  <c:v>0-24 month</c:v>
                </c:pt>
              </c:strCache>
            </c:strRef>
          </c:cat>
          <c:val>
            <c:numRef>
              <c:f>infractions!$H$3:$H$11</c:f>
              <c:numCache>
                <c:formatCode>General</c:formatCode>
                <c:ptCount val="9"/>
                <c:pt idx="0" formatCode="0.0%">
                  <c:v>0.0239880059970015</c:v>
                </c:pt>
                <c:pt idx="2" formatCode="0.0%">
                  <c:v>0.1024</c:v>
                </c:pt>
                <c:pt idx="3" formatCode="0.0%">
                  <c:v>0.0886075949367089</c:v>
                </c:pt>
                <c:pt idx="4" formatCode="0.0%">
                  <c:v>0.0608695652173913</c:v>
                </c:pt>
                <c:pt idx="5" formatCode="0.0%">
                  <c:v>0.0608695652173913</c:v>
                </c:pt>
                <c:pt idx="7" formatCode="0.0%">
                  <c:v>0.189873417721519</c:v>
                </c:pt>
                <c:pt idx="8" formatCode="0.0%">
                  <c:v>0.32463768115942</c:v>
                </c:pt>
              </c:numCache>
            </c:numRef>
          </c:val>
        </c:ser>
        <c:ser>
          <c:idx val="1"/>
          <c:order val="1"/>
          <c:tx>
            <c:strRef>
              <c:f>infractions!$I$2</c:f>
              <c:strCache>
                <c:ptCount val="1"/>
                <c:pt idx="0">
                  <c:v>province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infractions!$G$3:$G$11</c:f>
              <c:strCache>
                <c:ptCount val="9"/>
                <c:pt idx="0">
                  <c:v>learner permit</c:v>
                </c:pt>
                <c:pt idx="2">
                  <c:v>0-6 month</c:v>
                </c:pt>
                <c:pt idx="3">
                  <c:v>6-12 month</c:v>
                </c:pt>
                <c:pt idx="4">
                  <c:v>12-18 month</c:v>
                </c:pt>
                <c:pt idx="5">
                  <c:v>18-24 month</c:v>
                </c:pt>
                <c:pt idx="7">
                  <c:v>0-12 month</c:v>
                </c:pt>
                <c:pt idx="8">
                  <c:v>0-24 month</c:v>
                </c:pt>
              </c:strCache>
            </c:strRef>
          </c:cat>
          <c:val>
            <c:numRef>
              <c:f>infractions!$I$3:$I$11</c:f>
              <c:numCache>
                <c:formatCode>General</c:formatCode>
                <c:ptCount val="9"/>
                <c:pt idx="0" formatCode="0.0%">
                  <c:v>0.0298260344164659</c:v>
                </c:pt>
                <c:pt idx="2" formatCode="0.0%">
                  <c:v>0.115436120972453</c:v>
                </c:pt>
                <c:pt idx="3" formatCode="0.0%">
                  <c:v>0.123542685220008</c:v>
                </c:pt>
                <c:pt idx="4" formatCode="0.0%">
                  <c:v>0.1148330775617</c:v>
                </c:pt>
                <c:pt idx="5" formatCode="0.0%">
                  <c:v>0.102976709018886</c:v>
                </c:pt>
                <c:pt idx="7" formatCode="0.0%">
                  <c:v>0.228135054949647</c:v>
                </c:pt>
                <c:pt idx="8" formatCode="0.0%">
                  <c:v>0.376649846315686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2146867192"/>
        <c:axId val="2146870856"/>
      </c:barChart>
      <c:catAx>
        <c:axId val="2146867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ea typeface="+mn-ea"/>
                <a:cs typeface="Helvetica"/>
              </a:defRPr>
            </a:pPr>
            <a:endParaRPr lang="en-US"/>
          </a:p>
        </c:txPr>
        <c:crossAx val="2146870856"/>
        <c:crosses val="autoZero"/>
        <c:auto val="1"/>
        <c:lblAlgn val="ctr"/>
        <c:lblOffset val="100"/>
        <c:noMultiLvlLbl val="0"/>
      </c:catAx>
      <c:valAx>
        <c:axId val="2146870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 w="9525"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ea typeface="+mn-ea"/>
                <a:cs typeface="Helvetica"/>
              </a:defRPr>
            </a:pPr>
            <a:endParaRPr lang="en-US"/>
          </a:p>
        </c:txPr>
        <c:crossAx val="2146867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ea typeface="+mn-ea"/>
                <a:cs typeface="Helvetica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ea typeface="+mn-ea"/>
                <a:cs typeface="Helvetica"/>
              </a:defRPr>
            </a:pPr>
            <a:endParaRPr lang="en-US"/>
          </a:p>
        </c:txPr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ea typeface="+mn-ea"/>
              <a:cs typeface="Helvetica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0" i="0" u="none" strike="noStrike" kern="1200" spc="0" baseline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pPr>
            <a:r>
              <a:rPr lang="fr-CA" sz="1800" b="1" i="0" baseline="0" dirty="0">
                <a:solidFill>
                  <a:srgbClr val="000000"/>
                </a:solidFill>
                <a:effectLst/>
                <a:latin typeface="Helvetica"/>
                <a:cs typeface="Helvetica"/>
              </a:rPr>
              <a:t>% </a:t>
            </a:r>
            <a:r>
              <a:rPr lang="fr-CA" sz="1800" b="1" i="0" baseline="0" dirty="0" err="1">
                <a:solidFill>
                  <a:srgbClr val="000000"/>
                </a:solidFill>
                <a:effectLst/>
                <a:latin typeface="Helvetica"/>
                <a:cs typeface="Helvetica"/>
              </a:rPr>
              <a:t>owning</a:t>
            </a:r>
            <a:r>
              <a:rPr lang="fr-CA" sz="1800" b="1" i="0" baseline="0" dirty="0">
                <a:solidFill>
                  <a:srgbClr val="000000"/>
                </a:solidFill>
                <a:effectLst/>
                <a:latin typeface="Helvetica"/>
                <a:cs typeface="Helvetica"/>
              </a:rPr>
              <a:t> one or more </a:t>
            </a:r>
            <a:r>
              <a:rPr lang="fr-CA" sz="1800" b="1" i="0" baseline="0" dirty="0" err="1">
                <a:solidFill>
                  <a:srgbClr val="000000"/>
                </a:solidFill>
                <a:effectLst/>
                <a:latin typeface="Helvetica"/>
                <a:cs typeface="Helvetica"/>
              </a:rPr>
              <a:t>motor</a:t>
            </a:r>
            <a:r>
              <a:rPr lang="fr-CA" sz="1800" b="1" i="0" baseline="0" dirty="0">
                <a:solidFill>
                  <a:srgbClr val="000000"/>
                </a:solidFill>
                <a:effectLst/>
                <a:latin typeface="Helvetica"/>
                <a:cs typeface="Helvetica"/>
              </a:rPr>
              <a:t> </a:t>
            </a:r>
            <a:r>
              <a:rPr lang="fr-CA" sz="1800" b="1" i="0" baseline="0" dirty="0" err="1" smtClean="0">
                <a:solidFill>
                  <a:srgbClr val="000000"/>
                </a:solidFill>
                <a:effectLst/>
                <a:latin typeface="Helvetica"/>
                <a:cs typeface="Helvetica"/>
              </a:rPr>
              <a:t>vehicles</a:t>
            </a:r>
            <a:r>
              <a:rPr lang="fr-CA" sz="1800" b="1" i="0" baseline="0" dirty="0" smtClean="0">
                <a:solidFill>
                  <a:srgbClr val="000000"/>
                </a:solidFill>
                <a:effectLst/>
                <a:latin typeface="Helvetica"/>
                <a:cs typeface="Helvetica"/>
              </a:rPr>
              <a:t> </a:t>
            </a:r>
            <a:r>
              <a:rPr lang="fr-CA" sz="1800" b="1" i="0" baseline="0" dirty="0">
                <a:solidFill>
                  <a:srgbClr val="000000"/>
                </a:solidFill>
                <a:effectLst/>
                <a:latin typeface="Helvetica"/>
                <a:cs typeface="Helvetica"/>
              </a:rPr>
              <a:t>in the </a:t>
            </a:r>
            <a:r>
              <a:rPr lang="fr-CA" sz="1800" b="1" i="0" baseline="0" dirty="0" err="1" smtClean="0">
                <a:solidFill>
                  <a:srgbClr val="000000"/>
                </a:solidFill>
                <a:effectLst/>
                <a:latin typeface="Helvetica"/>
                <a:cs typeface="Helvetica"/>
              </a:rPr>
              <a:t>period</a:t>
            </a:r>
            <a:endParaRPr lang="fr-CA" sz="1800" b="1" dirty="0">
              <a:solidFill>
                <a:srgbClr val="000000"/>
              </a:solidFill>
              <a:latin typeface="Helvetica"/>
              <a:cs typeface="Helvetica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propriétaire!$H$2</c:f>
              <c:strCache>
                <c:ptCount val="1"/>
                <c:pt idx="0">
                  <c:v>simulator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propriétaire!$G$3:$G$11</c:f>
              <c:strCache>
                <c:ptCount val="9"/>
                <c:pt idx="0">
                  <c:v>learner permit</c:v>
                </c:pt>
                <c:pt idx="2">
                  <c:v>0-6 month</c:v>
                </c:pt>
                <c:pt idx="3">
                  <c:v>6-12 month</c:v>
                </c:pt>
                <c:pt idx="4">
                  <c:v>12-18 month</c:v>
                </c:pt>
                <c:pt idx="5">
                  <c:v>18-24 month</c:v>
                </c:pt>
                <c:pt idx="7">
                  <c:v>0-12 month</c:v>
                </c:pt>
                <c:pt idx="8">
                  <c:v>0-24 month</c:v>
                </c:pt>
              </c:strCache>
            </c:strRef>
          </c:cat>
          <c:val>
            <c:numRef>
              <c:f>propriétaire!$H$3:$H$11</c:f>
              <c:numCache>
                <c:formatCode>General</c:formatCode>
                <c:ptCount val="9"/>
                <c:pt idx="0" formatCode="0.0%">
                  <c:v>0.146926536731634</c:v>
                </c:pt>
                <c:pt idx="2" formatCode="0.0%">
                  <c:v>0.376</c:v>
                </c:pt>
                <c:pt idx="3" formatCode="0.0%">
                  <c:v>0.488245931283906</c:v>
                </c:pt>
                <c:pt idx="4" formatCode="0.0%">
                  <c:v>0.55</c:v>
                </c:pt>
                <c:pt idx="5" formatCode="0.0%">
                  <c:v>0.591304347826087</c:v>
                </c:pt>
                <c:pt idx="7" formatCode="0.0%">
                  <c:v>0.497287522603978</c:v>
                </c:pt>
                <c:pt idx="8" formatCode="0.0%">
                  <c:v>0.611594202898551</c:v>
                </c:pt>
              </c:numCache>
            </c:numRef>
          </c:val>
        </c:ser>
        <c:ser>
          <c:idx val="1"/>
          <c:order val="1"/>
          <c:tx>
            <c:strRef>
              <c:f>propriétaire!$I$2</c:f>
              <c:strCache>
                <c:ptCount val="1"/>
                <c:pt idx="0">
                  <c:v>province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propriétaire!$G$3:$G$11</c:f>
              <c:strCache>
                <c:ptCount val="9"/>
                <c:pt idx="0">
                  <c:v>learner permit</c:v>
                </c:pt>
                <c:pt idx="2">
                  <c:v>0-6 month</c:v>
                </c:pt>
                <c:pt idx="3">
                  <c:v>6-12 month</c:v>
                </c:pt>
                <c:pt idx="4">
                  <c:v>12-18 month</c:v>
                </c:pt>
                <c:pt idx="5">
                  <c:v>18-24 month</c:v>
                </c:pt>
                <c:pt idx="7">
                  <c:v>0-12 month</c:v>
                </c:pt>
                <c:pt idx="8">
                  <c:v>0-24 month</c:v>
                </c:pt>
              </c:strCache>
            </c:strRef>
          </c:cat>
          <c:val>
            <c:numRef>
              <c:f>propriétaire!$I$3:$I$11</c:f>
              <c:numCache>
                <c:formatCode>General</c:formatCode>
                <c:ptCount val="9"/>
                <c:pt idx="0" formatCode="0.0%">
                  <c:v>0.122584138293615</c:v>
                </c:pt>
                <c:pt idx="2" formatCode="0.0%">
                  <c:v>0.351997483485373</c:v>
                </c:pt>
                <c:pt idx="3" formatCode="0.0%">
                  <c:v>0.436985499979107</c:v>
                </c:pt>
                <c:pt idx="4" formatCode="0.0%">
                  <c:v>0.488955696998667</c:v>
                </c:pt>
                <c:pt idx="5" formatCode="0.0%">
                  <c:v>0.529545193050511</c:v>
                </c:pt>
                <c:pt idx="7" formatCode="0.0%">
                  <c:v>0.447265053696043</c:v>
                </c:pt>
                <c:pt idx="8" formatCode="0.0%">
                  <c:v>0.557915153109026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2145650168"/>
        <c:axId val="2146330200"/>
      </c:barChart>
      <c:catAx>
        <c:axId val="2145650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ea typeface="+mn-ea"/>
                <a:cs typeface="Helvetica"/>
              </a:defRPr>
            </a:pPr>
            <a:endParaRPr lang="en-US"/>
          </a:p>
        </c:txPr>
        <c:crossAx val="2146330200"/>
        <c:crosses val="autoZero"/>
        <c:auto val="1"/>
        <c:lblAlgn val="ctr"/>
        <c:lblOffset val="100"/>
        <c:noMultiLvlLbl val="0"/>
      </c:catAx>
      <c:valAx>
        <c:axId val="2146330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ea typeface="+mn-ea"/>
                <a:cs typeface="Helvetica"/>
              </a:defRPr>
            </a:pPr>
            <a:endParaRPr lang="en-US"/>
          </a:p>
        </c:txPr>
        <c:crossAx val="2145650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ea typeface="+mn-ea"/>
              <a:cs typeface="Helvetica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30F39A-1459-B841-910E-7A2E9F73B7CA}" type="doc">
      <dgm:prSet loTypeId="urn:microsoft.com/office/officeart/2005/8/layout/hProcess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9E64A9-EA69-114C-A562-A963E9E545CF}">
      <dgm:prSet custT="1"/>
      <dgm:spPr/>
      <dgm:t>
        <a:bodyPr/>
        <a:lstStyle/>
        <a:p>
          <a:pPr rtl="0"/>
          <a:r>
            <a:rPr lang="en-US" sz="4400" b="1" dirty="0" err="1" smtClean="0">
              <a:solidFill>
                <a:schemeClr val="bg1"/>
              </a:solidFill>
              <a:latin typeface="Helvetica"/>
              <a:cs typeface="Helvetica"/>
            </a:rPr>
            <a:t>ToT</a:t>
          </a:r>
          <a:r>
            <a:rPr lang="en-US" sz="4400" b="1" dirty="0" smtClean="0">
              <a:solidFill>
                <a:schemeClr val="bg1"/>
              </a:solidFill>
              <a:latin typeface="Helvetica"/>
              <a:cs typeface="Helvetica"/>
            </a:rPr>
            <a:t> Study PROCESS </a:t>
          </a:r>
          <a:endParaRPr lang="en-US" sz="4400" dirty="0">
            <a:solidFill>
              <a:schemeClr val="bg1"/>
            </a:solidFill>
            <a:latin typeface="Helvetica"/>
            <a:cs typeface="Helvetica"/>
          </a:endParaRPr>
        </a:p>
      </dgm:t>
    </dgm:pt>
    <dgm:pt modelId="{5EBEB725-B593-3446-A7D3-E29065ED2C8A}" type="parTrans" cxnId="{8C3F2FA0-D2E5-F84B-83D1-CADE023D3C99}">
      <dgm:prSet/>
      <dgm:spPr/>
      <dgm:t>
        <a:bodyPr/>
        <a:lstStyle/>
        <a:p>
          <a:endParaRPr lang="en-US"/>
        </a:p>
      </dgm:t>
    </dgm:pt>
    <dgm:pt modelId="{DA89F228-C5E3-D145-AC5D-B6AC29D4E4DA}" type="sibTrans" cxnId="{8C3F2FA0-D2E5-F84B-83D1-CADE023D3C99}">
      <dgm:prSet/>
      <dgm:spPr/>
      <dgm:t>
        <a:bodyPr/>
        <a:lstStyle/>
        <a:p>
          <a:endParaRPr lang="en-US"/>
        </a:p>
      </dgm:t>
    </dgm:pt>
    <dgm:pt modelId="{009414F2-3912-6D4E-BCE4-B8FB422F629C}" type="pres">
      <dgm:prSet presAssocID="{0530F39A-1459-B841-910E-7A2E9F73B7C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D2F0DEE-6C15-8B4F-B349-AF86ACC08140}" type="pres">
      <dgm:prSet presAssocID="{0530F39A-1459-B841-910E-7A2E9F73B7CA}" presName="dummy" presStyleCnt="0"/>
      <dgm:spPr/>
    </dgm:pt>
    <dgm:pt modelId="{11EA5CF6-2040-5D41-B688-EC4890F21F53}" type="pres">
      <dgm:prSet presAssocID="{0530F39A-1459-B841-910E-7A2E9F73B7CA}" presName="linH" presStyleCnt="0"/>
      <dgm:spPr/>
    </dgm:pt>
    <dgm:pt modelId="{AFD77E83-7FB8-734A-807E-94CB40526378}" type="pres">
      <dgm:prSet presAssocID="{0530F39A-1459-B841-910E-7A2E9F73B7CA}" presName="padding1" presStyleCnt="0"/>
      <dgm:spPr/>
    </dgm:pt>
    <dgm:pt modelId="{6AA6AFC7-F7AB-1143-92FF-2C6A50314DAC}" type="pres">
      <dgm:prSet presAssocID="{039E64A9-EA69-114C-A562-A963E9E545CF}" presName="linV" presStyleCnt="0"/>
      <dgm:spPr/>
    </dgm:pt>
    <dgm:pt modelId="{91095B64-B10A-DE4F-AAA5-8929002ED326}" type="pres">
      <dgm:prSet presAssocID="{039E64A9-EA69-114C-A562-A963E9E545CF}" presName="spVertical1" presStyleCnt="0"/>
      <dgm:spPr/>
    </dgm:pt>
    <dgm:pt modelId="{A250C6B7-A321-AD49-8BE1-4D4DF8577F6A}" type="pres">
      <dgm:prSet presAssocID="{039E64A9-EA69-114C-A562-A963E9E545CF}" presName="parTx" presStyleLbl="revTx" presStyleIdx="0" presStyleCnt="1" custScaleX="90631" custScaleY="133352" custLinFactNeighborX="-3281" custLinFactNeighborY="-1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CFB3D9-2FAA-024E-B14B-576D5CC71BBB}" type="pres">
      <dgm:prSet presAssocID="{039E64A9-EA69-114C-A562-A963E9E545CF}" presName="spVertical2" presStyleCnt="0"/>
      <dgm:spPr/>
    </dgm:pt>
    <dgm:pt modelId="{3CBA10F8-A3FF-8A41-B92F-2B4DCC4CAA24}" type="pres">
      <dgm:prSet presAssocID="{039E64A9-EA69-114C-A562-A963E9E545CF}" presName="spVertical3" presStyleCnt="0"/>
      <dgm:spPr/>
    </dgm:pt>
    <dgm:pt modelId="{3B7845E5-831C-3A45-8B6A-D4128D99F00B}" type="pres">
      <dgm:prSet presAssocID="{0530F39A-1459-B841-910E-7A2E9F73B7CA}" presName="padding2" presStyleCnt="0"/>
      <dgm:spPr/>
    </dgm:pt>
    <dgm:pt modelId="{802A4A7D-E598-F648-BF66-F6A4D6AA756C}" type="pres">
      <dgm:prSet presAssocID="{0530F39A-1459-B841-910E-7A2E9F73B7CA}" presName="negArrow" presStyleCnt="0"/>
      <dgm:spPr/>
    </dgm:pt>
    <dgm:pt modelId="{2D87C560-C0C6-C44B-A61E-BA52E0D1893D}" type="pres">
      <dgm:prSet presAssocID="{0530F39A-1459-B841-910E-7A2E9F73B7CA}" presName="backgroundArrow" presStyleLbl="node1" presStyleIdx="0" presStyleCnt="1" custLinFactNeighborY="7255"/>
      <dgm:spPr>
        <a:solidFill>
          <a:srgbClr val="003768"/>
        </a:solidFill>
      </dgm:spPr>
      <dgm:t>
        <a:bodyPr/>
        <a:lstStyle/>
        <a:p>
          <a:endParaRPr lang="en-CA"/>
        </a:p>
      </dgm:t>
    </dgm:pt>
  </dgm:ptLst>
  <dgm:cxnLst>
    <dgm:cxn modelId="{8C3F2FA0-D2E5-F84B-83D1-CADE023D3C99}" srcId="{0530F39A-1459-B841-910E-7A2E9F73B7CA}" destId="{039E64A9-EA69-114C-A562-A963E9E545CF}" srcOrd="0" destOrd="0" parTransId="{5EBEB725-B593-3446-A7D3-E29065ED2C8A}" sibTransId="{DA89F228-C5E3-D145-AC5D-B6AC29D4E4DA}"/>
    <dgm:cxn modelId="{E99C6FFD-4CD2-0A4D-BB14-9515961E8B4F}" type="presOf" srcId="{0530F39A-1459-B841-910E-7A2E9F73B7CA}" destId="{009414F2-3912-6D4E-BCE4-B8FB422F629C}" srcOrd="0" destOrd="0" presId="urn:microsoft.com/office/officeart/2005/8/layout/hProcess3"/>
    <dgm:cxn modelId="{86F2DD47-B3D6-F34D-A5C7-9F8D811F2D05}" type="presOf" srcId="{039E64A9-EA69-114C-A562-A963E9E545CF}" destId="{A250C6B7-A321-AD49-8BE1-4D4DF8577F6A}" srcOrd="0" destOrd="0" presId="urn:microsoft.com/office/officeart/2005/8/layout/hProcess3"/>
    <dgm:cxn modelId="{07A029DB-01F9-754A-BA98-0987F22D35B0}" type="presParOf" srcId="{009414F2-3912-6D4E-BCE4-B8FB422F629C}" destId="{4D2F0DEE-6C15-8B4F-B349-AF86ACC08140}" srcOrd="0" destOrd="0" presId="urn:microsoft.com/office/officeart/2005/8/layout/hProcess3"/>
    <dgm:cxn modelId="{71D1FF6E-F329-5441-9620-225E6693FEB1}" type="presParOf" srcId="{009414F2-3912-6D4E-BCE4-B8FB422F629C}" destId="{11EA5CF6-2040-5D41-B688-EC4890F21F53}" srcOrd="1" destOrd="0" presId="urn:microsoft.com/office/officeart/2005/8/layout/hProcess3"/>
    <dgm:cxn modelId="{0940FE79-81D6-E243-913E-0C29D909C235}" type="presParOf" srcId="{11EA5CF6-2040-5D41-B688-EC4890F21F53}" destId="{AFD77E83-7FB8-734A-807E-94CB40526378}" srcOrd="0" destOrd="0" presId="urn:microsoft.com/office/officeart/2005/8/layout/hProcess3"/>
    <dgm:cxn modelId="{90B86EC3-35C3-9C45-8D98-FBBB4ED8817E}" type="presParOf" srcId="{11EA5CF6-2040-5D41-B688-EC4890F21F53}" destId="{6AA6AFC7-F7AB-1143-92FF-2C6A50314DAC}" srcOrd="1" destOrd="0" presId="urn:microsoft.com/office/officeart/2005/8/layout/hProcess3"/>
    <dgm:cxn modelId="{A4BF0187-9464-3645-A087-E3E7DA6B3F90}" type="presParOf" srcId="{6AA6AFC7-F7AB-1143-92FF-2C6A50314DAC}" destId="{91095B64-B10A-DE4F-AAA5-8929002ED326}" srcOrd="0" destOrd="0" presId="urn:microsoft.com/office/officeart/2005/8/layout/hProcess3"/>
    <dgm:cxn modelId="{EFB55D5D-4724-9F46-86CF-11A9BC3F4C1C}" type="presParOf" srcId="{6AA6AFC7-F7AB-1143-92FF-2C6A50314DAC}" destId="{A250C6B7-A321-AD49-8BE1-4D4DF8577F6A}" srcOrd="1" destOrd="0" presId="urn:microsoft.com/office/officeart/2005/8/layout/hProcess3"/>
    <dgm:cxn modelId="{3FFC1B95-AE85-1743-965E-D0452935281B}" type="presParOf" srcId="{6AA6AFC7-F7AB-1143-92FF-2C6A50314DAC}" destId="{BFCFB3D9-2FAA-024E-B14B-576D5CC71BBB}" srcOrd="2" destOrd="0" presId="urn:microsoft.com/office/officeart/2005/8/layout/hProcess3"/>
    <dgm:cxn modelId="{76C1170D-2BBD-EA40-9FC7-8DE2D2401242}" type="presParOf" srcId="{6AA6AFC7-F7AB-1143-92FF-2C6A50314DAC}" destId="{3CBA10F8-A3FF-8A41-B92F-2B4DCC4CAA24}" srcOrd="3" destOrd="0" presId="urn:microsoft.com/office/officeart/2005/8/layout/hProcess3"/>
    <dgm:cxn modelId="{C8B9A39E-3793-124D-8700-4BE0E2BC4B3B}" type="presParOf" srcId="{11EA5CF6-2040-5D41-B688-EC4890F21F53}" destId="{3B7845E5-831C-3A45-8B6A-D4128D99F00B}" srcOrd="2" destOrd="0" presId="urn:microsoft.com/office/officeart/2005/8/layout/hProcess3"/>
    <dgm:cxn modelId="{9EC74A42-E30D-3545-9EE2-88DFA7C5EC04}" type="presParOf" srcId="{11EA5CF6-2040-5D41-B688-EC4890F21F53}" destId="{802A4A7D-E598-F648-BF66-F6A4D6AA756C}" srcOrd="3" destOrd="0" presId="urn:microsoft.com/office/officeart/2005/8/layout/hProcess3"/>
    <dgm:cxn modelId="{F823448E-85C0-5744-96A4-6C8FA45F1735}" type="presParOf" srcId="{11EA5CF6-2040-5D41-B688-EC4890F21F53}" destId="{2D87C560-C0C6-C44B-A61E-BA52E0D1893D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87C560-C0C6-C44B-A61E-BA52E0D1893D}">
      <dsp:nvSpPr>
        <dsp:cNvPr id="0" name=""/>
        <dsp:cNvSpPr/>
      </dsp:nvSpPr>
      <dsp:spPr>
        <a:xfrm>
          <a:off x="0" y="265810"/>
          <a:ext cx="7499854" cy="2775715"/>
        </a:xfrm>
        <a:prstGeom prst="rightArrow">
          <a:avLst/>
        </a:prstGeom>
        <a:solidFill>
          <a:srgbClr val="003768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250C6B7-A321-AD49-8BE1-4D4DF8577F6A}">
      <dsp:nvSpPr>
        <dsp:cNvPr id="0" name=""/>
        <dsp:cNvSpPr/>
      </dsp:nvSpPr>
      <dsp:spPr>
        <a:xfrm>
          <a:off x="691212" y="688968"/>
          <a:ext cx="5569184" cy="18507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47040" rIns="0" bIns="44704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kern="1200" dirty="0" err="1" smtClean="0">
              <a:solidFill>
                <a:schemeClr val="bg1"/>
              </a:solidFill>
              <a:latin typeface="Helvetica"/>
              <a:cs typeface="Helvetica"/>
            </a:rPr>
            <a:t>ToT</a:t>
          </a:r>
          <a:r>
            <a:rPr lang="en-US" sz="4400" b="1" kern="1200" dirty="0" smtClean="0">
              <a:solidFill>
                <a:schemeClr val="bg1"/>
              </a:solidFill>
              <a:latin typeface="Helvetica"/>
              <a:cs typeface="Helvetica"/>
            </a:rPr>
            <a:t> Study PROCESS </a:t>
          </a:r>
          <a:endParaRPr lang="en-US" sz="4400" kern="1200" dirty="0">
            <a:solidFill>
              <a:schemeClr val="bg1"/>
            </a:solidFill>
            <a:latin typeface="Helvetica"/>
            <a:cs typeface="Helvetica"/>
          </a:endParaRPr>
        </a:p>
      </dsp:txBody>
      <dsp:txXfrm>
        <a:off x="691212" y="688968"/>
        <a:ext cx="5569184" cy="18507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4CA77F9-47B2-47CE-98B1-D26EECD11B38}" type="datetimeFigureOut">
              <a:rPr lang="en-US"/>
              <a:pPr>
                <a:defRPr/>
              </a:pPr>
              <a:t>2016-05-17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0BD6E330-C392-4B06-B5D6-3378B94B79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94395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D6E330-C392-4B06-B5D6-3378B94B79D5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15848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1. </a:t>
            </a:r>
            <a:r>
              <a:rPr lang="en-US" baseline="0" dirty="0" smtClean="0"/>
              <a:t>Do you believe that current training of novice drivers is adequate?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D6E330-C392-4B06-B5D6-3378B94B79D5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90864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2. </a:t>
            </a:r>
            <a:r>
              <a:rPr lang="en-US" b="1" dirty="0" smtClean="0">
                <a:latin typeface="Helvetica"/>
                <a:cs typeface="Helvetica"/>
              </a:rPr>
              <a:t>At</a:t>
            </a:r>
            <a:r>
              <a:rPr lang="en-US" b="1" baseline="0" dirty="0" smtClean="0">
                <a:latin typeface="Helvetica"/>
                <a:cs typeface="Helvetica"/>
              </a:rPr>
              <a:t> this moment, do you think that 50% of on-road lessons can be substituted with an equal number of hours of driving simulator lessons?  Yes or No?</a:t>
            </a:r>
          </a:p>
          <a:p>
            <a:r>
              <a:rPr lang="en-US" baseline="0" dirty="0" smtClean="0">
                <a:latin typeface="Helvetica"/>
                <a:cs typeface="Helvetica"/>
              </a:rPr>
              <a:t>Your answer falls into one of three categories – for, against, of neutral. At the end of this presentation, I will ask you if you have changed your viewpoint.</a:t>
            </a:r>
          </a:p>
          <a:p>
            <a:r>
              <a:rPr lang="en-US" baseline="0" dirty="0" smtClean="0">
                <a:latin typeface="Helvetica"/>
                <a:cs typeface="Helvetica"/>
              </a:rPr>
              <a:t>Currently, the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Helvetica"/>
                <a:ea typeface="+mn-ea"/>
                <a:cs typeface="Helvetica"/>
              </a:rPr>
              <a:t>United States Department of Transportation Federal Motor Carrier Safety Administration is proposing national standards for mandatory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Helvetica"/>
                <a:ea typeface="+mn-ea"/>
                <a:cs typeface="Helvetica"/>
              </a:rPr>
              <a:t> hours of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Helvetica"/>
                <a:ea typeface="+mn-ea"/>
                <a:cs typeface="Helvetica"/>
              </a:rPr>
              <a:t>entry-level truck driver training and is not in favor of substituting driving simulation hours for some portion on-road hours.</a:t>
            </a:r>
            <a:r>
              <a:rPr lang="en-CA" dirty="0" smtClean="0">
                <a:effectLst/>
                <a:latin typeface="Helvetica"/>
                <a:cs typeface="Helvetica"/>
              </a:rPr>
              <a:t> </a:t>
            </a:r>
            <a:endParaRPr lang="en-CA" sz="1200" kern="1200" dirty="0" smtClean="0">
              <a:solidFill>
                <a:schemeClr val="tx1"/>
              </a:solidFill>
              <a:effectLst/>
              <a:latin typeface="Helvetica"/>
              <a:ea typeface="+mn-ea"/>
              <a:cs typeface="Helvetica"/>
            </a:endParaRPr>
          </a:p>
          <a:p>
            <a:r>
              <a:rPr lang="en-US" baseline="0" dirty="0" smtClean="0">
                <a:latin typeface="Helvetica"/>
                <a:cs typeface="Helvetica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D6E330-C392-4B06-B5D6-3378B94B79D5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62407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D6E330-C392-4B06-B5D6-3378B94B79D5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879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D6E330-C392-4B06-B5D6-3378B94B79D5}" type="slidenum">
              <a:rPr lang="en-US" altLang="en-US" smtClean="0"/>
              <a:pPr/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75139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D6E330-C392-4B06-B5D6-3378B94B79D5}" type="slidenum">
              <a:rPr lang="en-US" altLang="en-US" smtClean="0"/>
              <a:pPr/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07050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Logistic regression for the probability of having at least one crash in each specified time period controlling for vehicle ownership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D6E330-C392-4B06-B5D6-3378B94B79D5}" type="slidenum">
              <a:rPr lang="en-US" altLang="en-US" smtClean="0"/>
              <a:pPr/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90198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 promised,</a:t>
            </a:r>
            <a:r>
              <a:rPr lang="en-US" baseline="0" dirty="0" smtClean="0"/>
              <a:t> I will ask you a follow-up question:</a:t>
            </a:r>
          </a:p>
          <a:p>
            <a:r>
              <a:rPr lang="en-US" baseline="0" dirty="0" smtClean="0"/>
              <a:t>Have you changed your viewpoint about whether 50% of on-road lessons can be substituted with an equal number of hours of driving simulator lessons? </a:t>
            </a:r>
          </a:p>
          <a:p>
            <a:r>
              <a:rPr lang="en-US" baseline="0" dirty="0" smtClean="0"/>
              <a:t>Currently, the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 Department of Transportation Federal Motor Carrier Safety Administration (FMCSA) is proposing national standards for mandatory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minimum hours of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entry-level truck driver training that does not allow substituting driving simulation hours for some portion on-road hours.</a:t>
            </a:r>
            <a:r>
              <a:rPr lang="en-CA" dirty="0" smtClean="0">
                <a:effectLst/>
              </a:rPr>
              <a:t> If</a:t>
            </a:r>
            <a:r>
              <a:rPr lang="en-CA" baseline="0" dirty="0" smtClean="0">
                <a:effectLst/>
              </a:rPr>
              <a:t> you had any influence over such a decision regarding mandatory hours of driver training or retraining, would you accept the substitution?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D6E330-C392-4B06-B5D6-3378B94B79D5}" type="slidenum">
              <a:rPr lang="en-US" altLang="en-US" smtClean="0"/>
              <a:pPr/>
              <a:t>31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48184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D6E330-C392-4B06-B5D6-3378B94B79D5}" type="slidenum">
              <a:rPr lang="en-US" altLang="en-US" smtClean="0"/>
              <a:pPr/>
              <a:t>32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1584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pre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4" descr="blanc_watermark.png"/>
          <p:cNvPicPr>
            <a:picLocks noChangeAspect="1"/>
          </p:cNvPicPr>
          <p:nvPr userDrawn="1"/>
        </p:nvPicPr>
        <p:blipFill>
          <a:blip r:embed="rId2">
            <a:lum bright="-100000" contrast="7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3475" y="396875"/>
            <a:ext cx="5718175" cy="541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310062" y="2027239"/>
            <a:ext cx="4445000" cy="728662"/>
          </a:xfrm>
        </p:spPr>
        <p:txBody>
          <a:bodyPr/>
          <a:lstStyle>
            <a:lvl1pPr marL="0" indent="0" algn="r">
              <a:buNone/>
              <a:defRPr sz="2000" b="1">
                <a:latin typeface="Helvetica LT Std"/>
              </a:defRPr>
            </a:lvl1pPr>
            <a:lvl2pPr>
              <a:defRPr sz="2400">
                <a:latin typeface="Helvetica LT Std"/>
              </a:defRPr>
            </a:lvl2pPr>
            <a:lvl3pPr>
              <a:defRPr sz="2000">
                <a:latin typeface="Helvetica LT Std"/>
              </a:defRPr>
            </a:lvl3pPr>
            <a:lvl4pPr>
              <a:defRPr sz="1800">
                <a:latin typeface="Helvetica LT Std"/>
              </a:defRPr>
            </a:lvl4pPr>
            <a:lvl5pPr>
              <a:defRPr sz="1800">
                <a:latin typeface="Helvetica LT Std"/>
              </a:defRPr>
            </a:lvl5pPr>
          </a:lstStyle>
          <a:p>
            <a:pPr lvl="0"/>
            <a:r>
              <a:rPr lang="en-US" smtClean="0"/>
              <a:t>Names</a:t>
            </a:r>
            <a:endParaRPr lang="en-CA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316204" y="983583"/>
            <a:ext cx="6830008" cy="484064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Title</a:t>
            </a:r>
            <a:endParaRPr lang="en-CA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552450" y="3860129"/>
            <a:ext cx="8039100" cy="526136"/>
          </a:xfrm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 smtClean="0"/>
              <a:t>Event Name</a:t>
            </a:r>
            <a:endParaRPr lang="en-CA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2146300" y="4386265"/>
            <a:ext cx="4851400" cy="366713"/>
          </a:xfrm>
        </p:spPr>
        <p:txBody>
          <a:bodyPr/>
          <a:lstStyle>
            <a:lvl1pPr marL="0" indent="0" algn="ctr">
              <a:buNone/>
              <a:defRPr sz="1400" b="1">
                <a:latin typeface="Helvetica LT Std"/>
              </a:defRPr>
            </a:lvl1pPr>
          </a:lstStyle>
          <a:p>
            <a:pPr lvl="0"/>
            <a:r>
              <a:rPr lang="en-US" smtClean="0"/>
              <a:t>Date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13567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ols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4" descr="blanc_watermark.png"/>
          <p:cNvPicPr>
            <a:picLocks noChangeAspect="1"/>
          </p:cNvPicPr>
          <p:nvPr userDrawn="1"/>
        </p:nvPicPr>
        <p:blipFill>
          <a:blip r:embed="rId2">
            <a:lum bright="-100000" contrast="7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3475" y="396875"/>
            <a:ext cx="5718175" cy="541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2000250" y="1524000"/>
            <a:ext cx="5092700" cy="584200"/>
          </a:xfrm>
        </p:spPr>
        <p:txBody>
          <a:bodyPr/>
          <a:lstStyle>
            <a:lvl1pPr marL="0" indent="0" algn="ctr">
              <a:buNone/>
              <a:defRPr b="1" u="none">
                <a:solidFill>
                  <a:srgbClr val="003768"/>
                </a:solidFill>
                <a:latin typeface="Helvetica LT Std"/>
                <a:ea typeface="Adobe Fan Heiti Std B" panose="020B0700000000000000" pitchFamily="34" charset="-128"/>
              </a:defRPr>
            </a:lvl1pPr>
            <a:lvl2pPr algn="ctr">
              <a:defRPr b="1" u="none">
                <a:solidFill>
                  <a:srgbClr val="003768"/>
                </a:solidFill>
                <a:latin typeface="Helvetica LT Std"/>
                <a:ea typeface="Adobe Fan Heiti Std B" panose="020B0700000000000000" pitchFamily="34" charset="-128"/>
              </a:defRPr>
            </a:lvl2pPr>
            <a:lvl3pPr algn="ctr">
              <a:defRPr b="1" u="none">
                <a:solidFill>
                  <a:srgbClr val="003768"/>
                </a:solidFill>
                <a:latin typeface="Helvetica LT Std"/>
                <a:ea typeface="Adobe Fan Heiti Std B" panose="020B0700000000000000" pitchFamily="34" charset="-128"/>
              </a:defRPr>
            </a:lvl3pPr>
            <a:lvl4pPr algn="ctr">
              <a:defRPr b="1" u="none">
                <a:solidFill>
                  <a:srgbClr val="003768"/>
                </a:solidFill>
                <a:latin typeface="Helvetica LT Std"/>
                <a:ea typeface="Adobe Fan Heiti Std B" panose="020B0700000000000000" pitchFamily="34" charset="-128"/>
              </a:defRPr>
            </a:lvl4pPr>
            <a:lvl5pPr algn="ctr">
              <a:defRPr b="1" u="none">
                <a:solidFill>
                  <a:srgbClr val="003768"/>
                </a:solidFill>
                <a:latin typeface="Helvetica LT Std"/>
                <a:ea typeface="Adobe Fan Heiti Std B" panose="020B0700000000000000" pitchFamily="34" charset="-128"/>
              </a:defRPr>
            </a:lvl5pPr>
          </a:lstStyle>
          <a:p>
            <a:pPr lvl="0"/>
            <a:r>
              <a:rPr lang="en-US" smtClean="0"/>
              <a:t>Disclosure</a:t>
            </a:r>
            <a:endParaRPr lang="en-CA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1066800" y="2311400"/>
            <a:ext cx="7010400" cy="1841500"/>
          </a:xfrm>
        </p:spPr>
        <p:txBody>
          <a:bodyPr/>
          <a:lstStyle>
            <a:lvl1pPr marL="0" indent="0" algn="ctr">
              <a:buNone/>
              <a:defRPr sz="2400" b="1" baseline="0">
                <a:latin typeface="Helvetica LT Std"/>
              </a:defRPr>
            </a:lvl1pPr>
            <a:lvl2pPr marL="457200" indent="0" algn="ctr">
              <a:buNone/>
              <a:defRPr b="1">
                <a:latin typeface="Helvetica LT Std"/>
              </a:defRPr>
            </a:lvl2pPr>
            <a:lvl3pPr marL="914400" indent="0" algn="ctr">
              <a:buNone/>
              <a:defRPr b="1">
                <a:latin typeface="Helvetica LT Std"/>
              </a:defRPr>
            </a:lvl3pPr>
            <a:lvl4pPr marL="1371600" indent="0" algn="ctr">
              <a:buNone/>
              <a:defRPr b="1">
                <a:latin typeface="Helvetica LT Std"/>
              </a:defRPr>
            </a:lvl4pPr>
            <a:lvl5pPr marL="1828800" indent="0" algn="ctr">
              <a:buNone/>
              <a:defRPr b="1">
                <a:latin typeface="Helvetica LT Std"/>
              </a:defRPr>
            </a:lvl5pPr>
          </a:lstStyle>
          <a:p>
            <a:pPr lvl="0"/>
            <a:r>
              <a:rPr lang="en-US" smtClean="0"/>
              <a:t>Dr Pierro Hirsch is an employee and a shareholder at Virage Simulation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53684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4" descr="blanc_watermark.png"/>
          <p:cNvPicPr>
            <a:picLocks noChangeAspect="1"/>
          </p:cNvPicPr>
          <p:nvPr userDrawn="1"/>
        </p:nvPicPr>
        <p:blipFill>
          <a:blip r:embed="rId2">
            <a:lum bright="-100000" contrast="7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3475" y="396875"/>
            <a:ext cx="5718175" cy="541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320800" y="1752600"/>
            <a:ext cx="6502400" cy="1282700"/>
          </a:xfrm>
        </p:spPr>
        <p:txBody>
          <a:bodyPr/>
          <a:lstStyle>
            <a:lvl1pPr marL="0" indent="0" algn="ctr">
              <a:buNone/>
              <a:defRPr sz="4800" b="1">
                <a:solidFill>
                  <a:srgbClr val="003768"/>
                </a:solidFill>
                <a:latin typeface="Helvetica LT Std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Subtitle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62804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1104" y="230311"/>
            <a:ext cx="6830008" cy="484064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Title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406400" y="1054100"/>
            <a:ext cx="8369300" cy="3365500"/>
          </a:xfrm>
        </p:spPr>
        <p:txBody>
          <a:bodyPr/>
          <a:lstStyle>
            <a:lvl1pPr marL="0" indent="0" defTabSz="492125">
              <a:buNone/>
              <a:defRPr sz="2400" baseline="0">
                <a:latin typeface="Helvetica LT Std"/>
              </a:defRPr>
            </a:lvl1pPr>
            <a:lvl2pPr marL="457200" indent="0">
              <a:buNone/>
              <a:defRPr sz="2000">
                <a:latin typeface="Helvetica LT Std"/>
              </a:defRPr>
            </a:lvl2pPr>
            <a:lvl3pPr marL="914400" indent="0">
              <a:buNone/>
              <a:defRPr sz="1800">
                <a:latin typeface="Helvetica LT Std"/>
              </a:defRPr>
            </a:lvl3pPr>
            <a:lvl4pPr marL="1371600" indent="0">
              <a:buNone/>
              <a:defRPr sz="1600">
                <a:latin typeface="Helvetica LT Std"/>
              </a:defRPr>
            </a:lvl4pPr>
            <a:lvl5pPr marL="1828800" indent="0">
              <a:buNone/>
              <a:defRPr sz="1600">
                <a:latin typeface="Helvetica LT Std"/>
              </a:defRPr>
            </a:lvl5pPr>
          </a:lstStyle>
          <a:p>
            <a:pPr lvl="0"/>
            <a:r>
              <a:rPr lang="en-US" smtClean="0"/>
              <a:t>Content</a:t>
            </a:r>
          </a:p>
          <a:p>
            <a:pPr lvl="0"/>
            <a:r>
              <a:rPr lang="en-US" smtClean="0"/>
              <a:t>	First tab</a:t>
            </a:r>
          </a:p>
          <a:p>
            <a:pPr lvl="0"/>
            <a:r>
              <a:rPr lang="en-US" smtClean="0"/>
              <a:t>		Second tab</a:t>
            </a:r>
          </a:p>
        </p:txBody>
      </p:sp>
    </p:spTree>
    <p:extLst>
      <p:ext uri="{BB962C8B-B14F-4D97-AF65-F5344CB8AC3E}">
        <p14:creationId xmlns:p14="http://schemas.microsoft.com/office/powerpoint/2010/main" val="1708980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418452" y="1066800"/>
            <a:ext cx="3810648" cy="3416300"/>
          </a:xfrm>
        </p:spPr>
        <p:txBody>
          <a:bodyPr/>
          <a:lstStyle>
            <a:lvl1pPr>
              <a:defRPr sz="2400" b="1">
                <a:latin typeface="Helvetica LT Std"/>
              </a:defRPr>
            </a:lvl1pPr>
            <a:lvl2pPr>
              <a:defRPr sz="2000">
                <a:latin typeface="Helvetica LT Std"/>
              </a:defRPr>
            </a:lvl2pPr>
            <a:lvl3pPr marL="1143000" indent="-228600">
              <a:buFont typeface="Courier New" panose="02070309020205020404" pitchFamily="49" charset="0"/>
              <a:buChar char="o"/>
              <a:defRPr sz="1600">
                <a:latin typeface="Helvetica LT Std"/>
              </a:defRPr>
            </a:lvl3pPr>
            <a:lvl4pPr>
              <a:defRPr sz="1600">
                <a:latin typeface="Helvetica LT Std"/>
              </a:defRPr>
            </a:lvl4pPr>
            <a:lvl5pPr>
              <a:defRPr sz="1600">
                <a:latin typeface="Helvetica LT Std"/>
              </a:defRPr>
            </a:lvl5pPr>
          </a:lstStyle>
          <a:p>
            <a:pPr lvl="0"/>
            <a:r>
              <a:rPr lang="en-US" smtClean="0"/>
              <a:t>Element</a:t>
            </a:r>
          </a:p>
          <a:p>
            <a:pPr lvl="1"/>
            <a:r>
              <a:rPr lang="en-US" smtClean="0"/>
              <a:t>Sub element</a:t>
            </a:r>
          </a:p>
          <a:p>
            <a:pPr lvl="2"/>
            <a:r>
              <a:rPr lang="en-US" smtClean="0"/>
              <a:t>Sub sub element</a:t>
            </a:r>
          </a:p>
          <a:p>
            <a:pPr lvl="0"/>
            <a:r>
              <a:rPr lang="en-US" smtClean="0"/>
              <a:t>Element</a:t>
            </a:r>
          </a:p>
          <a:p>
            <a:pPr lvl="1"/>
            <a:r>
              <a:rPr lang="en-US" smtClean="0"/>
              <a:t>Sub element</a:t>
            </a:r>
          </a:p>
          <a:p>
            <a:pPr lvl="2"/>
            <a:r>
              <a:rPr lang="en-US" smtClean="0"/>
              <a:t>Sub sub element</a:t>
            </a:r>
          </a:p>
          <a:p>
            <a:pPr lvl="0"/>
            <a:r>
              <a:rPr lang="en-US" smtClean="0"/>
              <a:t>Element</a:t>
            </a:r>
          </a:p>
          <a:p>
            <a:pPr lvl="1"/>
            <a:r>
              <a:rPr lang="en-US" smtClean="0"/>
              <a:t>Sub element</a:t>
            </a:r>
          </a:p>
          <a:p>
            <a:pPr lvl="2"/>
            <a:r>
              <a:rPr lang="en-US" smtClean="0"/>
              <a:t>Sub sub element</a:t>
            </a:r>
          </a:p>
          <a:p>
            <a:pPr lvl="2"/>
            <a:endParaRPr lang="en-US" smtClean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151104" y="230311"/>
            <a:ext cx="7557796" cy="484064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Title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01765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1104" y="230311"/>
            <a:ext cx="6830008" cy="484064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Title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4256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slide">
    <p:bg>
      <p:bgPr>
        <a:gradFill flip="none" rotWithShape="1">
          <a:gsLst>
            <a:gs pos="8000">
              <a:schemeClr val="tx1">
                <a:lumMod val="85000"/>
                <a:lumOff val="15000"/>
              </a:schemeClr>
            </a:gs>
            <a:gs pos="100000">
              <a:schemeClr val="tx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7046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" descr="blanc_watermark.png"/>
          <p:cNvPicPr>
            <a:picLocks noChangeAspect="1"/>
          </p:cNvPicPr>
          <p:nvPr userDrawn="1"/>
        </p:nvPicPr>
        <p:blipFill>
          <a:blip r:embed="rId2">
            <a:lum bright="-100000" contrast="7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3475" y="396875"/>
            <a:ext cx="5718175" cy="541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2539160" y="1241405"/>
            <a:ext cx="3993402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smtClean="0">
                <a:ln w="0"/>
                <a:solidFill>
                  <a:srgbClr val="003768"/>
                </a:solidFill>
                <a:effectLst/>
              </a:rPr>
              <a:t>Thank you</a:t>
            </a:r>
          </a:p>
          <a:p>
            <a:pPr algn="ctr"/>
            <a:endParaRPr lang="en-US" sz="5400" b="1" cap="none" spc="0" smtClean="0">
              <a:ln w="0"/>
              <a:solidFill>
                <a:srgbClr val="003768"/>
              </a:solidFill>
              <a:effectLst/>
            </a:endParaRPr>
          </a:p>
          <a:p>
            <a:pPr algn="ctr"/>
            <a:r>
              <a:rPr lang="en-US" sz="5400" b="1" cap="none" spc="0" smtClean="0">
                <a:ln w="0"/>
                <a:solidFill>
                  <a:srgbClr val="003768"/>
                </a:solidFill>
                <a:effectLst/>
              </a:rPr>
              <a:t>Questions?</a:t>
            </a:r>
            <a:endParaRPr lang="en-US" sz="5400" b="1" cap="none" spc="0">
              <a:ln w="0"/>
              <a:solidFill>
                <a:srgbClr val="003768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88215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000">
              <a:schemeClr val="bg1"/>
            </a:gs>
            <a:gs pos="100000">
              <a:schemeClr val="bg1">
                <a:lumMod val="9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14604" y="116011"/>
            <a:ext cx="6830008" cy="484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z="4800" b="1" spc="-100" smtClean="0">
                <a:solidFill>
                  <a:srgbClr val="003768"/>
                </a:solidFill>
                <a:latin typeface="Helvetica LT Std" pitchFamily="34" charset="0"/>
                <a:cs typeface="+mn-cs"/>
              </a:rPr>
              <a:t>Title</a:t>
            </a:r>
            <a:endParaRPr lang="en-US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pic>
        <p:nvPicPr>
          <p:cNvPr id="1031" name="Picture 6" descr="logo_virage.pn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025" y="90488"/>
            <a:ext cx="1841500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 userDrawn="1"/>
        </p:nvCxnSpPr>
        <p:spPr>
          <a:xfrm flipH="1">
            <a:off x="0" y="666750"/>
            <a:ext cx="9144000" cy="0"/>
          </a:xfrm>
          <a:prstGeom prst="line">
            <a:avLst/>
          </a:prstGeom>
          <a:ln>
            <a:solidFill>
              <a:srgbClr val="8C9B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 flipH="1">
            <a:off x="0" y="4835525"/>
            <a:ext cx="9144000" cy="0"/>
          </a:xfrm>
          <a:prstGeom prst="line">
            <a:avLst/>
          </a:prstGeom>
          <a:ln>
            <a:solidFill>
              <a:srgbClr val="8C9B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 userDrawn="1"/>
        </p:nvSpPr>
        <p:spPr>
          <a:xfrm>
            <a:off x="2946394" y="4866014"/>
            <a:ext cx="325121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CA" sz="1100" dirty="0" smtClean="0">
                <a:solidFill>
                  <a:schemeClr val="bg1">
                    <a:lumMod val="50000"/>
                  </a:schemeClr>
                </a:solidFill>
              </a:rPr>
              <a:t>© 2016 Virage Simulation </a:t>
            </a:r>
            <a:r>
              <a:rPr lang="en-CA" sz="1100" dirty="0" err="1" smtClean="0">
                <a:solidFill>
                  <a:schemeClr val="bg1">
                    <a:lumMod val="50000"/>
                  </a:schemeClr>
                </a:solidFill>
              </a:rPr>
              <a:t>inc.</a:t>
            </a:r>
            <a:r>
              <a:rPr lang="en-CA" sz="1100" dirty="0" smtClean="0">
                <a:solidFill>
                  <a:schemeClr val="bg1">
                    <a:lumMod val="50000"/>
                  </a:schemeClr>
                </a:solidFill>
              </a:rPr>
              <a:t> All rights reserved.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61" r:id="rId3"/>
    <p:sldLayoutId id="2147483652" r:id="rId4"/>
    <p:sldLayoutId id="2147483663" r:id="rId5"/>
    <p:sldLayoutId id="2147483664" r:id="rId6"/>
    <p:sldLayoutId id="2147483659" r:id="rId7"/>
    <p:sldLayoutId id="2147483665" r:id="rId8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400" b="1" kern="1200" spc="-100" smtClean="0">
          <a:solidFill>
            <a:srgbClr val="003768"/>
          </a:solidFill>
          <a:latin typeface="Helvetica LT Std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4" Type="http://schemas.openxmlformats.org/officeDocument/2006/relationships/image" Target="../media/image9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microsoft.com/office/2007/relationships/hdphoto" Target="../media/hdphoto1.wdp"/><Relationship Id="rId5" Type="http://schemas.openxmlformats.org/officeDocument/2006/relationships/image" Target="../media/image15.png"/><Relationship Id="rId6" Type="http://schemas.openxmlformats.org/officeDocument/2006/relationships/oleObject" Target="../embeddings/oleObject2.bin"/><Relationship Id="rId7" Type="http://schemas.openxmlformats.org/officeDocument/2006/relationships/image" Target="../media/image13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16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4" Type="http://schemas.openxmlformats.org/officeDocument/2006/relationships/image" Target="../media/image17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chart" Target="../charts/char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chart" Target="../charts/char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package" Target="../embeddings/Microsoft_Word_Document4.docx"/><Relationship Id="rId5" Type="http://schemas.openxmlformats.org/officeDocument/2006/relationships/image" Target="../media/image18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5.docx"/><Relationship Id="rId4" Type="http://schemas.openxmlformats.org/officeDocument/2006/relationships/image" Target="../media/image19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www.cirrelt.ca/?Page=DocumentsRecherche2016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eg"/><Relationship Id="rId3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6.wmf"/><Relationship Id="rId6" Type="http://schemas.openxmlformats.org/officeDocument/2006/relationships/image" Target="../media/image7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4858" y="3816941"/>
            <a:ext cx="8331855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CA" dirty="0">
              <a:solidFill>
                <a:schemeClr val="tx1">
                  <a:lumMod val="65000"/>
                  <a:lumOff val="35000"/>
                </a:schemeClr>
              </a:solidFill>
              <a:latin typeface="Helvetica LT Std"/>
            </a:endParaRPr>
          </a:p>
          <a:p>
            <a:pPr algn="ctr"/>
            <a:r>
              <a:rPr lang="en-CA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LT Std"/>
              </a:rPr>
              <a:t>26th </a:t>
            </a:r>
            <a:r>
              <a:rPr lang="en-CA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T Std"/>
              </a:rPr>
              <a:t>Canadian </a:t>
            </a:r>
            <a:r>
              <a:rPr lang="en-CA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LT Std"/>
              </a:rPr>
              <a:t>Road Safety Professional Conference</a:t>
            </a:r>
          </a:p>
          <a:p>
            <a:pPr algn="ctr"/>
            <a:r>
              <a:rPr lang="fr-FR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elvetica LT Std"/>
              </a:rPr>
              <a:t>June</a:t>
            </a: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T Std"/>
              </a:rPr>
              <a:t> 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LT Std"/>
              </a:rPr>
              <a:t>8, 201</a:t>
            </a:r>
            <a:r>
              <a:rPr lang="en-CA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T Std"/>
              </a:rPr>
              <a:t>6</a:t>
            </a:r>
          </a:p>
          <a:p>
            <a:pPr algn="ctr"/>
            <a:endParaRPr lang="en-CA" sz="2000" dirty="0">
              <a:solidFill>
                <a:schemeClr val="tx1">
                  <a:lumMod val="65000"/>
                  <a:lumOff val="35000"/>
                </a:schemeClr>
              </a:solidFill>
              <a:latin typeface="Helvetica LT Std"/>
            </a:endParaRPr>
          </a:p>
          <a:p>
            <a:pPr algn="ctr"/>
            <a:endParaRPr lang="fr-FR" dirty="0">
              <a:solidFill>
                <a:schemeClr val="tx1">
                  <a:lumMod val="65000"/>
                  <a:lumOff val="35000"/>
                </a:schemeClr>
              </a:solidFill>
              <a:latin typeface="Helvetica LT Std"/>
            </a:endParaRPr>
          </a:p>
          <a:p>
            <a:pPr algn="ctr"/>
            <a:endParaRPr lang="en-CA" dirty="0">
              <a:solidFill>
                <a:schemeClr val="tx1">
                  <a:lumMod val="65000"/>
                  <a:lumOff val="35000"/>
                </a:schemeClr>
              </a:solidFill>
              <a:latin typeface="Helvetica LT Std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7605" y="791578"/>
            <a:ext cx="8720741" cy="484064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</a:rPr>
              <a:t>Training</a:t>
            </a:r>
            <a:r>
              <a:rPr lang="en-US" sz="4000" dirty="0" smtClean="0"/>
              <a:t> Novice Learners on </a:t>
            </a:r>
            <a:br>
              <a:rPr lang="en-US" sz="4000" dirty="0" smtClean="0"/>
            </a:br>
            <a:r>
              <a:rPr lang="en-US" sz="4000" dirty="0" smtClean="0"/>
              <a:t>Driving Simulators – </a:t>
            </a:r>
            <a:br>
              <a:rPr lang="en-US" sz="4000" dirty="0" smtClean="0"/>
            </a:br>
            <a:r>
              <a:rPr lang="en-US" sz="4000" dirty="0" smtClean="0"/>
              <a:t>Process and Outcomes 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892753" y="2623888"/>
            <a:ext cx="4572000" cy="9900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lnSpc>
                <a:spcPct val="150000"/>
              </a:lnSpc>
              <a:spcAft>
                <a:spcPts val="0"/>
              </a:spcAft>
            </a:pPr>
            <a:r>
              <a:rPr lang="fr-CA" sz="2000" b="1" kern="1200" dirty="0">
                <a:solidFill>
                  <a:srgbClr val="838383"/>
                </a:solidFill>
                <a:effectLst/>
                <a:latin typeface="Helvetica"/>
                <a:ea typeface="ＭＳ 明朝"/>
                <a:cs typeface="Helvetica"/>
              </a:rPr>
              <a:t>Pierro </a:t>
            </a:r>
            <a:r>
              <a:rPr lang="fr-CA" sz="2000" b="1" kern="1200" dirty="0" err="1">
                <a:solidFill>
                  <a:srgbClr val="838383"/>
                </a:solidFill>
                <a:effectLst/>
                <a:latin typeface="Helvetica"/>
                <a:ea typeface="ＭＳ 明朝"/>
                <a:cs typeface="Helvetica"/>
              </a:rPr>
              <a:t>Hirsch</a:t>
            </a:r>
            <a:endParaRPr lang="en-CA" sz="1200" dirty="0">
              <a:effectLst/>
              <a:latin typeface="Helvetica"/>
              <a:ea typeface="ＭＳ 明朝"/>
              <a:cs typeface="Helvetica"/>
            </a:endParaRPr>
          </a:p>
          <a:p>
            <a:pPr algn="r">
              <a:lnSpc>
                <a:spcPct val="150000"/>
              </a:lnSpc>
              <a:spcAft>
                <a:spcPts val="0"/>
              </a:spcAft>
            </a:pPr>
            <a:r>
              <a:rPr lang="fr-CA" sz="2000" b="1" kern="1200" dirty="0">
                <a:solidFill>
                  <a:srgbClr val="838383"/>
                </a:solidFill>
                <a:effectLst/>
                <a:latin typeface="Helvetica"/>
                <a:ea typeface="ＭＳ 明朝"/>
                <a:cs typeface="Helvetica"/>
              </a:rPr>
              <a:t>François </a:t>
            </a:r>
            <a:r>
              <a:rPr lang="fr-CA" sz="2000" b="1" kern="1200" dirty="0" err="1">
                <a:solidFill>
                  <a:srgbClr val="838383"/>
                </a:solidFill>
                <a:effectLst/>
                <a:latin typeface="Helvetica"/>
                <a:ea typeface="ＭＳ 明朝"/>
                <a:cs typeface="Helvetica"/>
              </a:rPr>
              <a:t>Bellavance</a:t>
            </a:r>
            <a:endParaRPr lang="en-CA" sz="1200" dirty="0">
              <a:effectLst/>
              <a:latin typeface="Helvetica"/>
              <a:ea typeface="ＭＳ 明朝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458448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40219" y="1196045"/>
            <a:ext cx="797654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ＭＳ 明朝"/>
                <a:cs typeface="Helvetica"/>
              </a:rPr>
              <a:t>The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ＭＳ 明朝"/>
                <a:cs typeface="Helvetica"/>
              </a:rPr>
              <a:t>SAAQ for financial support and invaluable assistance extracting data on exam performance and driving infractions and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ＭＳ 明朝"/>
                <a:cs typeface="Helvetica"/>
              </a:rPr>
              <a:t>collisions.</a:t>
            </a:r>
          </a:p>
          <a:p>
            <a:pPr>
              <a:spcAft>
                <a:spcPts val="0"/>
              </a:spcAft>
            </a:pPr>
            <a:endParaRPr lang="en-CA" sz="1600" dirty="0">
              <a:solidFill>
                <a:schemeClr val="tx1">
                  <a:lumMod val="75000"/>
                  <a:lumOff val="25000"/>
                </a:schemeClr>
              </a:solidFill>
              <a:latin typeface="Helvetica"/>
              <a:ea typeface="ＭＳ 明朝"/>
              <a:cs typeface="Helvetica"/>
            </a:endParaRPr>
          </a:p>
          <a:p>
            <a:pPr>
              <a:spcAft>
                <a:spcPts val="0"/>
              </a:spcAft>
            </a:pPr>
            <a:r>
              <a:rPr lang="en-CA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ＭＳ 明朝"/>
                <a:cs typeface="Helvetica"/>
              </a:rPr>
              <a:t>T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ＭＳ 明朝"/>
                <a:cs typeface="Helvetica"/>
              </a:rPr>
              <a:t>he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ＭＳ 明朝"/>
                <a:cs typeface="Helvetica"/>
              </a:rPr>
              <a:t>instructors and staff of the participating driving schools who embraced a new teaching technology and collected data for this study.</a:t>
            </a:r>
            <a:endParaRPr lang="en-CA" sz="16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Helvetica"/>
              <a:ea typeface="ＭＳ 明朝"/>
              <a:cs typeface="Helvetic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9136" y="76200"/>
            <a:ext cx="3804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Helvetica"/>
                <a:cs typeface="Helvetica"/>
              </a:rPr>
              <a:t>Acknowledgments</a:t>
            </a:r>
            <a:endParaRPr lang="en-US" sz="3200" b="1" dirty="0">
              <a:solidFill>
                <a:schemeClr val="tx2">
                  <a:lumMod val="75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30258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702" y="126924"/>
            <a:ext cx="6830008" cy="484064"/>
          </a:xfrm>
        </p:spPr>
        <p:txBody>
          <a:bodyPr/>
          <a:lstStyle/>
          <a:p>
            <a:r>
              <a:rPr lang="en-US" sz="3200" dirty="0" err="1" smtClean="0"/>
              <a:t>ToT</a:t>
            </a:r>
            <a:r>
              <a:rPr lang="en-US" sz="3200" dirty="0" smtClean="0"/>
              <a:t> Project – Three Questions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820986" y="201336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682181"/>
              </p:ext>
            </p:extLst>
          </p:nvPr>
        </p:nvGraphicFramePr>
        <p:xfrm>
          <a:off x="415925" y="915988"/>
          <a:ext cx="8550275" cy="452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5" name="Document" r:id="rId3" imgW="5626100" imgH="2971800" progId="Word.Document.12">
                  <p:embed/>
                </p:oleObj>
              </mc:Choice>
              <mc:Fallback>
                <p:oleObj name="Document" r:id="rId3" imgW="5626100" imgH="2971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5925" y="915988"/>
                        <a:ext cx="8550275" cy="45275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36197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010820220"/>
              </p:ext>
            </p:extLst>
          </p:nvPr>
        </p:nvGraphicFramePr>
        <p:xfrm>
          <a:off x="767846" y="960022"/>
          <a:ext cx="7499854" cy="33674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27155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 txBox="1">
            <a:spLocks/>
          </p:cNvSpPr>
          <p:nvPr/>
        </p:nvSpPr>
        <p:spPr>
          <a:xfrm>
            <a:off x="334648" y="1026928"/>
            <a:ext cx="8388424" cy="372196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LT Std"/>
              </a:rPr>
              <a:t>DESIGN - Scenarios to meet training goals</a:t>
            </a:r>
          </a:p>
          <a:p>
            <a:pPr marL="0" indent="0">
              <a:buNone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Helvetica LT Std"/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LT Std"/>
              </a:rPr>
              <a:t>SEGMENT TASKS – Simple to complex, easy to difficult</a:t>
            </a:r>
          </a:p>
          <a:p>
            <a:pPr marL="0" indent="0">
              <a:buNone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Helvetica LT Std"/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LT Std"/>
              </a:rPr>
              <a:t>FEEDBACK – Develop performance measurements</a:t>
            </a:r>
          </a:p>
          <a:p>
            <a:pPr marL="0" indent="0">
              <a:buNone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Helvetica LT Std"/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LT Std"/>
              </a:rPr>
              <a:t>SUPPORT TRAINERS – With training and tools</a:t>
            </a:r>
          </a:p>
          <a:p>
            <a:pPr marL="0" indent="0">
              <a:buNone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 LT Std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173871"/>
            <a:ext cx="8892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Helvetica"/>
                <a:cs typeface="Helvetica"/>
              </a:rPr>
              <a:t>S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Helvetica"/>
                <a:cs typeface="Helvetica"/>
              </a:rPr>
              <a:t>imulator Scenario Development</a:t>
            </a:r>
            <a:endParaRPr lang="en-US" sz="3200" b="1" dirty="0">
              <a:solidFill>
                <a:schemeClr val="tx2">
                  <a:lumMod val="75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455631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 txBox="1">
            <a:spLocks/>
          </p:cNvSpPr>
          <p:nvPr/>
        </p:nvSpPr>
        <p:spPr>
          <a:xfrm>
            <a:off x="251520" y="1222612"/>
            <a:ext cx="1440160" cy="139160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sz="1800" dirty="0" smtClean="0">
              <a:solidFill>
                <a:srgbClr val="000000"/>
              </a:solidFill>
              <a:latin typeface="Helvetica LT Std"/>
            </a:endParaRPr>
          </a:p>
          <a:p>
            <a:pPr marL="0" indent="0" algn="ctr">
              <a:buNone/>
            </a:pPr>
            <a:r>
              <a:rPr lang="en-CA" sz="2400" dirty="0" smtClean="0">
                <a:latin typeface="Helvetica LT Std"/>
              </a:rPr>
              <a:t>Where </a:t>
            </a:r>
          </a:p>
          <a:p>
            <a:pPr marL="0" indent="0" algn="ctr">
              <a:buNone/>
            </a:pPr>
            <a:r>
              <a:rPr lang="en-CA" sz="2400" dirty="0" smtClean="0">
                <a:latin typeface="Helvetica LT Std"/>
              </a:rPr>
              <a:t>&amp;  </a:t>
            </a:r>
          </a:p>
          <a:p>
            <a:pPr marL="0" indent="0" algn="ctr">
              <a:buNone/>
            </a:pPr>
            <a:r>
              <a:rPr lang="en-CA" sz="2400" dirty="0" smtClean="0">
                <a:latin typeface="Helvetica LT Std"/>
              </a:rPr>
              <a:t>when to look</a:t>
            </a:r>
            <a:endParaRPr lang="en-US" dirty="0">
              <a:latin typeface="Helvetica LT Std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5648" y="-20696"/>
            <a:ext cx="50319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b="1" dirty="0" smtClean="0">
                <a:solidFill>
                  <a:schemeClr val="tx2">
                    <a:lumMod val="75000"/>
                  </a:schemeClr>
                </a:solidFill>
                <a:latin typeface="Helvetica LT Std"/>
              </a:rPr>
              <a:t>Training goal is learning:</a:t>
            </a:r>
            <a:endParaRPr lang="en-US" sz="4000" b="1" dirty="0">
              <a:solidFill>
                <a:schemeClr val="tx2">
                  <a:lumMod val="75000"/>
                </a:schemeClr>
              </a:solidFill>
              <a:latin typeface="Helvetica LT Std"/>
            </a:endParaRPr>
          </a:p>
        </p:txBody>
      </p:sp>
      <p:pic>
        <p:nvPicPr>
          <p:cNvPr id="5" name="Picture 4" descr="Car_eyes_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815" y="917971"/>
            <a:ext cx="4380893" cy="3001126"/>
          </a:xfrm>
          <a:prstGeom prst="rect">
            <a:avLst/>
          </a:prstGeom>
        </p:spPr>
      </p:pic>
      <p:sp>
        <p:nvSpPr>
          <p:cNvPr id="6" name="Text Placeholder 2"/>
          <p:cNvSpPr txBox="1">
            <a:spLocks/>
          </p:cNvSpPr>
          <p:nvPr/>
        </p:nvSpPr>
        <p:spPr>
          <a:xfrm>
            <a:off x="7176398" y="1695289"/>
            <a:ext cx="1447093" cy="105185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3200" kern="1200">
                <a:solidFill>
                  <a:srgbClr val="D4ECBA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LT Std"/>
              </a:rPr>
              <a:t>W</a:t>
            </a:r>
            <a:r>
              <a:rPr lang="en-CA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LT Std"/>
              </a:rPr>
              <a:t>hat to look for </a:t>
            </a: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2455878" y="4139932"/>
            <a:ext cx="5832648" cy="61586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3200" kern="1200">
                <a:solidFill>
                  <a:srgbClr val="D4ECBA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LT Std"/>
              </a:rPr>
              <a:t>How to interpret the information 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 LT Std"/>
            </a:endParaRPr>
          </a:p>
        </p:txBody>
      </p:sp>
    </p:spTree>
    <p:extLst>
      <p:ext uri="{BB962C8B-B14F-4D97-AF65-F5344CB8AC3E}">
        <p14:creationId xmlns:p14="http://schemas.microsoft.com/office/powerpoint/2010/main" val="1420492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687" y="1208072"/>
            <a:ext cx="8298634" cy="360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19" y="704496"/>
            <a:ext cx="837197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CA" sz="2000" b="1" spc="-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Roboto" pitchFamily="2" charset="0"/>
                <a:cs typeface="Helvetica"/>
              </a:rPr>
              <a:t> </a:t>
            </a:r>
            <a:r>
              <a:rPr lang="en-CA" sz="2000" spc="-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Roboto" pitchFamily="2" charset="0"/>
                <a:cs typeface="Helvetica"/>
              </a:rPr>
              <a:t>One simulator hour = one in-car hour (maximum 6 hours of substitution)</a:t>
            </a:r>
          </a:p>
          <a:p>
            <a:pPr>
              <a:defRPr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 Scenarios average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10 minutes each</a:t>
            </a:r>
          </a:p>
          <a:p>
            <a:pPr>
              <a:defRPr/>
            </a:pPr>
            <a:r>
              <a:rPr lang="en-CA" sz="2000" b="1" spc="-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Roboto" pitchFamily="2" charset="0"/>
                <a:cs typeface="Helvetica"/>
              </a:rPr>
              <a:t> </a:t>
            </a:r>
            <a:endParaRPr lang="en-CA" sz="2000" b="1" spc="-50" dirty="0">
              <a:solidFill>
                <a:schemeClr val="tx1">
                  <a:lumMod val="75000"/>
                  <a:lumOff val="25000"/>
                </a:schemeClr>
              </a:solidFill>
              <a:latin typeface="Helvetica"/>
              <a:ea typeface="Roboto" pitchFamily="2" charset="0"/>
              <a:cs typeface="Helvetic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2429" y="0"/>
            <a:ext cx="67625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CA" sz="2800" b="1" spc="-50" dirty="0" smtClean="0">
                <a:solidFill>
                  <a:schemeClr val="tx2">
                    <a:lumMod val="75000"/>
                  </a:schemeClr>
                </a:solidFill>
                <a:latin typeface="Helvetica"/>
                <a:ea typeface="Roboto" pitchFamily="2" charset="0"/>
                <a:cs typeface="Helvetica"/>
              </a:rPr>
              <a:t>Integration in 15-hour Driving Course</a:t>
            </a:r>
            <a:endParaRPr lang="en-CA" sz="2800" b="1" spc="-50" dirty="0">
              <a:solidFill>
                <a:schemeClr val="tx2">
                  <a:lumMod val="75000"/>
                </a:schemeClr>
              </a:solidFill>
              <a:latin typeface="Helvetica"/>
              <a:ea typeface="Roboto" pitchFamily="2" charset="0"/>
              <a:cs typeface="Helvetic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3079" y="4209325"/>
            <a:ext cx="1082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Example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8150926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468" y="0"/>
            <a:ext cx="6830008" cy="484064"/>
          </a:xfrm>
        </p:spPr>
        <p:txBody>
          <a:bodyPr/>
          <a:lstStyle/>
          <a:p>
            <a:r>
              <a:rPr lang="en-US" sz="3200" dirty="0" smtClean="0"/>
              <a:t>Train-the-Trainer</a:t>
            </a:r>
            <a:endParaRPr lang="en-US" sz="3200" dirty="0"/>
          </a:p>
        </p:txBody>
      </p:sp>
      <p:pic>
        <p:nvPicPr>
          <p:cNvPr id="3" name="Picture 2" descr="2010 Trainers observe new scenarios -1 copy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39" y="844614"/>
            <a:ext cx="4758312" cy="356873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062056" y="860245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fr-CA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Teaching</a:t>
            </a:r>
            <a:r>
              <a:rPr lang="fr-CA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 techniques </a:t>
            </a:r>
            <a:r>
              <a:rPr lang="fr-CA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applied</a:t>
            </a:r>
            <a:r>
              <a:rPr lang="fr-CA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 </a:t>
            </a:r>
            <a:r>
              <a:rPr lang="fr-CA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to</a:t>
            </a:r>
          </a:p>
          <a:p>
            <a:pPr>
              <a:defRPr/>
            </a:pPr>
            <a:r>
              <a:rPr lang="fr-CA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 </a:t>
            </a:r>
            <a:r>
              <a:rPr lang="fr-CA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driving</a:t>
            </a:r>
            <a:r>
              <a:rPr lang="fr-CA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 simulator </a:t>
            </a:r>
            <a:r>
              <a:rPr lang="fr-CA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lessons</a:t>
            </a:r>
            <a:r>
              <a:rPr lang="fr-CA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:</a:t>
            </a:r>
            <a:endParaRPr lang="fr-CA" sz="2000" dirty="0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80186" y="1576075"/>
            <a:ext cx="3963814" cy="2682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fr-CA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Explanations</a:t>
            </a:r>
            <a:endParaRPr lang="fr-CA" sz="2000" dirty="0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  <a:p>
            <a:pPr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fr-CA" sz="20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Demonstration</a:t>
            </a:r>
            <a:endParaRPr lang="fr-CA" sz="2000" i="1" dirty="0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  <a:p>
            <a:pPr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fr-CA" sz="2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Questions</a:t>
            </a:r>
            <a:r>
              <a:rPr lang="fr-CA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 (</a:t>
            </a:r>
            <a:r>
              <a:rPr lang="fr-CA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Socratic</a:t>
            </a:r>
            <a:r>
              <a:rPr lang="fr-CA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 </a:t>
            </a:r>
            <a:r>
              <a:rPr lang="fr-CA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M</a:t>
            </a:r>
            <a:r>
              <a:rPr lang="fr-CA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ethod</a:t>
            </a:r>
            <a:r>
              <a:rPr lang="fr-CA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)</a:t>
            </a:r>
          </a:p>
          <a:p>
            <a:pPr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fr-CA" sz="20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Commentary</a:t>
            </a:r>
            <a:r>
              <a:rPr lang="fr-CA" sz="2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 </a:t>
            </a:r>
            <a:r>
              <a:rPr lang="fr-CA" sz="20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Driving</a:t>
            </a:r>
            <a:endParaRPr lang="fr-CA" sz="2000" i="1" dirty="0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  <a:p>
            <a:pPr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fr-CA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Illustrations </a:t>
            </a:r>
            <a:endParaRPr lang="fr-CA" sz="2000" dirty="0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  <a:p>
            <a:pPr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fr-CA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Segmentation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71551" y="4357021"/>
            <a:ext cx="2621230" cy="369332"/>
          </a:xfrm>
          <a:prstGeom prst="rect">
            <a:avLst/>
          </a:prstGeom>
          <a:solidFill>
            <a:srgbClr val="C1D1C4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Plus Annual Workshops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9775723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sample sim lesson.p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776" y="851167"/>
            <a:ext cx="3775894" cy="2304256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447308" y="0"/>
            <a:ext cx="37144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Helvetica"/>
                <a:cs typeface="Helvetica"/>
              </a:rPr>
              <a:t>Support Learners </a:t>
            </a:r>
            <a:endParaRPr lang="en-US" sz="3200" b="1" dirty="0">
              <a:solidFill>
                <a:schemeClr val="tx2">
                  <a:lumMod val="7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26" name="Text Box 10"/>
          <p:cNvSpPr txBox="1">
            <a:spLocks noChangeArrowheads="1"/>
          </p:cNvSpPr>
          <p:nvPr/>
        </p:nvSpPr>
        <p:spPr bwMode="auto">
          <a:xfrm>
            <a:off x="4256861" y="924274"/>
            <a:ext cx="181413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CA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Lesson goals</a:t>
            </a:r>
            <a:endParaRPr lang="fr-CA" sz="2000" b="1" dirty="0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27" name="Picture 6" descr="Slide_8_1_1_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4407" y="933766"/>
            <a:ext cx="2626277" cy="1969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2762095"/>
              </p:ext>
            </p:extLst>
          </p:nvPr>
        </p:nvGraphicFramePr>
        <p:xfrm>
          <a:off x="4356043" y="3239941"/>
          <a:ext cx="2731486" cy="16340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" name="Photo Editor Photo" r:id="rId6" imgW="7973538" imgH="4772691" progId="MSPhotoEd.3">
                  <p:embed/>
                </p:oleObj>
              </mc:Choice>
              <mc:Fallback>
                <p:oleObj name="Photo Editor Photo" r:id="rId6" imgW="7973538" imgH="477269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6043" y="3239941"/>
                        <a:ext cx="2731486" cy="16340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9" name="Straight Arrow Connector 28"/>
          <p:cNvCxnSpPr/>
          <p:nvPr/>
        </p:nvCxnSpPr>
        <p:spPr>
          <a:xfrm flipV="1">
            <a:off x="4256861" y="1403108"/>
            <a:ext cx="1867001" cy="25067"/>
          </a:xfrm>
          <a:prstGeom prst="straightConnector1">
            <a:avLst/>
          </a:prstGeom>
          <a:ln>
            <a:solidFill>
              <a:srgbClr val="003768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 Box 10"/>
          <p:cNvSpPr txBox="1">
            <a:spLocks noChangeArrowheads="1"/>
          </p:cNvSpPr>
          <p:nvPr/>
        </p:nvSpPr>
        <p:spPr bwMode="auto">
          <a:xfrm>
            <a:off x="335866" y="3899523"/>
            <a:ext cx="266121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CA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Objective feedback</a:t>
            </a:r>
            <a:endParaRPr lang="fr-CA" sz="2000" b="1" dirty="0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2857500" y="4087045"/>
            <a:ext cx="1387911" cy="18634"/>
          </a:xfrm>
          <a:prstGeom prst="straightConnector1">
            <a:avLst/>
          </a:prstGeom>
          <a:ln>
            <a:solidFill>
              <a:srgbClr val="003768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31309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1446155"/>
              </p:ext>
            </p:extLst>
          </p:nvPr>
        </p:nvGraphicFramePr>
        <p:xfrm>
          <a:off x="1752600" y="857978"/>
          <a:ext cx="5638800" cy="37711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2" name="Image" r:id="rId3" imgW="7974360" imgH="5333040" progId="Photoshop.Image.16">
                  <p:embed/>
                </p:oleObj>
              </mc:Choice>
              <mc:Fallback>
                <p:oleObj name="Image" r:id="rId3" imgW="7974360" imgH="5333040" progId="Photoshop.Image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52600" y="857978"/>
                        <a:ext cx="5638800" cy="37711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 rot="19553290">
            <a:off x="1853061" y="1530874"/>
            <a:ext cx="31085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dist"/>
            <a:r>
              <a:rPr lang="en-US" sz="4000" b="1" dirty="0" err="1">
                <a:latin typeface="Helvetica"/>
                <a:cs typeface="Helvetica"/>
              </a:rPr>
              <a:t>ToT</a:t>
            </a:r>
            <a:r>
              <a:rPr lang="en-US" sz="4000" b="1" dirty="0">
                <a:latin typeface="Helvetica"/>
                <a:cs typeface="Helvetica"/>
              </a:rPr>
              <a:t> </a:t>
            </a:r>
            <a:r>
              <a:rPr lang="en-US" sz="4000" b="1" dirty="0" smtClean="0">
                <a:latin typeface="Helvetica"/>
                <a:cs typeface="Helvetica"/>
              </a:rPr>
              <a:t> STUDY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8297809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04" y="162466"/>
            <a:ext cx="6830008" cy="484064"/>
          </a:xfrm>
        </p:spPr>
        <p:txBody>
          <a:bodyPr/>
          <a:lstStyle/>
          <a:p>
            <a:r>
              <a:rPr lang="en-US" sz="3200" dirty="0" smtClean="0"/>
              <a:t>Study Sample &amp; Comparison Group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413456" y="738478"/>
            <a:ext cx="781134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ＭＳ 明朝"/>
                <a:cs typeface="Times New Roman"/>
              </a:rPr>
              <a:t>Four driving schools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ＭＳ 明朝"/>
                <a:cs typeface="Times New Roman"/>
              </a:rPr>
              <a:t>around Quebec</a:t>
            </a:r>
          </a:p>
          <a:p>
            <a:pPr>
              <a:spcAft>
                <a:spcPts val="0"/>
              </a:spcAft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Helvetica"/>
              <a:ea typeface="ＭＳ 明朝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ＭＳ 明朝"/>
                <a:cs typeface="Times New Roman"/>
              </a:rPr>
              <a:t>Convenience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ＭＳ 明朝"/>
                <a:cs typeface="Times New Roman"/>
              </a:rPr>
              <a:t>sample of 2,187 learner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ＭＳ 明朝"/>
                <a:cs typeface="Times New Roman"/>
              </a:rPr>
              <a:t>drivers, average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ＭＳ 明朝"/>
                <a:cs typeface="Times New Roman"/>
              </a:rPr>
              <a:t>age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ＭＳ 明朝"/>
                <a:cs typeface="Times New Roman"/>
              </a:rPr>
              <a:t>17.6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ＭＳ 明朝"/>
                <a:cs typeface="Times New Roman"/>
              </a:rPr>
              <a:t>years,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ＭＳ 明朝"/>
                <a:cs typeface="Times New Roman"/>
              </a:rPr>
              <a:t>53.8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ＭＳ 明朝"/>
                <a:cs typeface="Times New Roman"/>
              </a:rPr>
              <a:t>%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ＭＳ 明朝"/>
                <a:cs typeface="Times New Roman"/>
              </a:rPr>
              <a:t>female</a:t>
            </a:r>
          </a:p>
          <a:p>
            <a:pPr>
              <a:spcAft>
                <a:spcPts val="0"/>
              </a:spcAft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Helvetica"/>
              <a:ea typeface="ＭＳ 明朝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ＭＳ 明朝"/>
                <a:cs typeface="Times New Roman"/>
              </a:rPr>
              <a:t>In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ＭＳ 明朝"/>
                <a:cs typeface="Times New Roman"/>
              </a:rPr>
              <a:t>total, 95% of the study sample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ＭＳ 明朝"/>
                <a:cs typeface="Times New Roman"/>
              </a:rPr>
              <a:t>substituted between one and four on-road hours with driving simulator hours.</a:t>
            </a:r>
          </a:p>
          <a:p>
            <a:pPr>
              <a:spcAft>
                <a:spcPts val="0"/>
              </a:spcAft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Helvetica"/>
              <a:ea typeface="ＭＳ 明朝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ＭＳ 明朝"/>
                <a:cs typeface="Times New Roman"/>
              </a:rPr>
              <a:t>The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ＭＳ 明朝"/>
                <a:cs typeface="Times New Roman"/>
              </a:rPr>
              <a:t>age- and sex-matched comparison group was drawn from all new Quebec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ＭＳ 明朝"/>
                <a:cs typeface="Times New Roman"/>
              </a:rPr>
              <a:t>drivers</a:t>
            </a:r>
            <a:endParaRPr lang="en-CA" sz="16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ambria"/>
              <a:ea typeface="ＭＳ 明朝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94196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-33051" y="1110867"/>
            <a:ext cx="9177051" cy="3416300"/>
          </a:xfrm>
        </p:spPr>
        <p:txBody>
          <a:bodyPr/>
          <a:lstStyle/>
          <a:p>
            <a:pPr marL="0" indent="0" algn="ctr">
              <a:buNone/>
            </a:pPr>
            <a:r>
              <a:rPr lang="fr-CA" sz="2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Dr Pierro Hirsch</a:t>
            </a:r>
          </a:p>
          <a:p>
            <a:pPr algn="ctr"/>
            <a:endParaRPr lang="fr-CA" sz="28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CA" sz="2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Research and Program Development</a:t>
            </a:r>
          </a:p>
          <a:p>
            <a:pPr marL="0" indent="0" algn="ctr">
              <a:buNone/>
            </a:pPr>
            <a:r>
              <a:rPr lang="fr-CA" sz="2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for</a:t>
            </a:r>
          </a:p>
          <a:p>
            <a:pPr marL="0" indent="0" algn="ctr">
              <a:buNone/>
            </a:pPr>
            <a:r>
              <a:rPr lang="fr-CA" sz="2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Virage Simulation</a:t>
            </a:r>
          </a:p>
          <a:p>
            <a:pPr marL="0" indent="0" algn="ctr">
              <a:spcBef>
                <a:spcPct val="0"/>
              </a:spcBef>
              <a:buNone/>
            </a:pPr>
            <a:endParaRPr lang="fr-CA" sz="2800" dirty="0">
              <a:solidFill>
                <a:prstClr val="black">
                  <a:lumMod val="50000"/>
                  <a:lumOff val="50000"/>
                </a:prst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382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494" y="103387"/>
            <a:ext cx="6830008" cy="484064"/>
          </a:xfrm>
        </p:spPr>
        <p:txBody>
          <a:bodyPr/>
          <a:lstStyle/>
          <a:p>
            <a:r>
              <a:rPr lang="en-US" sz="2800" dirty="0" smtClean="0"/>
              <a:t>Learner Perceptions After 15 Lessons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292555" y="780824"/>
            <a:ext cx="84342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Helvetica"/>
                <a:cs typeface="Helvetica"/>
              </a:rPr>
              <a:t>Driving lessons were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Helvetica"/>
                <a:cs typeface="Helvetica"/>
              </a:rPr>
              <a:t>easy</a:t>
            </a:r>
            <a:r>
              <a:rPr lang="en-US" sz="2400" dirty="0" smtClean="0">
                <a:latin typeface="Helvetica"/>
                <a:cs typeface="Helvetica"/>
              </a:rPr>
              <a:t> </a:t>
            </a:r>
            <a:r>
              <a:rPr lang="en-US" sz="2000" dirty="0" smtClean="0">
                <a:latin typeface="Helvetica"/>
                <a:cs typeface="Helvetica"/>
              </a:rPr>
              <a:t>(</a:t>
            </a:r>
            <a:r>
              <a:rPr lang="en-US" sz="2000" dirty="0">
                <a:latin typeface="Helvetica"/>
                <a:cs typeface="Helvetica"/>
              </a:rPr>
              <a:t>n=</a:t>
            </a:r>
            <a:r>
              <a:rPr lang="en-US" sz="2000" dirty="0" smtClean="0">
                <a:latin typeface="Helvetica"/>
                <a:cs typeface="Helvetica"/>
              </a:rPr>
              <a:t>618)</a:t>
            </a:r>
            <a:r>
              <a:rPr lang="en-CA" sz="2000" dirty="0" smtClean="0">
                <a:latin typeface="Helvetica"/>
                <a:cs typeface="Helvetica"/>
              </a:rPr>
              <a:t> </a:t>
            </a:r>
            <a:endParaRPr lang="en-US" sz="2400" dirty="0">
              <a:latin typeface="Helvetica"/>
              <a:cs typeface="Helvetica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541852915"/>
              </p:ext>
            </p:extLst>
          </p:nvPr>
        </p:nvGraphicFramePr>
        <p:xfrm>
          <a:off x="221495" y="1331018"/>
          <a:ext cx="8623488" cy="33952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535069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001" y="59078"/>
            <a:ext cx="6830008" cy="484064"/>
          </a:xfrm>
        </p:spPr>
        <p:txBody>
          <a:bodyPr/>
          <a:lstStyle/>
          <a:p>
            <a:r>
              <a:rPr lang="en-US" sz="2800" dirty="0" smtClean="0"/>
              <a:t>Learner Perceptions After 15 Lessons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292555" y="692206"/>
            <a:ext cx="84342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Helvetica"/>
                <a:cs typeface="Helvetica"/>
              </a:rPr>
              <a:t>Driving lessons were 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Helvetica"/>
                <a:cs typeface="Helvetica"/>
              </a:rPr>
              <a:t>relaxing</a:t>
            </a:r>
            <a:r>
              <a:rPr lang="en-US" sz="2400" dirty="0" smtClean="0">
                <a:latin typeface="Helvetica"/>
                <a:cs typeface="Helvetica"/>
              </a:rPr>
              <a:t> </a:t>
            </a:r>
            <a:r>
              <a:rPr lang="en-US" sz="2000" dirty="0" smtClean="0">
                <a:latin typeface="Helvetica"/>
                <a:cs typeface="Helvetica"/>
              </a:rPr>
              <a:t>(</a:t>
            </a:r>
            <a:r>
              <a:rPr lang="en-US" sz="2000" dirty="0">
                <a:latin typeface="Helvetica"/>
                <a:cs typeface="Helvetica"/>
              </a:rPr>
              <a:t>n=</a:t>
            </a:r>
            <a:r>
              <a:rPr lang="en-US" sz="2000" dirty="0" smtClean="0">
                <a:latin typeface="Helvetica"/>
                <a:cs typeface="Helvetica"/>
              </a:rPr>
              <a:t>618)</a:t>
            </a:r>
            <a:r>
              <a:rPr lang="en-CA" sz="2000" dirty="0" smtClean="0">
                <a:latin typeface="Helvetica"/>
                <a:cs typeface="Helvetica"/>
              </a:rPr>
              <a:t> </a:t>
            </a:r>
            <a:endParaRPr lang="en-US" sz="2400" dirty="0">
              <a:latin typeface="Helvetica"/>
              <a:cs typeface="Helvetica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73730263"/>
              </p:ext>
            </p:extLst>
          </p:nvPr>
        </p:nvGraphicFramePr>
        <p:xfrm>
          <a:off x="292555" y="1302935"/>
          <a:ext cx="8564724" cy="3488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616309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001" y="59078"/>
            <a:ext cx="6830008" cy="484064"/>
          </a:xfrm>
        </p:spPr>
        <p:txBody>
          <a:bodyPr/>
          <a:lstStyle/>
          <a:p>
            <a:r>
              <a:rPr lang="en-US" sz="2800" dirty="0" smtClean="0"/>
              <a:t>Learner Perceptions After 15 Lessons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292555" y="780824"/>
            <a:ext cx="84342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Helvetica"/>
                <a:cs typeface="Helvetica"/>
              </a:rPr>
              <a:t>Driving lessons were </a:t>
            </a:r>
            <a:r>
              <a:rPr lang="en-US" sz="2400" dirty="0" smtClean="0">
                <a:solidFill>
                  <a:srgbClr val="FF6600"/>
                </a:solidFill>
                <a:latin typeface="Helvetica"/>
                <a:cs typeface="Helvetica"/>
              </a:rPr>
              <a:t>enjoyable</a:t>
            </a:r>
            <a:r>
              <a:rPr lang="en-US" sz="2400" dirty="0" smtClean="0">
                <a:latin typeface="Helvetica"/>
                <a:cs typeface="Helvetica"/>
              </a:rPr>
              <a:t> </a:t>
            </a:r>
            <a:r>
              <a:rPr lang="en-US" sz="2000" dirty="0" smtClean="0">
                <a:latin typeface="Helvetica"/>
                <a:cs typeface="Helvetica"/>
              </a:rPr>
              <a:t>(</a:t>
            </a:r>
            <a:r>
              <a:rPr lang="en-US" sz="2000" dirty="0">
                <a:latin typeface="Helvetica"/>
                <a:cs typeface="Helvetica"/>
              </a:rPr>
              <a:t>n=</a:t>
            </a:r>
            <a:r>
              <a:rPr lang="en-US" sz="2000" dirty="0" smtClean="0">
                <a:latin typeface="Helvetica"/>
                <a:cs typeface="Helvetica"/>
              </a:rPr>
              <a:t>618)</a:t>
            </a:r>
            <a:r>
              <a:rPr lang="en-CA" sz="2000" dirty="0" smtClean="0">
                <a:latin typeface="Helvetica"/>
                <a:cs typeface="Helvetica"/>
              </a:rPr>
              <a:t> </a:t>
            </a:r>
            <a:endParaRPr lang="en-US" sz="2400" dirty="0">
              <a:latin typeface="Helvetica"/>
              <a:cs typeface="Helvetica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292656023"/>
              </p:ext>
            </p:extLst>
          </p:nvPr>
        </p:nvGraphicFramePr>
        <p:xfrm>
          <a:off x="516818" y="1476957"/>
          <a:ext cx="8121438" cy="307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666968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001" y="59078"/>
            <a:ext cx="6830008" cy="484064"/>
          </a:xfrm>
        </p:spPr>
        <p:txBody>
          <a:bodyPr/>
          <a:lstStyle/>
          <a:p>
            <a:r>
              <a:rPr lang="en-US" sz="2800" dirty="0" smtClean="0"/>
              <a:t>Learner Perceptions After 15 Lessons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292555" y="780824"/>
            <a:ext cx="84342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Helvetica"/>
                <a:cs typeface="Helvetica"/>
              </a:rPr>
              <a:t>Driving lessons were </a:t>
            </a:r>
            <a:r>
              <a:rPr lang="en-US" sz="2400" dirty="0" smtClean="0">
                <a:solidFill>
                  <a:srgbClr val="000090"/>
                </a:solidFill>
                <a:latin typeface="Helvetica"/>
                <a:cs typeface="Helvetica"/>
              </a:rPr>
              <a:t>stimulating</a:t>
            </a:r>
            <a:r>
              <a:rPr lang="en-US" sz="2400" dirty="0" smtClean="0">
                <a:latin typeface="Helvetica"/>
                <a:cs typeface="Helvetica"/>
              </a:rPr>
              <a:t> </a:t>
            </a:r>
            <a:r>
              <a:rPr lang="en-US" sz="2000" dirty="0" smtClean="0">
                <a:latin typeface="Helvetica"/>
                <a:cs typeface="Helvetica"/>
              </a:rPr>
              <a:t>(</a:t>
            </a:r>
            <a:r>
              <a:rPr lang="en-US" sz="2000" dirty="0">
                <a:latin typeface="Helvetica"/>
                <a:cs typeface="Helvetica"/>
              </a:rPr>
              <a:t>n=</a:t>
            </a:r>
            <a:r>
              <a:rPr lang="en-US" sz="2000" dirty="0" smtClean="0">
                <a:latin typeface="Helvetica"/>
                <a:cs typeface="Helvetica"/>
              </a:rPr>
              <a:t>618)</a:t>
            </a:r>
            <a:r>
              <a:rPr lang="en-CA" sz="2000" dirty="0" smtClean="0">
                <a:latin typeface="Helvetica"/>
                <a:cs typeface="Helvetica"/>
              </a:rPr>
              <a:t> </a:t>
            </a:r>
            <a:endParaRPr lang="en-US" sz="2400" dirty="0">
              <a:latin typeface="Helvetica"/>
              <a:cs typeface="Helvetica"/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98761607"/>
              </p:ext>
            </p:extLst>
          </p:nvPr>
        </p:nvGraphicFramePr>
        <p:xfrm>
          <a:off x="620183" y="1358801"/>
          <a:ext cx="7678449" cy="3101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69602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2464"/>
            <a:ext cx="8963363" cy="484064"/>
          </a:xfrm>
        </p:spPr>
        <p:txBody>
          <a:bodyPr/>
          <a:lstStyle/>
          <a:p>
            <a:r>
              <a:rPr lang="en-US" sz="2400" dirty="0" smtClean="0"/>
              <a:t>Compared to 1 h </a:t>
            </a:r>
            <a:r>
              <a:rPr lang="en-US" sz="2400" dirty="0"/>
              <a:t>On-</a:t>
            </a:r>
            <a:r>
              <a:rPr lang="en-US" sz="2400" dirty="0" smtClean="0"/>
              <a:t>Road, 1 h on Simulator was: </a:t>
            </a:r>
            <a:endParaRPr lang="en-US" sz="24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0151604"/>
              </p:ext>
            </p:extLst>
          </p:nvPr>
        </p:nvGraphicFramePr>
        <p:xfrm>
          <a:off x="739775" y="352425"/>
          <a:ext cx="7581900" cy="456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9" name="Document" r:id="rId3" imgW="5943600" imgH="3581400" progId="Word.Document.12">
                  <p:embed/>
                </p:oleObj>
              </mc:Choice>
              <mc:Fallback>
                <p:oleObj name="Document" r:id="rId3" imgW="5943600" imgH="3581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39775" y="352425"/>
                        <a:ext cx="7581900" cy="4568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04470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831" y="274620"/>
            <a:ext cx="6830008" cy="484064"/>
          </a:xfrm>
        </p:spPr>
        <p:txBody>
          <a:bodyPr/>
          <a:lstStyle/>
          <a:p>
            <a:r>
              <a:rPr lang="fr-CA" sz="2800" dirty="0">
                <a:solidFill>
                  <a:schemeClr val="tx2">
                    <a:lumMod val="75000"/>
                  </a:schemeClr>
                </a:solidFill>
                <a:latin typeface="Helvetica"/>
                <a:cs typeface="Helvetica"/>
              </a:rPr>
              <a:t>Road </a:t>
            </a:r>
            <a:r>
              <a:rPr lang="fr-CA" sz="2800" dirty="0" smtClean="0">
                <a:solidFill>
                  <a:schemeClr val="tx2">
                    <a:lumMod val="75000"/>
                  </a:schemeClr>
                </a:solidFill>
                <a:latin typeface="Helvetica"/>
                <a:cs typeface="Helvetica"/>
              </a:rPr>
              <a:t>Test </a:t>
            </a:r>
            <a:r>
              <a:rPr lang="fr-CA" sz="2800" dirty="0" err="1">
                <a:solidFill>
                  <a:schemeClr val="tx2">
                    <a:lumMod val="75000"/>
                  </a:schemeClr>
                </a:solidFill>
                <a:latin typeface="Helvetica"/>
                <a:cs typeface="Helvetica"/>
              </a:rPr>
              <a:t>P</a:t>
            </a:r>
            <a:r>
              <a:rPr lang="fr-CA" sz="2800" dirty="0" err="1" smtClean="0">
                <a:solidFill>
                  <a:schemeClr val="tx2">
                    <a:lumMod val="75000"/>
                  </a:schemeClr>
                </a:solidFill>
                <a:latin typeface="Helvetica"/>
                <a:cs typeface="Helvetica"/>
              </a:rPr>
              <a:t>ass</a:t>
            </a:r>
            <a:r>
              <a:rPr lang="fr-CA" sz="2800" dirty="0" smtClean="0">
                <a:solidFill>
                  <a:schemeClr val="tx2">
                    <a:lumMod val="75000"/>
                  </a:schemeClr>
                </a:solidFill>
                <a:latin typeface="Helvetica"/>
                <a:cs typeface="Helvetica"/>
              </a:rPr>
              <a:t> </a:t>
            </a:r>
            <a:r>
              <a:rPr lang="fr-CA" sz="2800" dirty="0">
                <a:solidFill>
                  <a:schemeClr val="tx2">
                    <a:lumMod val="75000"/>
                  </a:schemeClr>
                </a:solidFill>
                <a:latin typeface="Helvetica"/>
                <a:cs typeface="Helvetica"/>
              </a:rPr>
              <a:t>R</a:t>
            </a:r>
            <a:r>
              <a:rPr lang="fr-CA" sz="2800" dirty="0" smtClean="0">
                <a:solidFill>
                  <a:schemeClr val="tx2">
                    <a:lumMod val="75000"/>
                  </a:schemeClr>
                </a:solidFill>
                <a:latin typeface="Helvetica"/>
                <a:cs typeface="Helvetica"/>
              </a:rPr>
              <a:t>ates on 1st </a:t>
            </a:r>
            <a:r>
              <a:rPr lang="fr-CA" sz="2800" dirty="0" err="1">
                <a:solidFill>
                  <a:schemeClr val="tx2">
                    <a:lumMod val="75000"/>
                  </a:schemeClr>
                </a:solidFill>
                <a:latin typeface="Helvetica"/>
                <a:cs typeface="Helvetica"/>
              </a:rPr>
              <a:t>A</a:t>
            </a:r>
            <a:r>
              <a:rPr lang="fr-CA" sz="2800" dirty="0" err="1" smtClean="0">
                <a:solidFill>
                  <a:schemeClr val="tx2">
                    <a:lumMod val="75000"/>
                  </a:schemeClr>
                </a:solidFill>
                <a:latin typeface="Helvetica"/>
                <a:cs typeface="Helvetica"/>
              </a:rPr>
              <a:t>ttempt</a:t>
            </a:r>
            <a:r>
              <a:rPr lang="fr-CA" sz="3200" dirty="0">
                <a:solidFill>
                  <a:schemeClr val="tx2">
                    <a:lumMod val="75000"/>
                  </a:schemeClr>
                </a:solidFill>
                <a:latin typeface="Helvetica"/>
                <a:cs typeface="Helvetica"/>
              </a:rPr>
              <a:t/>
            </a:r>
            <a:br>
              <a:rPr lang="fr-CA" sz="3200" dirty="0">
                <a:solidFill>
                  <a:schemeClr val="tx2">
                    <a:lumMod val="75000"/>
                  </a:schemeClr>
                </a:solidFill>
                <a:latin typeface="Helvetica"/>
                <a:cs typeface="Helvetica"/>
              </a:rPr>
            </a:br>
            <a:endParaRPr lang="en-US" sz="3200" dirty="0"/>
          </a:p>
        </p:txBody>
      </p:sp>
      <p:graphicFrame>
        <p:nvGraphicFramePr>
          <p:cNvPr id="3" name="Graphique 3"/>
          <p:cNvGraphicFramePr/>
          <p:nvPr>
            <p:extLst>
              <p:ext uri="{D42A27DB-BD31-4B8C-83A1-F6EECF244321}">
                <p14:modId xmlns:p14="http://schemas.microsoft.com/office/powerpoint/2010/main" val="3638934844"/>
              </p:ext>
            </p:extLst>
          </p:nvPr>
        </p:nvGraphicFramePr>
        <p:xfrm>
          <a:off x="579868" y="874925"/>
          <a:ext cx="7216712" cy="333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868439" y="4419710"/>
            <a:ext cx="76959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Helvetica"/>
                <a:cs typeface="Helvetica"/>
              </a:rPr>
              <a:t>        Female</a:t>
            </a:r>
            <a:r>
              <a:rPr lang="en-US" b="1" dirty="0">
                <a:latin typeface="Helvetica"/>
                <a:cs typeface="Helvetica"/>
              </a:rPr>
              <a:t>: </a:t>
            </a:r>
            <a:r>
              <a:rPr lang="en-US" b="1" dirty="0">
                <a:latin typeface="Helvetica"/>
                <a:cs typeface="Helvetica"/>
                <a:sym typeface="Symbol"/>
              </a:rPr>
              <a:t></a:t>
            </a:r>
            <a:r>
              <a:rPr lang="en-US" b="1" baseline="30000" dirty="0">
                <a:latin typeface="Helvetica"/>
                <a:cs typeface="Helvetica"/>
              </a:rPr>
              <a:t>2</a:t>
            </a:r>
            <a:r>
              <a:rPr lang="en-US" b="1" dirty="0">
                <a:latin typeface="Helvetica"/>
                <a:cs typeface="Helvetica"/>
              </a:rPr>
              <a:t>(1)= 44.4, p &lt; .0001</a:t>
            </a:r>
            <a:r>
              <a:rPr lang="en-US" b="1" dirty="0" smtClean="0">
                <a:latin typeface="Helvetica"/>
                <a:cs typeface="Helvetica"/>
              </a:rPr>
              <a:t>;      Male</a:t>
            </a:r>
            <a:r>
              <a:rPr lang="en-US" b="1" dirty="0">
                <a:latin typeface="Helvetica"/>
                <a:cs typeface="Helvetica"/>
              </a:rPr>
              <a:t>: </a:t>
            </a:r>
            <a:r>
              <a:rPr lang="en-US" b="1" dirty="0">
                <a:latin typeface="Helvetica"/>
                <a:cs typeface="Helvetica"/>
                <a:sym typeface="Symbol"/>
              </a:rPr>
              <a:t></a:t>
            </a:r>
            <a:r>
              <a:rPr lang="en-US" b="1" baseline="30000" dirty="0">
                <a:latin typeface="Helvetica"/>
                <a:cs typeface="Helvetica"/>
              </a:rPr>
              <a:t>2</a:t>
            </a:r>
            <a:r>
              <a:rPr lang="en-US" b="1" dirty="0">
                <a:latin typeface="Helvetica"/>
                <a:cs typeface="Helvetica"/>
              </a:rPr>
              <a:t>(1)= 37.7, p &lt; .0001</a:t>
            </a:r>
            <a:endParaRPr lang="en-CA" b="1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723703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8157"/>
            <a:ext cx="7663683" cy="484064"/>
          </a:xfrm>
        </p:spPr>
        <p:txBody>
          <a:bodyPr/>
          <a:lstStyle/>
          <a:p>
            <a:r>
              <a:rPr lang="en-US" sz="2400" dirty="0" smtClean="0"/>
              <a:t>Lower Infraction Rates </a:t>
            </a:r>
            <a:r>
              <a:rPr lang="en-US" sz="2400" dirty="0"/>
              <a:t> </a:t>
            </a:r>
            <a:r>
              <a:rPr lang="en-US" sz="2400" dirty="0" smtClean="0"/>
              <a:t>-  Females - Simulator  Group</a:t>
            </a:r>
            <a:endParaRPr lang="en-US" sz="2400" dirty="0"/>
          </a:p>
        </p:txBody>
      </p:sp>
      <p:graphicFrame>
        <p:nvGraphicFramePr>
          <p:cNvPr id="3" name="Graphique 5"/>
          <p:cNvGraphicFramePr/>
          <p:nvPr>
            <p:extLst>
              <p:ext uri="{D42A27DB-BD31-4B8C-83A1-F6EECF244321}">
                <p14:modId xmlns:p14="http://schemas.microsoft.com/office/powerpoint/2010/main" val="3303576312"/>
              </p:ext>
            </p:extLst>
          </p:nvPr>
        </p:nvGraphicFramePr>
        <p:xfrm>
          <a:off x="605974" y="751079"/>
          <a:ext cx="7472122" cy="35161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653820" y="4416099"/>
            <a:ext cx="5830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p-values for each </a:t>
            </a:r>
            <a:r>
              <a:rPr 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solo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 driving period &lt; 0.06 to &lt; 0.0001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6155254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793" y="0"/>
            <a:ext cx="7250229" cy="484064"/>
          </a:xfrm>
        </p:spPr>
        <p:txBody>
          <a:bodyPr/>
          <a:lstStyle/>
          <a:p>
            <a:r>
              <a:rPr lang="en-US" sz="2400" dirty="0" smtClean="0"/>
              <a:t>Lower Infraction Rates - </a:t>
            </a:r>
            <a:r>
              <a:rPr lang="en-US" sz="2400" dirty="0"/>
              <a:t>M</a:t>
            </a:r>
            <a:r>
              <a:rPr lang="en-US" sz="2400" dirty="0" smtClean="0"/>
              <a:t>ales </a:t>
            </a:r>
            <a:r>
              <a:rPr lang="en-US" sz="2400" dirty="0"/>
              <a:t>-</a:t>
            </a:r>
            <a:r>
              <a:rPr lang="en-US" sz="2400" dirty="0" smtClean="0"/>
              <a:t> Simulator Group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531586" y="4357020"/>
            <a:ext cx="8392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p-values for each driving period after 1</a:t>
            </a:r>
            <a:r>
              <a:rPr lang="en-US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st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 six months between &lt; 0.01 to &lt; 0.0003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graphicFrame>
        <p:nvGraphicFramePr>
          <p:cNvPr id="5" name="Graphique 1"/>
          <p:cNvGraphicFramePr/>
          <p:nvPr>
            <p:extLst>
              <p:ext uri="{D42A27DB-BD31-4B8C-83A1-F6EECF244321}">
                <p14:modId xmlns:p14="http://schemas.microsoft.com/office/powerpoint/2010/main" val="2231541027"/>
              </p:ext>
            </p:extLst>
          </p:nvPr>
        </p:nvGraphicFramePr>
        <p:xfrm>
          <a:off x="797377" y="782787"/>
          <a:ext cx="7575087" cy="34560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536734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364" y="0"/>
            <a:ext cx="7250228" cy="484064"/>
          </a:xfrm>
        </p:spPr>
        <p:txBody>
          <a:bodyPr/>
          <a:lstStyle/>
          <a:p>
            <a:r>
              <a:rPr lang="en-US" sz="2400" dirty="0" smtClean="0"/>
              <a:t>Higher Car Ownership </a:t>
            </a:r>
            <a:r>
              <a:rPr lang="en-US" sz="2400" dirty="0"/>
              <a:t>-</a:t>
            </a:r>
            <a:r>
              <a:rPr lang="en-US" sz="2400" dirty="0" smtClean="0"/>
              <a:t> Males - Simulator  Group</a:t>
            </a:r>
            <a:endParaRPr lang="en-US" sz="2400" dirty="0"/>
          </a:p>
        </p:txBody>
      </p:sp>
      <p:graphicFrame>
        <p:nvGraphicFramePr>
          <p:cNvPr id="3" name="Graphique 8"/>
          <p:cNvGraphicFramePr/>
          <p:nvPr>
            <p:extLst>
              <p:ext uri="{D42A27DB-BD31-4B8C-83A1-F6EECF244321}">
                <p14:modId xmlns:p14="http://schemas.microsoft.com/office/powerpoint/2010/main" val="1459272871"/>
              </p:ext>
            </p:extLst>
          </p:nvPr>
        </p:nvGraphicFramePr>
        <p:xfrm>
          <a:off x="602646" y="742293"/>
          <a:ext cx="7312063" cy="33931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77196" y="4312712"/>
            <a:ext cx="8571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p-values for each solo driving period after 1</a:t>
            </a:r>
            <a:r>
              <a:rPr lang="en-US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st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 six months between &lt; 0.01 to &lt; 0.009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9087608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29539"/>
            <a:ext cx="7143424" cy="484064"/>
          </a:xfrm>
        </p:spPr>
        <p:txBody>
          <a:bodyPr/>
          <a:lstStyle/>
          <a:p>
            <a:r>
              <a:rPr lang="en-US" sz="2400" dirty="0" smtClean="0"/>
              <a:t>Male Crash Rates: Simulator vs. Comparison Group </a:t>
            </a:r>
            <a:endParaRPr lang="en-US" sz="24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4706149"/>
              </p:ext>
            </p:extLst>
          </p:nvPr>
        </p:nvGraphicFramePr>
        <p:xfrm>
          <a:off x="381000" y="1181100"/>
          <a:ext cx="8439150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Document" r:id="rId4" imgW="5960371" imgH="2742525" progId="Word.Document.12">
                  <p:embed/>
                </p:oleObj>
              </mc:Choice>
              <mc:Fallback>
                <p:oleObj name="Document" r:id="rId4" imgW="5960371" imgH="274252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1000" y="1181100"/>
                        <a:ext cx="8439150" cy="3886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0" y="694170"/>
            <a:ext cx="90506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dirty="0">
                <a:solidFill>
                  <a:prstClr val="black"/>
                </a:solidFill>
                <a:latin typeface="Helvetica"/>
                <a:cs typeface="Helvetica"/>
              </a:rPr>
              <a:t>Logistic regression </a:t>
            </a:r>
            <a:r>
              <a:rPr lang="en-US" dirty="0" smtClean="0">
                <a:solidFill>
                  <a:prstClr val="black"/>
                </a:solidFill>
                <a:latin typeface="Helvetica"/>
                <a:cs typeface="Helvetica"/>
              </a:rPr>
              <a:t>for </a:t>
            </a:r>
            <a:r>
              <a:rPr lang="en-US" dirty="0">
                <a:solidFill>
                  <a:prstClr val="black"/>
                </a:solidFill>
                <a:latin typeface="Helvetica"/>
                <a:cs typeface="Helvetica"/>
              </a:rPr>
              <a:t>probability </a:t>
            </a:r>
            <a:r>
              <a:rPr lang="en-US" dirty="0" smtClean="0">
                <a:solidFill>
                  <a:prstClr val="black"/>
                </a:solidFill>
                <a:latin typeface="Helvetica"/>
                <a:cs typeface="Helvetica"/>
              </a:rPr>
              <a:t>of </a:t>
            </a:r>
            <a:r>
              <a:rPr lang="en-US" dirty="0">
                <a:solidFill>
                  <a:prstClr val="black"/>
                </a:solidFill>
                <a:latin typeface="Helvetica"/>
                <a:cs typeface="Helvetica"/>
              </a:rPr>
              <a:t>at least one crash </a:t>
            </a:r>
            <a:r>
              <a:rPr lang="en-US" dirty="0" smtClean="0">
                <a:solidFill>
                  <a:prstClr val="black"/>
                </a:solidFill>
                <a:latin typeface="Helvetica"/>
                <a:cs typeface="Helvetica"/>
              </a:rPr>
              <a:t>controlling </a:t>
            </a:r>
            <a:r>
              <a:rPr lang="en-US" dirty="0">
                <a:solidFill>
                  <a:prstClr val="black"/>
                </a:solidFill>
                <a:latin typeface="Helvetica"/>
                <a:cs typeface="Helvetica"/>
              </a:rPr>
              <a:t>for vehicle ownership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424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961" y="745543"/>
            <a:ext cx="5829173" cy="388962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17246" y="995206"/>
            <a:ext cx="32301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LT Std"/>
                <a:cs typeface="Helvetica" panose="020B0604020202020204" pitchFamily="34" charset="0"/>
              </a:rPr>
              <a:t>Horse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LT Std"/>
                <a:cs typeface="Helvetica" panose="020B0604020202020204" pitchFamily="34" charset="0"/>
              </a:rPr>
              <a:t>-Drawn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LT Std"/>
                <a:cs typeface="Helvetica" panose="020B0604020202020204" pitchFamily="34" charset="0"/>
              </a:rPr>
              <a:t>Cart </a:t>
            </a: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Helvetica LT Std"/>
              <a:cs typeface="Helvetica" panose="020B0604020202020204" pitchFamily="34" charset="0"/>
            </a:endParaRPr>
          </a:p>
          <a:p>
            <a:pPr algn="ctr"/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LT Std"/>
                <a:cs typeface="Helvetica" panose="020B0604020202020204" pitchFamily="34" charset="0"/>
              </a:rPr>
              <a:t>vs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LT Std"/>
                <a:cs typeface="Helvetica" panose="020B0604020202020204" pitchFamily="34" charset="0"/>
              </a:rPr>
              <a:t>. </a:t>
            </a: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Helvetica LT Std"/>
              <a:cs typeface="Helvetica" panose="020B0604020202020204" pitchFamily="34" charset="0"/>
            </a:endParaRPr>
          </a:p>
          <a:p>
            <a:pPr algn="ctr"/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LT Std"/>
                <a:cs typeface="Helvetica" panose="020B0604020202020204" pitchFamily="34" charset="0"/>
              </a:rPr>
              <a:t>Steam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LT Std"/>
                <a:cs typeface="Helvetica" panose="020B0604020202020204" pitchFamily="34" charset="0"/>
              </a:rPr>
              <a:t>Engine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LT Std"/>
                <a:cs typeface="Helvetica" panose="020B0604020202020204" pitchFamily="34" charset="0"/>
              </a:rPr>
              <a:t> 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Helvetica LT Std"/>
              <a:cs typeface="Helvetica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62796" y="3148495"/>
            <a:ext cx="31812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The horse won </a:t>
            </a: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  <a:p>
            <a:pPr algn="ctr"/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when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the engine broke down.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5825" y="73101"/>
            <a:ext cx="6556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17375E"/>
                </a:solidFill>
                <a:latin typeface="Helvetica"/>
                <a:cs typeface="Helvetica"/>
              </a:rPr>
              <a:t>19</a:t>
            </a:r>
            <a:r>
              <a:rPr lang="en-US" sz="2800" b="1" baseline="30000" dirty="0" smtClean="0">
                <a:solidFill>
                  <a:srgbClr val="17375E"/>
                </a:solidFill>
                <a:latin typeface="Helvetica"/>
                <a:cs typeface="Helvetica"/>
              </a:rPr>
              <a:t>th </a:t>
            </a:r>
            <a:r>
              <a:rPr lang="en-US" sz="2800" b="1" dirty="0">
                <a:solidFill>
                  <a:srgbClr val="17375E"/>
                </a:solidFill>
                <a:latin typeface="Helvetica"/>
                <a:cs typeface="Helvetica"/>
              </a:rPr>
              <a:t>Century </a:t>
            </a:r>
            <a:r>
              <a:rPr lang="en-US" sz="2800" b="1" dirty="0" smtClean="0">
                <a:solidFill>
                  <a:srgbClr val="17375E"/>
                </a:solidFill>
                <a:latin typeface="Helvetica"/>
                <a:cs typeface="Helvetica"/>
              </a:rPr>
              <a:t>Technology</a:t>
            </a:r>
            <a:endParaRPr lang="en-US" sz="2800" b="1" dirty="0">
              <a:solidFill>
                <a:srgbClr val="1737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081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702" y="126924"/>
            <a:ext cx="6830008" cy="484064"/>
          </a:xfrm>
        </p:spPr>
        <p:txBody>
          <a:bodyPr/>
          <a:lstStyle/>
          <a:p>
            <a:r>
              <a:rPr lang="en-US" sz="3200" b="0" dirty="0" err="1" smtClean="0"/>
              <a:t>ToT</a:t>
            </a:r>
            <a:r>
              <a:rPr lang="en-US" sz="3200" b="0" dirty="0" smtClean="0"/>
              <a:t> Project – Outcomes </a:t>
            </a:r>
            <a:endParaRPr lang="en-US" sz="3200" b="0" dirty="0"/>
          </a:p>
        </p:txBody>
      </p:sp>
      <p:sp>
        <p:nvSpPr>
          <p:cNvPr id="5" name="TextBox 4"/>
          <p:cNvSpPr txBox="1"/>
          <p:nvPr/>
        </p:nvSpPr>
        <p:spPr>
          <a:xfrm>
            <a:off x="1820986" y="201336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5404030"/>
              </p:ext>
            </p:extLst>
          </p:nvPr>
        </p:nvGraphicFramePr>
        <p:xfrm>
          <a:off x="177800" y="889000"/>
          <a:ext cx="8699500" cy="397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1" name="Document" r:id="rId3" imgW="5641826" imgH="2577326" progId="Word.Document.12">
                  <p:embed/>
                </p:oleObj>
              </mc:Choice>
              <mc:Fallback>
                <p:oleObj name="Document" r:id="rId3" imgW="5641826" imgH="257732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7800" y="889000"/>
                        <a:ext cx="8699500" cy="397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02456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388919" y="727100"/>
            <a:ext cx="8086908" cy="3416300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dirty="0" smtClean="0"/>
              <a:t>Follow-up question</a:t>
            </a:r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r>
              <a:rPr lang="en-US" sz="3600" dirty="0" smtClean="0"/>
              <a:t>Merci   -   Thank </a:t>
            </a:r>
            <a:r>
              <a:rPr lang="en-US" sz="3600" dirty="0"/>
              <a:t>you</a:t>
            </a:r>
          </a:p>
          <a:p>
            <a:pPr marL="0" indent="0" algn="ctr">
              <a:buNone/>
            </a:pPr>
            <a:endParaRPr lang="en-US" sz="3200" dirty="0" smtClean="0"/>
          </a:p>
          <a:p>
            <a:pPr marL="0" indent="0" algn="ctr">
              <a:buNone/>
            </a:pPr>
            <a:r>
              <a:rPr lang="en-US" sz="2000" dirty="0" smtClean="0"/>
              <a:t>Full report available at:</a:t>
            </a:r>
          </a:p>
          <a:p>
            <a:pPr marL="0" indent="0" algn="ctr">
              <a:buNone/>
            </a:pPr>
            <a:r>
              <a:rPr lang="en-US" sz="2000" dirty="0" smtClean="0">
                <a:hlinkClick r:id="rId3"/>
              </a:rPr>
              <a:t>https</a:t>
            </a:r>
            <a:r>
              <a:rPr lang="en-US" sz="2000" dirty="0">
                <a:hlinkClick r:id="rId3"/>
              </a:rPr>
              <a:t>://</a:t>
            </a:r>
            <a:r>
              <a:rPr lang="en-US" sz="2000" dirty="0" err="1">
                <a:hlinkClick r:id="rId3"/>
              </a:rPr>
              <a:t>www.cirrelt.ca</a:t>
            </a:r>
            <a:r>
              <a:rPr lang="en-US" sz="2000" dirty="0">
                <a:hlinkClick r:id="rId3"/>
              </a:rPr>
              <a:t>/?Page=DocumentsRecherche2016</a:t>
            </a:r>
            <a:endParaRPr lang="en-US" sz="2000" dirty="0"/>
          </a:p>
          <a:p>
            <a:pPr marL="0" indent="0" algn="ctr">
              <a:buNone/>
            </a:pPr>
            <a:r>
              <a:rPr lang="en-US" sz="2000" dirty="0" smtClean="0"/>
              <a:t>or</a:t>
            </a:r>
            <a:endParaRPr lang="en-US" sz="2000" dirty="0"/>
          </a:p>
          <a:p>
            <a:pPr marL="0" indent="0" algn="ctr">
              <a:buNone/>
            </a:pPr>
            <a:r>
              <a:rPr lang="en-US" sz="2000" dirty="0" smtClean="0"/>
              <a:t> </a:t>
            </a:r>
            <a:r>
              <a:rPr lang="en-US" sz="2000" dirty="0" err="1" smtClean="0"/>
              <a:t>pierro.hirsch@viragesimulation.com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881460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193" y="701236"/>
            <a:ext cx="5124575" cy="341947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03364" y="14770"/>
            <a:ext cx="744219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Helvetica"/>
                <a:cs typeface="Helvetica"/>
              </a:rPr>
              <a:t>Postscript on Technology &amp; Science</a:t>
            </a:r>
            <a:endParaRPr lang="en-US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9845" y="751007"/>
            <a:ext cx="365280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Helvetica LT Std"/>
              </a:rPr>
              <a:t>Only in 1878 did photographs show us for certain that when a horse gallops, all </a:t>
            </a:r>
            <a:r>
              <a:rPr lang="en-US" dirty="0">
                <a:latin typeface="Helvetica LT Std"/>
              </a:rPr>
              <a:t>four hoofs </a:t>
            </a:r>
            <a:r>
              <a:rPr lang="en-US" dirty="0" smtClean="0">
                <a:latin typeface="Helvetica LT Std"/>
              </a:rPr>
              <a:t>are off the </a:t>
            </a:r>
            <a:r>
              <a:rPr lang="en-US" dirty="0">
                <a:latin typeface="Helvetica LT Std"/>
              </a:rPr>
              <a:t>ground at the same </a:t>
            </a:r>
            <a:r>
              <a:rPr lang="en-US" dirty="0" smtClean="0">
                <a:latin typeface="Helvetica LT Std"/>
              </a:rPr>
              <a:t>time.</a:t>
            </a:r>
          </a:p>
          <a:p>
            <a:endParaRPr lang="en-US" dirty="0">
              <a:latin typeface="Helvetica LT Std"/>
            </a:endParaRPr>
          </a:p>
          <a:p>
            <a:r>
              <a:rPr lang="en-US" dirty="0" smtClean="0">
                <a:latin typeface="Helvetica LT Std"/>
              </a:rPr>
              <a:t>Technology </a:t>
            </a:r>
            <a:r>
              <a:rPr lang="en-US" dirty="0">
                <a:latin typeface="Helvetica LT Std"/>
              </a:rPr>
              <a:t>allows us to learn new things about </a:t>
            </a:r>
            <a:r>
              <a:rPr lang="en-US" dirty="0" smtClean="0">
                <a:latin typeface="Helvetica LT Std"/>
              </a:rPr>
              <a:t>familiar </a:t>
            </a:r>
            <a:r>
              <a:rPr lang="en-US" dirty="0">
                <a:latin typeface="Helvetica LT Std"/>
              </a:rPr>
              <a:t>experiences</a:t>
            </a:r>
            <a:r>
              <a:rPr lang="en-US" dirty="0" smtClean="0">
                <a:latin typeface="Helvetica LT Std"/>
              </a:rPr>
              <a:t>.</a:t>
            </a:r>
          </a:p>
          <a:p>
            <a:r>
              <a:rPr lang="en-US" dirty="0" smtClean="0">
                <a:latin typeface="Helvetica LT Std"/>
              </a:rPr>
              <a:t> </a:t>
            </a:r>
            <a:endParaRPr lang="en-US" dirty="0">
              <a:latin typeface="Helvetica LT Std"/>
            </a:endParaRPr>
          </a:p>
          <a:p>
            <a:r>
              <a:rPr lang="en-US" dirty="0" smtClean="0">
                <a:latin typeface="Helvetica LT Std"/>
              </a:rPr>
              <a:t>Driving </a:t>
            </a:r>
            <a:r>
              <a:rPr lang="en-US" dirty="0">
                <a:latin typeface="Helvetica LT Std"/>
              </a:rPr>
              <a:t>simulators will </a:t>
            </a:r>
            <a:r>
              <a:rPr lang="en-US" dirty="0" smtClean="0">
                <a:latin typeface="Helvetica LT Std"/>
              </a:rPr>
              <a:t>teach </a:t>
            </a:r>
            <a:r>
              <a:rPr lang="en-US" dirty="0">
                <a:latin typeface="Helvetica LT Std"/>
              </a:rPr>
              <a:t>us more about driving than we </a:t>
            </a:r>
            <a:r>
              <a:rPr lang="en-US" dirty="0" smtClean="0">
                <a:latin typeface="Helvetica LT Std"/>
              </a:rPr>
              <a:t>could learn by human observation alone.</a:t>
            </a:r>
            <a:endParaRPr lang="en-US" dirty="0">
              <a:latin typeface="Helvetica LT Std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2521" y="4167327"/>
            <a:ext cx="4572000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r>
              <a:rPr lang="en-US" sz="1400" dirty="0">
                <a:latin typeface="Helvetica"/>
                <a:cs typeface="Helvetica"/>
              </a:rPr>
              <a:t>In 1830, no camera existed to </a:t>
            </a:r>
            <a:r>
              <a:rPr lang="en-US" sz="1400" dirty="0" smtClean="0">
                <a:latin typeface="Helvetica"/>
                <a:cs typeface="Helvetica"/>
              </a:rPr>
              <a:t>photograph this event. Even the word “photograph” had not yet been coined. </a:t>
            </a:r>
            <a:endParaRPr lang="en-US" sz="14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451392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08146" y="1059180"/>
            <a:ext cx="3780159" cy="3154680"/>
          </a:xfrm>
        </p:spPr>
        <p:txBody>
          <a:bodyPr>
            <a:noAutofit/>
          </a:bodyPr>
          <a:lstStyle/>
          <a:p>
            <a:pPr algn="ctr">
              <a:spcBef>
                <a:spcPts val="2400"/>
              </a:spcBef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LT Std"/>
                <a:cs typeface="Helvetica"/>
              </a:rPr>
              <a:t>Driver </a:t>
            </a:r>
            <a:b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LT Std"/>
                <a:cs typeface="Helvetica"/>
              </a:rPr>
            </a:b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LT Std"/>
                <a:cs typeface="Helvetica"/>
              </a:rPr>
              <a:t>Training</a:t>
            </a:r>
            <a:b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LT Std"/>
                <a:cs typeface="Helvetica"/>
              </a:rPr>
            </a:b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LT Std"/>
                <a:cs typeface="Helvetica"/>
              </a:rPr>
              <a:t/>
            </a:r>
            <a:b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LT Std"/>
                <a:cs typeface="Helvetica"/>
              </a:rPr>
            </a:b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LT Std"/>
                <a:cs typeface="Helvetica"/>
              </a:rPr>
              <a:t>VS.</a:t>
            </a:r>
            <a:b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LT Std"/>
                <a:cs typeface="Helvetica"/>
              </a:rPr>
            </a:b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LT Std"/>
                <a:cs typeface="Helvetica"/>
              </a:rPr>
              <a:t/>
            </a:r>
            <a:b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LT Std"/>
                <a:cs typeface="Helvetica"/>
              </a:rPr>
            </a:br>
            <a:r>
              <a:rPr lang="en-US" sz="2800" dirty="0" smtClean="0">
                <a:solidFill>
                  <a:srgbClr val="404040"/>
                </a:solidFill>
                <a:latin typeface="Helvetica LT Std"/>
                <a:cs typeface="Helvetica"/>
              </a:rPr>
              <a:t>Drivers </a:t>
            </a:r>
            <a:r>
              <a:rPr lang="en-US" sz="2800" dirty="0">
                <a:solidFill>
                  <a:srgbClr val="404040"/>
                </a:solidFill>
                <a:latin typeface="Helvetica LT Std"/>
                <a:cs typeface="Helvetica"/>
              </a:rPr>
              <a:t>Unnecessary</a:t>
            </a:r>
            <a:r>
              <a:rPr lang="en-US" sz="2800" dirty="0">
                <a:solidFill>
                  <a:srgbClr val="404040"/>
                </a:solidFill>
                <a:latin typeface="Helvetica LT Std"/>
              </a:rPr>
              <a:t/>
            </a:r>
            <a:br>
              <a:rPr lang="en-US" sz="2800" dirty="0">
                <a:solidFill>
                  <a:srgbClr val="404040"/>
                </a:solidFill>
                <a:latin typeface="Helvetica LT Std"/>
              </a:rPr>
            </a:b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Helvetica LT Std"/>
            </a:endParaRPr>
          </a:p>
        </p:txBody>
      </p:sp>
      <p:pic>
        <p:nvPicPr>
          <p:cNvPr id="7" name="Picture 6" descr="2009-03-11_Student_driver_SB_on_N_Gregson_St_in_Durham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2" t="49373" r="23293" b="1343"/>
          <a:stretch/>
        </p:blipFill>
        <p:spPr>
          <a:xfrm>
            <a:off x="777232" y="756294"/>
            <a:ext cx="3566168" cy="1735912"/>
          </a:xfrm>
          <a:prstGeom prst="rect">
            <a:avLst/>
          </a:prstGeom>
        </p:spPr>
      </p:pic>
      <p:pic>
        <p:nvPicPr>
          <p:cNvPr id="5" name="Picture 4" descr="google1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7" t="6609" r="11668" b="22989"/>
          <a:stretch/>
        </p:blipFill>
        <p:spPr>
          <a:xfrm>
            <a:off x="777232" y="2853896"/>
            <a:ext cx="3566168" cy="189163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5825" y="73101"/>
            <a:ext cx="6556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17375E"/>
                </a:solidFill>
                <a:latin typeface="Helvetica"/>
                <a:cs typeface="Helvetica"/>
              </a:rPr>
              <a:t>21</a:t>
            </a:r>
            <a:r>
              <a:rPr lang="en-US" sz="2800" b="1" baseline="30000" dirty="0" smtClean="0">
                <a:solidFill>
                  <a:srgbClr val="17375E"/>
                </a:solidFill>
                <a:latin typeface="Helvetica"/>
                <a:cs typeface="Helvetica"/>
              </a:rPr>
              <a:t>st </a:t>
            </a:r>
            <a:r>
              <a:rPr lang="en-US" sz="2800" b="1" dirty="0">
                <a:solidFill>
                  <a:srgbClr val="17375E"/>
                </a:solidFill>
                <a:latin typeface="Helvetica"/>
                <a:cs typeface="Helvetica"/>
              </a:rPr>
              <a:t>Century </a:t>
            </a:r>
            <a:r>
              <a:rPr lang="en-US" sz="2800" b="1" dirty="0" smtClean="0">
                <a:solidFill>
                  <a:srgbClr val="17375E"/>
                </a:solidFill>
                <a:latin typeface="Helvetica"/>
                <a:cs typeface="Helvetica"/>
              </a:rPr>
              <a:t>Technology</a:t>
            </a:r>
            <a:endParaRPr lang="en-US" sz="2800" b="1" dirty="0">
              <a:solidFill>
                <a:srgbClr val="1737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947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1408717"/>
              </p:ext>
            </p:extLst>
          </p:nvPr>
        </p:nvGraphicFramePr>
        <p:xfrm>
          <a:off x="501015" y="723900"/>
          <a:ext cx="2611366" cy="40652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" name="Image" r:id="rId4" imgW="3580920" imgH="5574600" progId="Photoshop.Image.16">
                  <p:embed/>
                </p:oleObj>
              </mc:Choice>
              <mc:Fallback>
                <p:oleObj name="Image" r:id="rId4" imgW="3580920" imgH="5574600" progId="Photoshop.Image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1015" y="723900"/>
                        <a:ext cx="2611366" cy="40652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429293" y="1036692"/>
            <a:ext cx="59766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how do we improve driver training? 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11" name="Picture 10" descr="traffic crash pile up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446" y="1689935"/>
            <a:ext cx="4245991" cy="282498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02266" y="0"/>
            <a:ext cx="46025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17375E"/>
                </a:solidFill>
                <a:latin typeface="Helvetica"/>
                <a:cs typeface="Helvetica"/>
              </a:rPr>
              <a:t>While we are waiting…</a:t>
            </a:r>
            <a:endParaRPr lang="en-US" sz="3200" b="1" dirty="0">
              <a:solidFill>
                <a:srgbClr val="17375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3079" y="4237924"/>
            <a:ext cx="19467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Apologies to Sam Beckett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409947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154047" y="868495"/>
            <a:ext cx="9111138" cy="3600027"/>
          </a:xfrm>
        </p:spPr>
        <p:txBody>
          <a:bodyPr/>
          <a:lstStyle/>
          <a:p>
            <a:pPr>
              <a:spcBef>
                <a:spcPts val="1800"/>
              </a:spcBef>
            </a:pPr>
            <a:endParaRPr lang="en-US" sz="2800" dirty="0"/>
          </a:p>
          <a:p>
            <a:pPr>
              <a:spcBef>
                <a:spcPts val="1800"/>
              </a:spcBef>
            </a:pPr>
            <a:endParaRPr lang="en-US" sz="2800" dirty="0"/>
          </a:p>
          <a:p>
            <a:pPr>
              <a:spcBef>
                <a:spcPts val="1800"/>
              </a:spcBef>
            </a:pPr>
            <a:r>
              <a:rPr lang="en-US" sz="2800" b="0" baseline="30000" dirty="0"/>
              <a:t>Patrick and Philippe on </a:t>
            </a:r>
            <a:r>
              <a:rPr lang="en-US" sz="2800" b="0" baseline="30000" dirty="0" err="1"/>
              <a:t>Sim.jpg</a:t>
            </a:r>
            <a:endParaRPr lang="en-CA" sz="2800" b="0" baseline="30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60014" y="655599"/>
            <a:ext cx="3783986" cy="1234904"/>
          </a:xfrm>
        </p:spPr>
        <p:txBody>
          <a:bodyPr/>
          <a:lstStyle/>
          <a:p>
            <a:r>
              <a:rPr lang="en-CA" sz="2400" dirty="0">
                <a:latin typeface="Helvetica LT Std"/>
              </a:rPr>
              <a:t/>
            </a:r>
            <a:br>
              <a:rPr lang="en-CA" sz="2400" dirty="0">
                <a:latin typeface="Helvetica LT Std"/>
              </a:rPr>
            </a:br>
            <a:r>
              <a:rPr lang="en-CA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LT Std"/>
                <a:cs typeface="Helvetica"/>
              </a:rPr>
              <a:t>Simulator-</a:t>
            </a:r>
            <a:r>
              <a:rPr lang="en-CA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LT Std"/>
                <a:cs typeface="Helvetica"/>
              </a:rPr>
              <a:t>b</a:t>
            </a:r>
            <a:r>
              <a:rPr lang="en-CA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LT Std"/>
                <a:cs typeface="Helvetica"/>
              </a:rPr>
              <a:t>ased training </a:t>
            </a:r>
            <a:r>
              <a:rPr lang="en-CA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LT Std"/>
                <a:cs typeface="Helvetica"/>
              </a:rPr>
              <a:t>is fully </a:t>
            </a:r>
            <a:r>
              <a:rPr lang="en-CA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LT Std"/>
                <a:cs typeface="Helvetica"/>
              </a:rPr>
              <a:t>accepted by:</a:t>
            </a:r>
            <a:br>
              <a:rPr lang="en-CA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LT Std"/>
                <a:cs typeface="Helvetica"/>
              </a:rPr>
            </a:br>
            <a:endParaRPr lang="en-CA" sz="2400" dirty="0">
              <a:solidFill>
                <a:schemeClr val="tx1">
                  <a:lumMod val="75000"/>
                  <a:lumOff val="25000"/>
                </a:schemeClr>
              </a:solidFill>
              <a:latin typeface="Helvetica LT Std"/>
              <a:cs typeface="Helvetica"/>
            </a:endParaRPr>
          </a:p>
        </p:txBody>
      </p:sp>
      <p:pic>
        <p:nvPicPr>
          <p:cNvPr id="4" name="Picture 3" descr="Patrick and Philippe on Sim cop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90" y="812326"/>
            <a:ext cx="4961460" cy="363840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54390" y="42739"/>
            <a:ext cx="55991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17375E"/>
                </a:solidFill>
                <a:latin typeface="Helvetica"/>
                <a:cs typeface="Helvetica"/>
              </a:rPr>
              <a:t>Driving Simulators?</a:t>
            </a:r>
            <a:endParaRPr lang="en-US" sz="3200" b="1" dirty="0">
              <a:solidFill>
                <a:srgbClr val="17375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33990" y="1890503"/>
            <a:ext cx="2836033" cy="24429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en-CA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M</a:t>
            </a:r>
            <a:r>
              <a:rPr lang="en-CA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ilitary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en-CA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Law enforcement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en-CA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Aviation 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en-CA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Medicine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en-CA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Business</a:t>
            </a:r>
            <a:endParaRPr lang="en-US" sz="24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788739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169" y="112154"/>
            <a:ext cx="6830008" cy="484064"/>
          </a:xfrm>
        </p:spPr>
        <p:txBody>
          <a:bodyPr/>
          <a:lstStyle/>
          <a:p>
            <a:r>
              <a:rPr lang="en-US" sz="3200" dirty="0" smtClean="0"/>
              <a:t>Rationale for Driving Simulators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387614" y="770615"/>
            <a:ext cx="8756386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20000"/>
              </a:lnSpc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Practice any maneuver, any time, any place in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a realistic and safe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environment</a:t>
            </a:r>
            <a:endParaRPr lang="en-CA" sz="2400" dirty="0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3784" y="1835117"/>
            <a:ext cx="8830216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20000"/>
              </a:lnSpc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Experience the virtual consequences of </a:t>
            </a:r>
            <a:r>
              <a:rPr lang="en-CA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actions</a:t>
            </a: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9622" y="2451748"/>
            <a:ext cx="8534893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20000"/>
              </a:lnSpc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Learn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faster due to lower stress, better feedback and less wasted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time</a:t>
            </a:r>
            <a:endParaRPr lang="en-CA" sz="2400" dirty="0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5326" y="3589004"/>
            <a:ext cx="3969356" cy="4947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lnSpc>
                <a:spcPct val="120000"/>
              </a:lnSpc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Control the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pace of learning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2321" y="4120018"/>
            <a:ext cx="8242571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20000"/>
              </a:lnSpc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Progress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from easy to difficult - simple to complex </a:t>
            </a:r>
            <a:endParaRPr lang="en-CA" sz="2400" dirty="0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755937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169" y="112154"/>
            <a:ext cx="6830008" cy="484064"/>
          </a:xfrm>
        </p:spPr>
        <p:txBody>
          <a:bodyPr/>
          <a:lstStyle/>
          <a:p>
            <a:r>
              <a:rPr lang="en-US" sz="3200" dirty="0"/>
              <a:t>Rationale for </a:t>
            </a:r>
            <a:r>
              <a:rPr lang="en-US" sz="3200" dirty="0" smtClean="0"/>
              <a:t>Driving Simulators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472520" y="1168024"/>
            <a:ext cx="5716693" cy="4947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lnSpc>
                <a:spcPct val="120000"/>
              </a:lnSpc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View instant replays with different POVs </a:t>
            </a:r>
            <a:endParaRPr lang="en-CA" sz="2400" dirty="0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8222" y="1910755"/>
            <a:ext cx="7220246" cy="4947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lnSpc>
                <a:spcPct val="120000"/>
              </a:lnSpc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Deliberately practice to achieve correct automaticity</a:t>
            </a:r>
            <a:endParaRPr lang="en-CA" sz="2400" dirty="0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8221" y="2712003"/>
            <a:ext cx="7658471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20000"/>
              </a:lnSpc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Receive reliable, objective performance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scores</a:t>
            </a:r>
            <a:endParaRPr lang="en-CA" sz="2400" dirty="0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7615" y="3464276"/>
            <a:ext cx="8623489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20000"/>
              </a:lnSpc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Improve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hazard anticipation, perception and response skills </a:t>
            </a:r>
            <a:endParaRPr lang="en-CA" sz="2400" dirty="0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556055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9" grpId="1"/>
      <p:bldP spid="10" grpId="0"/>
      <p:bldP spid="10" grpId="1"/>
      <p:bldP spid="11" grpId="0"/>
      <p:bldP spid="11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9952" y="725368"/>
            <a:ext cx="8774844" cy="16875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Times New Roman"/>
                <a:cs typeface="Arial"/>
              </a:rPr>
              <a:t>Pilot Project to Validate the Transfer of Training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Times New Roman"/>
                <a:cs typeface="Arial"/>
              </a:rPr>
              <a:t>(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Times New Roman"/>
                <a:cs typeface="Arial"/>
              </a:rPr>
              <a:t>ToT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Times New Roman"/>
                <a:cs typeface="Arial"/>
              </a:rPr>
              <a:t>) 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Times New Roman"/>
                <a:cs typeface="Arial"/>
              </a:rPr>
              <a:t>of Driving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Times New Roman"/>
                <a:cs typeface="Arial"/>
              </a:rPr>
              <a:t>Skills Learned on a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Times New Roman"/>
                <a:cs typeface="Arial"/>
              </a:rPr>
              <a:t>High-Fidelity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Times New Roman"/>
                <a:cs typeface="Arial"/>
              </a:rPr>
              <a:t>Driving Simulator to On-Road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Times New Roman"/>
                <a:cs typeface="Arial"/>
              </a:rPr>
              <a:t>Driving</a:t>
            </a:r>
            <a:endParaRPr lang="en-CA" sz="24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7663" y="57667"/>
            <a:ext cx="62856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Helvetica"/>
                <a:cs typeface="Helvetica"/>
              </a:rPr>
              <a:t>Evidence-Based Policy Change</a:t>
            </a:r>
            <a:endParaRPr lang="en-US" sz="3200" b="1" dirty="0">
              <a:solidFill>
                <a:schemeClr val="tx2">
                  <a:lumMod val="7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25453" y="3049764"/>
            <a:ext cx="7799348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ＭＳ 明朝"/>
                <a:cs typeface="Helvetica"/>
              </a:rPr>
              <a:t>Permission to substitute one driving-simulator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ＭＳ 明朝"/>
                <a:cs typeface="Helvetica"/>
              </a:rPr>
              <a:t>hour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ＭＳ 明朝"/>
                <a:cs typeface="Helvetica"/>
              </a:rPr>
              <a:t>for one on-road hour for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ＭＳ 明朝"/>
                <a:cs typeface="Helvetica"/>
              </a:rPr>
              <a:t>up to six of the 15-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ＭＳ 明朝"/>
                <a:cs typeface="Helvetica"/>
              </a:rPr>
              <a:t>hours of the Québec mandatory curriculum effect January 2010</a:t>
            </a:r>
            <a:r>
              <a:rPr lang="en-CA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rPr>
              <a:t> 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Helvetica"/>
              <a:cs typeface="Helvetica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7944085"/>
              </p:ext>
            </p:extLst>
          </p:nvPr>
        </p:nvGraphicFramePr>
        <p:xfrm>
          <a:off x="251028" y="2994928"/>
          <a:ext cx="8534891" cy="1417878"/>
        </p:xfrm>
        <a:graphic>
          <a:graphicData uri="http://schemas.openxmlformats.org/drawingml/2006/table">
            <a:tbl>
              <a:tblPr/>
              <a:tblGrid>
                <a:gridCol w="8534891"/>
              </a:tblGrid>
              <a:tr h="141787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9130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Calibri">
    <a:majorFont>
      <a:latin typeface="Calibri"/>
      <a:ea typeface=""/>
      <a:cs typeface=""/>
      <a:font script="Jpan" typeface="メイリオ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alibri"/>
      <a:ea typeface=""/>
      <a:cs typeface=""/>
      <a:font script="Jpan" typeface="メイリオ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mbria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3980</TotalTime>
  <Words>1070</Words>
  <Application>Microsoft Macintosh PowerPoint</Application>
  <PresentationFormat>On-screen Show (16:9)</PresentationFormat>
  <Paragraphs>152</Paragraphs>
  <Slides>32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Office Theme</vt:lpstr>
      <vt:lpstr>Image</vt:lpstr>
      <vt:lpstr>Microsoft Word Document</vt:lpstr>
      <vt:lpstr>Photo Editor Photo</vt:lpstr>
      <vt:lpstr>Document</vt:lpstr>
      <vt:lpstr>  Training Novice Learners on  Driving Simulators –  Process and Outcomes  </vt:lpstr>
      <vt:lpstr>PowerPoint Presentation</vt:lpstr>
      <vt:lpstr>PowerPoint Presentation</vt:lpstr>
      <vt:lpstr>Driver  Training  VS.  Drivers Unnecessary </vt:lpstr>
      <vt:lpstr>PowerPoint Presentation</vt:lpstr>
      <vt:lpstr> Simulator-based training is fully accepted by: </vt:lpstr>
      <vt:lpstr>Rationale for Driving Simulators</vt:lpstr>
      <vt:lpstr>Rationale for Driving Simulators</vt:lpstr>
      <vt:lpstr>PowerPoint Presentation</vt:lpstr>
      <vt:lpstr>PowerPoint Presentation</vt:lpstr>
      <vt:lpstr>ToT Project – Three Questions</vt:lpstr>
      <vt:lpstr>PowerPoint Presentation</vt:lpstr>
      <vt:lpstr>PowerPoint Presentation</vt:lpstr>
      <vt:lpstr>PowerPoint Presentation</vt:lpstr>
      <vt:lpstr>PowerPoint Presentation</vt:lpstr>
      <vt:lpstr>Train-the-Trainer</vt:lpstr>
      <vt:lpstr>PowerPoint Presentation</vt:lpstr>
      <vt:lpstr>PowerPoint Presentation</vt:lpstr>
      <vt:lpstr>Study Sample &amp; Comparison Group</vt:lpstr>
      <vt:lpstr>Learner Perceptions After 15 Lessons</vt:lpstr>
      <vt:lpstr>Learner Perceptions After 15 Lessons</vt:lpstr>
      <vt:lpstr>Learner Perceptions After 15 Lessons</vt:lpstr>
      <vt:lpstr>Learner Perceptions After 15 Lessons</vt:lpstr>
      <vt:lpstr>Compared to 1 h On-Road, 1 h on Simulator was: </vt:lpstr>
      <vt:lpstr>Road Test Pass Rates on 1st Attempt </vt:lpstr>
      <vt:lpstr>Lower Infraction Rates  -  Females - Simulator  Group</vt:lpstr>
      <vt:lpstr>Lower Infraction Rates - Males - Simulator Group</vt:lpstr>
      <vt:lpstr>Higher Car Ownership - Males - Simulator  Group</vt:lpstr>
      <vt:lpstr>Male Crash Rates: Simulator vs. Comparison Group </vt:lpstr>
      <vt:lpstr>ToT Project – Outcomes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Gabriel</dc:creator>
  <cp:lastModifiedBy>Pierro Hirsch</cp:lastModifiedBy>
  <cp:revision>224</cp:revision>
  <dcterms:created xsi:type="dcterms:W3CDTF">2013-11-04T17:10:50Z</dcterms:created>
  <dcterms:modified xsi:type="dcterms:W3CDTF">2016-05-18T00:17:17Z</dcterms:modified>
</cp:coreProperties>
</file>