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3"/>
  </p:notesMasterIdLst>
  <p:sldIdLst>
    <p:sldId id="256" r:id="rId2"/>
    <p:sldId id="257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13" r:id="rId12"/>
    <p:sldId id="309" r:id="rId13"/>
    <p:sldId id="310" r:id="rId14"/>
    <p:sldId id="311" r:id="rId15"/>
    <p:sldId id="314" r:id="rId16"/>
    <p:sldId id="315" r:id="rId17"/>
    <p:sldId id="316" r:id="rId18"/>
    <p:sldId id="317" r:id="rId19"/>
    <p:sldId id="318" r:id="rId20"/>
    <p:sldId id="312" r:id="rId21"/>
    <p:sldId id="31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152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39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A84A5D-BA38-43FD-BF8E-2DFAF810B532}" type="datetimeFigureOut">
              <a:rPr lang="en-CA" smtClean="0"/>
              <a:t>2016-05-18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B6686B-D5DB-44A8-B053-8637069F911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3306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8AD35D8-B2BC-48EB-8AE5-3D2B9875B5BD}" type="datetimeFigureOut">
              <a:rPr lang="en-CA" smtClean="0"/>
              <a:t>2016-05-18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2CFEE75-D960-4CB2-90B4-E9095DFDE636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35D8-B2BC-48EB-8AE5-3D2B9875B5BD}" type="datetimeFigureOut">
              <a:rPr lang="en-CA" smtClean="0"/>
              <a:t>2016-05-18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FEE75-D960-4CB2-90B4-E9095DFDE636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8AD35D8-B2BC-48EB-8AE5-3D2B9875B5BD}" type="datetimeFigureOut">
              <a:rPr lang="en-CA" smtClean="0"/>
              <a:t>2016-05-18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CA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2CFEE75-D960-4CB2-90B4-E9095DFDE636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Quote/Section slide 3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 hasCustomPrompt="1"/>
          </p:nvPr>
        </p:nvSpPr>
        <p:spPr>
          <a:xfrm>
            <a:off x="473264" y="719668"/>
            <a:ext cx="8103469" cy="5145816"/>
          </a:xfrm>
        </p:spPr>
        <p:txBody>
          <a:bodyPr wrap="square" anchor="t">
            <a:noAutofit/>
          </a:bodyPr>
          <a:lstStyle>
            <a:lvl1pPr indent="0" algn="l">
              <a:lnSpc>
                <a:spcPts val="6800"/>
              </a:lnSpc>
              <a:spcAft>
                <a:spcPts val="0"/>
              </a:spcAft>
              <a:defRPr sz="6500" b="1" cap="none" spc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quote or section start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48562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35D8-B2BC-48EB-8AE5-3D2B9875B5BD}" type="datetimeFigureOut">
              <a:rPr lang="en-CA" smtClean="0"/>
              <a:t>2016-05-18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2CFEE75-D960-4CB2-90B4-E9095DFDE636}" type="slidenum">
              <a:rPr lang="en-CA" smtClean="0"/>
              <a:t>‹#›</a:t>
            </a:fld>
            <a:endParaRPr lang="en-C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35D8-B2BC-48EB-8AE5-3D2B9875B5BD}" type="datetimeFigureOut">
              <a:rPr lang="en-CA" smtClean="0"/>
              <a:t>2016-05-18</a:t>
            </a:fld>
            <a:endParaRPr lang="en-CA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2CFEE75-D960-4CB2-90B4-E9095DFDE636}" type="slidenum">
              <a:rPr lang="en-CA" smtClean="0"/>
              <a:t>‹#›</a:t>
            </a:fld>
            <a:endParaRPr lang="en-C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8AD35D8-B2BC-48EB-8AE5-3D2B9875B5BD}" type="datetimeFigureOut">
              <a:rPr lang="en-CA" smtClean="0"/>
              <a:t>2016-05-18</a:t>
            </a:fld>
            <a:endParaRPr lang="en-C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2CFEE75-D960-4CB2-90B4-E9095DFDE636}" type="slidenum">
              <a:rPr lang="en-CA" smtClean="0"/>
              <a:t>‹#›</a:t>
            </a:fld>
            <a:endParaRPr lang="en-CA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8AD35D8-B2BC-48EB-8AE5-3D2B9875B5BD}" type="datetimeFigureOut">
              <a:rPr lang="en-CA" smtClean="0"/>
              <a:t>2016-05-18</a:t>
            </a:fld>
            <a:endParaRPr lang="en-CA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2CFEE75-D960-4CB2-90B4-E9095DFDE636}" type="slidenum">
              <a:rPr lang="en-CA" smtClean="0"/>
              <a:t>‹#›</a:t>
            </a:fld>
            <a:endParaRPr lang="en-C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CA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35D8-B2BC-48EB-8AE5-3D2B9875B5BD}" type="datetimeFigureOut">
              <a:rPr lang="en-CA" smtClean="0"/>
              <a:t>2016-05-18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2CFEE75-D960-4CB2-90B4-E9095DFDE636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35D8-B2BC-48EB-8AE5-3D2B9875B5BD}" type="datetimeFigureOut">
              <a:rPr lang="en-CA" smtClean="0"/>
              <a:t>2016-05-18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2CFEE75-D960-4CB2-90B4-E9095DFDE636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35D8-B2BC-48EB-8AE5-3D2B9875B5BD}" type="datetimeFigureOut">
              <a:rPr lang="en-CA" smtClean="0"/>
              <a:t>2016-05-18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2CFEE75-D960-4CB2-90B4-E9095DFDE636}" type="slidenum">
              <a:rPr lang="en-CA" smtClean="0"/>
              <a:t>‹#›</a:t>
            </a:fld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8AD35D8-B2BC-48EB-8AE5-3D2B9875B5BD}" type="datetimeFigureOut">
              <a:rPr lang="en-CA" smtClean="0"/>
              <a:t>2016-05-18</a:t>
            </a:fld>
            <a:endParaRPr lang="en-CA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2CFEE75-D960-4CB2-90B4-E9095DFDE636}" type="slidenum">
              <a:rPr lang="en-CA" smtClean="0"/>
              <a:t>‹#›</a:t>
            </a:fld>
            <a:endParaRPr lang="en-C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8AD35D8-B2BC-48EB-8AE5-3D2B9875B5BD}" type="datetimeFigureOut">
              <a:rPr lang="en-CA" smtClean="0"/>
              <a:t>2016-05-18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2CFEE75-D960-4CB2-90B4-E9095DFDE636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e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312" y="1578496"/>
            <a:ext cx="871296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A n</a:t>
            </a:r>
            <a:r>
              <a:rPr lang="en-CA" b="1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ew</a:t>
            </a:r>
            <a:r>
              <a:rPr lang="en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 a</a:t>
            </a:r>
            <a:r>
              <a:rPr lang="en-CA" b="1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pproach</a:t>
            </a:r>
            <a:r>
              <a:rPr lang="en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 </a:t>
            </a:r>
            <a:r>
              <a:rPr lang="en-CA" b="1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to</a:t>
            </a:r>
            <a:r>
              <a:rPr lang="en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 e</a:t>
            </a:r>
            <a:r>
              <a:rPr lang="en-CA" b="1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valuating</a:t>
            </a:r>
            <a:r>
              <a:rPr lang="en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 r</a:t>
            </a:r>
            <a:r>
              <a:rPr lang="en-CA" b="1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oundabout </a:t>
            </a:r>
            <a:r>
              <a:rPr lang="en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s</a:t>
            </a:r>
            <a:r>
              <a:rPr lang="en-CA" b="1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afety</a:t>
            </a:r>
            <a:r>
              <a:rPr lang="en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 U</a:t>
            </a:r>
            <a:r>
              <a:rPr lang="en-CA" b="1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sing</a:t>
            </a:r>
            <a:r>
              <a:rPr lang="en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 c</a:t>
            </a:r>
            <a:r>
              <a:rPr lang="en-CA" b="1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onflicting </a:t>
            </a:r>
            <a:r>
              <a:rPr lang="en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v</a:t>
            </a:r>
            <a:r>
              <a:rPr lang="en-CA" b="1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olumes</a:t>
            </a:r>
            <a:r>
              <a:rPr lang="en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 </a:t>
            </a:r>
            <a:r>
              <a:rPr lang="en-CA" b="1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and</a:t>
            </a:r>
            <a:r>
              <a:rPr lang="en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 </a:t>
            </a:r>
            <a:r>
              <a:rPr lang="en-CA" b="1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Delay</a:t>
            </a:r>
            <a:br>
              <a:rPr lang="en-CA" dirty="0"/>
            </a:br>
            <a:br>
              <a:rPr lang="en-CA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2000" dirty="0">
                <a:latin typeface="Garamond" panose="02020404030301010803" pitchFamily="18" charset="0"/>
              </a:rPr>
              <a:t>26</a:t>
            </a:r>
            <a:r>
              <a:rPr lang="en-CA" sz="2000" baseline="30000" dirty="0">
                <a:latin typeface="Garamond" panose="02020404030301010803" pitchFamily="18" charset="0"/>
              </a:rPr>
              <a:t>th</a:t>
            </a:r>
            <a:r>
              <a:rPr lang="en-CA" sz="2000" dirty="0">
                <a:latin typeface="Garamond" panose="02020404030301010803" pitchFamily="18" charset="0"/>
              </a:rPr>
              <a:t> CARSP Conference, Halifax, June 5-8, 2016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1312" y="2492896"/>
            <a:ext cx="85689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Taha Saleem</a:t>
            </a:r>
          </a:p>
          <a:p>
            <a:pPr algn="ctr"/>
            <a:r>
              <a:rPr lang="en-CA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Ryerson University, Department of Civil Engineering</a:t>
            </a:r>
          </a:p>
          <a:p>
            <a:pPr algn="ctr"/>
            <a:endParaRPr lang="en-CA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  <a:p>
            <a:pPr algn="ctr"/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Robert J. Henderson</a:t>
            </a:r>
          </a:p>
          <a:p>
            <a:pPr algn="ctr"/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Transportation Engineering, Region of Waterloo</a:t>
            </a:r>
          </a:p>
          <a:p>
            <a:pPr algn="ctr"/>
            <a:endParaRPr lang="en-CA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  <a:p>
            <a:pPr algn="ctr"/>
            <a:r>
              <a:rPr lang="en-C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Bhagwant Persaud</a:t>
            </a:r>
          </a:p>
          <a:p>
            <a:pPr algn="ctr"/>
            <a:r>
              <a:rPr lang="en-CA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Ryerson University, Department of Civil Engineering</a:t>
            </a:r>
          </a:p>
          <a:p>
            <a:pPr algn="ctr"/>
            <a:endParaRPr lang="en-CA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52" y="5229200"/>
            <a:ext cx="2267564" cy="685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050037"/>
            <a:ext cx="2266812" cy="72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735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Garamond" panose="02020404030301010803" pitchFamily="18" charset="0"/>
              </a:rPr>
              <a:t>Methodology – Goodness of Fit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484784"/>
            <a:ext cx="9144000" cy="5373216"/>
          </a:xfrm>
        </p:spPr>
        <p:txBody>
          <a:bodyPr>
            <a:normAutofit/>
          </a:bodyPr>
          <a:lstStyle/>
          <a:p>
            <a:pPr algn="just"/>
            <a:r>
              <a:rPr lang="en-CA" sz="1800" b="1" dirty="0">
                <a:latin typeface="Garamond" panose="02020404030301010803" pitchFamily="18" charset="0"/>
              </a:rPr>
              <a:t>Over-Dispersion Parameter (k)</a:t>
            </a:r>
          </a:p>
          <a:p>
            <a:pPr lvl="1" algn="just"/>
            <a:r>
              <a:rPr lang="en-CA" sz="1600" dirty="0">
                <a:latin typeface="Garamond" panose="02020404030301010803" pitchFamily="18" charset="0"/>
              </a:rPr>
              <a:t>Part of negative binomial error structure. The higher the better. </a:t>
            </a:r>
          </a:p>
          <a:p>
            <a:pPr lvl="1" algn="just"/>
            <a:r>
              <a:rPr lang="en-CA" sz="1600" dirty="0">
                <a:latin typeface="Garamond" panose="02020404030301010803" pitchFamily="18" charset="0"/>
              </a:rPr>
              <a:t>Overdispersion of 0 means the model has converged to a Poisson distribution, where Mean=Variance.</a:t>
            </a:r>
          </a:p>
          <a:p>
            <a:pPr algn="just"/>
            <a:r>
              <a:rPr lang="en-CA" sz="1800" b="1" dirty="0">
                <a:latin typeface="Garamond" panose="02020404030301010803" pitchFamily="18" charset="0"/>
              </a:rPr>
              <a:t>Mean Absolute Deviation (MAD)</a:t>
            </a:r>
          </a:p>
          <a:p>
            <a:pPr lvl="1" algn="just"/>
            <a:r>
              <a:rPr lang="en-CA" sz="1600" dirty="0">
                <a:latin typeface="Garamond" panose="02020404030301010803" pitchFamily="18" charset="0"/>
              </a:rPr>
              <a:t>Absolute value of sum of observed minus predicted crash frequencies.</a:t>
            </a:r>
          </a:p>
          <a:p>
            <a:pPr algn="just"/>
            <a:r>
              <a:rPr lang="en-CA" sz="1800" b="1" dirty="0">
                <a:latin typeface="Garamond" panose="02020404030301010803" pitchFamily="18" charset="0"/>
              </a:rPr>
              <a:t>Mean Prediction Error (MPE)</a:t>
            </a:r>
          </a:p>
          <a:p>
            <a:pPr lvl="1" algn="just"/>
            <a:r>
              <a:rPr lang="en-CA" sz="1600" dirty="0">
                <a:latin typeface="Garamond" panose="02020404030301010803" pitchFamily="18" charset="0"/>
              </a:rPr>
              <a:t>Square root of the sum of squared differences between observed and predicted crash frequencies.</a:t>
            </a:r>
          </a:p>
          <a:p>
            <a:pPr algn="just"/>
            <a:r>
              <a:rPr lang="en-CA" sz="1800" b="1" dirty="0">
                <a:latin typeface="Garamond" panose="02020404030301010803" pitchFamily="18" charset="0"/>
              </a:rPr>
              <a:t>Cumulative Residual Plots (CURE Plots)</a:t>
            </a:r>
          </a:p>
          <a:p>
            <a:pPr lvl="1" algn="just"/>
            <a:r>
              <a:rPr lang="en-CA" sz="1600" dirty="0">
                <a:latin typeface="Garamond" panose="02020404030301010803" pitchFamily="18" charset="0"/>
              </a:rPr>
              <a:t>A plot of cumulative difference between the observed and predicted crashes and any covariate in the model.</a:t>
            </a:r>
          </a:p>
          <a:p>
            <a:pPr lvl="1" algn="just"/>
            <a:r>
              <a:rPr lang="en-CA" sz="1600" dirty="0">
                <a:latin typeface="Garamond" panose="02020404030301010803" pitchFamily="18" charset="0"/>
              </a:rPr>
              <a:t>A satisfactory CURE plot would do a “random walk” around the horizontal axis and stay within the 95% confidence boundaries.</a:t>
            </a:r>
          </a:p>
          <a:p>
            <a:pPr algn="just"/>
            <a:endParaRPr lang="en-CA" sz="2800" dirty="0">
              <a:latin typeface="Garamond" panose="02020404030301010803" pitchFamily="18" charset="0"/>
            </a:endParaRPr>
          </a:p>
          <a:p>
            <a:pPr algn="just"/>
            <a:endParaRPr lang="en-CA" sz="2800" dirty="0">
              <a:latin typeface="Garamond" panose="02020404030301010803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1880" y="5115006"/>
            <a:ext cx="4516990" cy="1742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184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0266" y="856092"/>
            <a:ext cx="8103469" cy="5145816"/>
          </a:xfrm>
        </p:spPr>
        <p:txBody>
          <a:bodyPr anchor="ctr"/>
          <a:lstStyle/>
          <a:p>
            <a:pPr algn="ctr"/>
            <a:r>
              <a:rPr lang="en-US" dirty="0">
                <a:latin typeface="Garamond" panose="02020404030301010803" pitchFamily="18" charset="0"/>
              </a:rPr>
              <a:t>Single-Lane Roundabout Models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681" y="5996408"/>
            <a:ext cx="1872208" cy="56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7572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Garamond" panose="02020404030301010803" pitchFamily="18" charset="0"/>
              </a:rPr>
              <a:t>Crash – ETPKCV Models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933717" y="1556792"/>
            <a:ext cx="5511262" cy="32311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2717" y="4474464"/>
            <a:ext cx="4987463" cy="219489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5351" y="1961573"/>
            <a:ext cx="7607994" cy="2441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702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Garamond" panose="02020404030301010803" pitchFamily="18" charset="0"/>
              </a:rPr>
              <a:t>Crash – Delay Models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656325" y="1556792"/>
            <a:ext cx="6066046" cy="39627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1763" y="4431845"/>
            <a:ext cx="5221481" cy="229788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568" y="1953066"/>
            <a:ext cx="7715398" cy="2423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6763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Garamond" panose="02020404030301010803" pitchFamily="18" charset="0"/>
              </a:rPr>
              <a:t>Crash – Flow Models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241761" y="1628800"/>
            <a:ext cx="6895174" cy="39627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5292" y="2038400"/>
            <a:ext cx="6828112" cy="39627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1600" y="2472752"/>
            <a:ext cx="7165335" cy="202684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520" y="4638227"/>
            <a:ext cx="4288098" cy="188711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75869" y="4638227"/>
            <a:ext cx="4288095" cy="1887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8524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0266" y="856092"/>
            <a:ext cx="8103469" cy="5145816"/>
          </a:xfrm>
        </p:spPr>
        <p:txBody>
          <a:bodyPr anchor="ctr"/>
          <a:lstStyle/>
          <a:p>
            <a:pPr algn="ctr"/>
            <a:r>
              <a:rPr lang="en-US" dirty="0">
                <a:latin typeface="Garamond" panose="02020404030301010803" pitchFamily="18" charset="0"/>
              </a:rPr>
              <a:t>Multi-Lane Roundabout Models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681" y="5996408"/>
            <a:ext cx="1872208" cy="56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5814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Garamond" panose="02020404030301010803" pitchFamily="18" charset="0"/>
              </a:rPr>
              <a:t>Crash – ETPKCV Models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933717" y="1556792"/>
            <a:ext cx="5511262" cy="32311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1141" y="1974504"/>
            <a:ext cx="6830614" cy="240536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2052" y="4485890"/>
            <a:ext cx="4916212" cy="2163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0077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Garamond" panose="02020404030301010803" pitchFamily="18" charset="0"/>
              </a:rPr>
              <a:t>Crash – Delay Models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656325" y="1556792"/>
            <a:ext cx="6066046" cy="39627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608" y="1953066"/>
            <a:ext cx="7042778" cy="221184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9712" y="4293096"/>
            <a:ext cx="4908713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7694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Garamond" panose="02020404030301010803" pitchFamily="18" charset="0"/>
              </a:rPr>
              <a:t>Crash – Flow Models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241761" y="1628800"/>
            <a:ext cx="6895174" cy="39627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5292" y="2038400"/>
            <a:ext cx="6828112" cy="39627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0015" y="2429714"/>
            <a:ext cx="7531707" cy="213048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3780" y="4638227"/>
            <a:ext cx="4288096" cy="188711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89348" y="4638227"/>
            <a:ext cx="4288096" cy="1887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0883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0266" y="856092"/>
            <a:ext cx="8103469" cy="5145816"/>
          </a:xfrm>
        </p:spPr>
        <p:txBody>
          <a:bodyPr anchor="ctr"/>
          <a:lstStyle/>
          <a:p>
            <a:pPr algn="ctr"/>
            <a:r>
              <a:rPr lang="en-US" dirty="0">
                <a:latin typeface="Garamond" panose="02020404030301010803" pitchFamily="18" charset="0"/>
              </a:rPr>
              <a:t>Comparative Evaluation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681" y="5996408"/>
            <a:ext cx="1872208" cy="56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205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Garamond" panose="02020404030301010803" pitchFamily="18" charset="0"/>
              </a:rPr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dirty="0">
                <a:latin typeface="Garamond" panose="02020404030301010803" pitchFamily="18" charset="0"/>
              </a:rPr>
              <a:t>Introduction</a:t>
            </a:r>
          </a:p>
          <a:p>
            <a:r>
              <a:rPr lang="en-CA" dirty="0">
                <a:latin typeface="Garamond" panose="02020404030301010803" pitchFamily="18" charset="0"/>
              </a:rPr>
              <a:t>Data</a:t>
            </a:r>
          </a:p>
          <a:p>
            <a:r>
              <a:rPr lang="en-CA" dirty="0">
                <a:latin typeface="Garamond" panose="02020404030301010803" pitchFamily="18" charset="0"/>
              </a:rPr>
              <a:t>Methodology</a:t>
            </a:r>
          </a:p>
          <a:p>
            <a:r>
              <a:rPr lang="en-CA" dirty="0">
                <a:latin typeface="Garamond" panose="02020404030301010803" pitchFamily="18" charset="0"/>
              </a:rPr>
              <a:t>Crash Prediction Models</a:t>
            </a:r>
          </a:p>
          <a:p>
            <a:r>
              <a:rPr lang="en-CA" dirty="0">
                <a:latin typeface="Garamond" panose="02020404030301010803" pitchFamily="18" charset="0"/>
              </a:rPr>
              <a:t>Conclusions.</a:t>
            </a:r>
          </a:p>
          <a:p>
            <a:pPr lvl="2"/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990247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Garamond" panose="02020404030301010803" pitchFamily="18" charset="0"/>
              </a:rPr>
              <a:t>Comparative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484784"/>
            <a:ext cx="9144000" cy="537321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CA" sz="2800" dirty="0">
                <a:latin typeface="Garamond" panose="02020404030301010803" pitchFamily="18" charset="0"/>
              </a:rPr>
              <a:t>All models (both for single- and multi-lane roundabouts) predicts crashes very well.</a:t>
            </a:r>
          </a:p>
          <a:p>
            <a:pPr lvl="1" algn="just"/>
            <a:r>
              <a:rPr lang="en-CA" sz="2500" dirty="0">
                <a:latin typeface="Garamond" panose="02020404030301010803" pitchFamily="18" charset="0"/>
              </a:rPr>
              <a:t>Coefficient estimates are highly significant in all cases as can be seen by p-values of &lt;5%.</a:t>
            </a:r>
          </a:p>
          <a:p>
            <a:pPr lvl="1" algn="just"/>
            <a:r>
              <a:rPr lang="en-CA" sz="2500" dirty="0">
                <a:latin typeface="Garamond" panose="02020404030301010803" pitchFamily="18" charset="0"/>
              </a:rPr>
              <a:t>MAD and MPE values are low when compared to the average observed crashes.</a:t>
            </a:r>
          </a:p>
          <a:p>
            <a:pPr lvl="1" algn="just"/>
            <a:r>
              <a:rPr lang="en-CA" sz="2500" dirty="0">
                <a:latin typeface="Garamond" panose="02020404030301010803" pitchFamily="18" charset="0"/>
              </a:rPr>
              <a:t>The CURE plots show little or no bias in almost cases.</a:t>
            </a:r>
          </a:p>
          <a:p>
            <a:pPr algn="just"/>
            <a:r>
              <a:rPr lang="en-CA" sz="2800" dirty="0">
                <a:latin typeface="Garamond" panose="02020404030301010803" pitchFamily="18" charset="0"/>
              </a:rPr>
              <a:t>The coefficient estimates for both ETPKCV and delay are slightly smaller than those for circulating/entry exit flows.</a:t>
            </a:r>
          </a:p>
          <a:p>
            <a:pPr lvl="1" algn="just"/>
            <a:r>
              <a:rPr lang="en-CA" sz="2500" dirty="0">
                <a:latin typeface="Garamond" panose="02020404030301010803" pitchFamily="18" charset="0"/>
              </a:rPr>
              <a:t>Models capture the effect of flows better than ETPKCV and delay. </a:t>
            </a:r>
          </a:p>
          <a:p>
            <a:pPr algn="just"/>
            <a:r>
              <a:rPr lang="en-CA" sz="2800" dirty="0">
                <a:latin typeface="Garamond" panose="02020404030301010803" pitchFamily="18" charset="0"/>
              </a:rPr>
              <a:t>The CURE plot for ETPKCV model (multi-lane) showed slight over prediction in certain ranges on conflicting volumes.</a:t>
            </a:r>
          </a:p>
          <a:p>
            <a:pPr lvl="1" algn="just"/>
            <a:r>
              <a:rPr lang="en-CA" sz="2500" dirty="0">
                <a:latin typeface="Garamond" panose="02020404030301010803" pitchFamily="18" charset="0"/>
              </a:rPr>
              <a:t>Other measures (MAD, MPE, and k) do suggest of good fit.</a:t>
            </a:r>
          </a:p>
          <a:p>
            <a:pPr marL="365760" lvl="1" indent="0" algn="just">
              <a:buNone/>
            </a:pPr>
            <a:endParaRPr lang="en-US" sz="17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8791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Garamond" panose="02020404030301010803" pitchFamily="18" charset="0"/>
              </a:rPr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484784"/>
            <a:ext cx="9144000" cy="5373216"/>
          </a:xfrm>
        </p:spPr>
        <p:txBody>
          <a:bodyPr>
            <a:normAutofit/>
          </a:bodyPr>
          <a:lstStyle/>
          <a:p>
            <a:pPr algn="just"/>
            <a:r>
              <a:rPr lang="en-CA" sz="2800" dirty="0">
                <a:latin typeface="Garamond" panose="02020404030301010803" pitchFamily="18" charset="0"/>
              </a:rPr>
              <a:t>All models show that ETPKCV and delay can predict the safety effects as well (if not better) than the traditional flow models.</a:t>
            </a:r>
          </a:p>
          <a:p>
            <a:pPr algn="just"/>
            <a:r>
              <a:rPr lang="en-CA" sz="2800" dirty="0">
                <a:latin typeface="Garamond" panose="02020404030301010803" pitchFamily="18" charset="0"/>
              </a:rPr>
              <a:t>A higher number of sites and data from only one jurisdiction might have yielded even better results.</a:t>
            </a:r>
          </a:p>
          <a:p>
            <a:pPr algn="just"/>
            <a:r>
              <a:rPr lang="en-CA" sz="2800" dirty="0">
                <a:latin typeface="Garamond" panose="02020404030301010803" pitchFamily="18" charset="0"/>
              </a:rPr>
              <a:t>To conclude it can be said;</a:t>
            </a:r>
          </a:p>
          <a:p>
            <a:pPr lvl="1" algn="just"/>
            <a:r>
              <a:rPr lang="en-CA" sz="2500" dirty="0">
                <a:latin typeface="Garamond" panose="02020404030301010803" pitchFamily="18" charset="0"/>
              </a:rPr>
              <a:t>ETPKCV and delay based crash models provide a good alternative to the flow based models, and</a:t>
            </a:r>
          </a:p>
          <a:p>
            <a:pPr lvl="1" algn="just"/>
            <a:r>
              <a:rPr lang="en-CA" sz="2500" dirty="0">
                <a:latin typeface="Garamond" panose="02020404030301010803" pitchFamily="18" charset="0"/>
              </a:rPr>
              <a:t>They can be used effectively to evaluate the safety of single- and multi-lane roundabouts comparably to the flow-based models.</a:t>
            </a:r>
          </a:p>
        </p:txBody>
      </p:sp>
    </p:spTree>
    <p:extLst>
      <p:ext uri="{BB962C8B-B14F-4D97-AF65-F5344CB8AC3E}">
        <p14:creationId xmlns:p14="http://schemas.microsoft.com/office/powerpoint/2010/main" val="4226374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Garamond" panose="02020404030301010803" pitchFamily="18" charset="0"/>
              </a:rPr>
              <a:t>Introduction -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484784"/>
            <a:ext cx="9144000" cy="5373216"/>
          </a:xfrm>
        </p:spPr>
        <p:txBody>
          <a:bodyPr>
            <a:normAutofit/>
          </a:bodyPr>
          <a:lstStyle/>
          <a:p>
            <a:pPr algn="just"/>
            <a:r>
              <a:rPr lang="en-CA" sz="2800" dirty="0">
                <a:latin typeface="Garamond" panose="02020404030301010803" pitchFamily="18" charset="0"/>
              </a:rPr>
              <a:t>1.2 million people die every year on the roads.</a:t>
            </a:r>
          </a:p>
          <a:p>
            <a:pPr algn="just"/>
            <a:r>
              <a:rPr lang="en-CA" sz="2800" dirty="0">
                <a:latin typeface="Garamond" panose="02020404030301010803" pitchFamily="18" charset="0"/>
              </a:rPr>
              <a:t>Over 50 million people suffer injuries due to road traffic crashes.</a:t>
            </a:r>
          </a:p>
          <a:p>
            <a:pPr marL="0" indent="0" algn="just">
              <a:buNone/>
            </a:pPr>
            <a:r>
              <a:rPr lang="en-CA" sz="2400" dirty="0">
                <a:latin typeface="Garamond" panose="02020404030301010803" pitchFamily="18" charset="0"/>
              </a:rPr>
              <a:t>(World Health Organization, 2013)</a:t>
            </a:r>
          </a:p>
          <a:p>
            <a:pPr marL="0" indent="0" algn="just">
              <a:buNone/>
            </a:pPr>
            <a:endParaRPr lang="en-CA" sz="2800" dirty="0">
              <a:latin typeface="Garamond" panose="02020404030301010803" pitchFamily="18" charset="0"/>
            </a:endParaRPr>
          </a:p>
          <a:p>
            <a:pPr algn="just"/>
            <a:r>
              <a:rPr lang="en-CA" sz="2800" dirty="0">
                <a:latin typeface="Garamond" panose="02020404030301010803" pitchFamily="18" charset="0"/>
              </a:rPr>
              <a:t>In 2012, there were 2,700 deaths and over 10,000 serious injuries on Canadian roads.</a:t>
            </a:r>
          </a:p>
          <a:p>
            <a:pPr marL="0" indent="0" algn="just">
              <a:buNone/>
            </a:pPr>
            <a:r>
              <a:rPr lang="en-CA" sz="2400" dirty="0">
                <a:latin typeface="Garamond" panose="02020404030301010803" pitchFamily="18" charset="0"/>
              </a:rPr>
              <a:t>(Transport Canada, 2013)</a:t>
            </a:r>
          </a:p>
          <a:p>
            <a:pPr marL="0" indent="0">
              <a:buNone/>
            </a:pPr>
            <a:endParaRPr lang="en-CA" sz="2800" dirty="0">
              <a:latin typeface="Garamond" panose="02020404030301010803" pitchFamily="18" charset="0"/>
            </a:endParaRPr>
          </a:p>
          <a:p>
            <a:pPr marL="0" indent="0" algn="ctr">
              <a:buNone/>
            </a:pPr>
            <a:r>
              <a:rPr lang="en-CA" sz="2800" dirty="0">
                <a:latin typeface="Garamond" panose="02020404030301010803" pitchFamily="18" charset="0"/>
              </a:rPr>
              <a:t>	</a:t>
            </a:r>
            <a:r>
              <a:rPr lang="en-CA" sz="2800" b="1" dirty="0">
                <a:latin typeface="Garamond" panose="02020404030301010803" pitchFamily="18" charset="0"/>
              </a:rPr>
              <a:t>Can we reduce deaths and injuries with better engineering?</a:t>
            </a:r>
            <a:endParaRPr lang="en-CA" sz="25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204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Garamond" panose="02020404030301010803" pitchFamily="18" charset="0"/>
              </a:rPr>
              <a:t>Introduction –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484784"/>
            <a:ext cx="9144000" cy="5373216"/>
          </a:xfrm>
        </p:spPr>
        <p:txBody>
          <a:bodyPr>
            <a:normAutofit lnSpcReduction="10000"/>
          </a:bodyPr>
          <a:lstStyle/>
          <a:p>
            <a:pPr algn="just"/>
            <a:r>
              <a:rPr lang="en-CA" sz="2800" dirty="0">
                <a:latin typeface="Garamond" panose="02020404030301010803" pitchFamily="18" charset="0"/>
              </a:rPr>
              <a:t>It is often assumed that roads built to standards were safe and that drivers, not roads, were the reason there are accidents.</a:t>
            </a:r>
          </a:p>
          <a:p>
            <a:pPr algn="just"/>
            <a:r>
              <a:rPr lang="en-CA" sz="2800" dirty="0">
                <a:latin typeface="Garamond" panose="02020404030301010803" pitchFamily="18" charset="0"/>
              </a:rPr>
              <a:t>However, meeting a standard does not suggest the relative safety that may be achieved by exceeding it.</a:t>
            </a:r>
          </a:p>
          <a:p>
            <a:pPr algn="just"/>
            <a:endParaRPr lang="en-CA" sz="2800" dirty="0">
              <a:latin typeface="Garamond" panose="02020404030301010803" pitchFamily="18" charset="0"/>
            </a:endParaRPr>
          </a:p>
          <a:p>
            <a:pPr algn="just"/>
            <a:r>
              <a:rPr lang="en-CA" sz="2800" dirty="0">
                <a:latin typeface="Garamond" panose="02020404030301010803" pitchFamily="18" charset="0"/>
              </a:rPr>
              <a:t>Transportation agencies should seek methods to reduce crashes by:</a:t>
            </a:r>
          </a:p>
          <a:p>
            <a:pPr lvl="1" algn="just"/>
            <a:r>
              <a:rPr lang="en-CA" sz="2500" dirty="0">
                <a:latin typeface="Garamond" panose="02020404030301010803" pitchFamily="18" charset="0"/>
              </a:rPr>
              <a:t>Minimizing potential for human error, and</a:t>
            </a:r>
          </a:p>
          <a:p>
            <a:pPr lvl="1" algn="just"/>
            <a:r>
              <a:rPr lang="en-CA" sz="2500" dirty="0">
                <a:latin typeface="Garamond" panose="02020404030301010803" pitchFamily="18" charset="0"/>
              </a:rPr>
              <a:t>Providing a forgiving road environment.</a:t>
            </a:r>
          </a:p>
          <a:p>
            <a:pPr lvl="1" algn="just"/>
            <a:endParaRPr lang="en-CA" sz="2500" dirty="0">
              <a:latin typeface="Garamond" panose="02020404030301010803" pitchFamily="18" charset="0"/>
            </a:endParaRPr>
          </a:p>
          <a:p>
            <a:pPr marL="365760" lvl="1" indent="0" algn="ctr">
              <a:buNone/>
            </a:pPr>
            <a:r>
              <a:rPr lang="en-CA" sz="2800" b="1" dirty="0">
                <a:latin typeface="Garamond" panose="02020404030301010803" pitchFamily="18" charset="0"/>
              </a:rPr>
              <a:t>Transition from Standards to Guidelines</a:t>
            </a:r>
          </a:p>
          <a:p>
            <a:pPr marL="0" indent="0" algn="just">
              <a:buNone/>
            </a:pPr>
            <a:r>
              <a:rPr lang="en-CA" sz="2800" dirty="0"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06363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Garamond" panose="02020404030301010803" pitchFamily="18" charset="0"/>
              </a:rPr>
              <a:t>Introduction -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484784"/>
            <a:ext cx="9144000" cy="5373216"/>
          </a:xfrm>
        </p:spPr>
        <p:txBody>
          <a:bodyPr>
            <a:normAutofit/>
          </a:bodyPr>
          <a:lstStyle/>
          <a:p>
            <a:pPr algn="just"/>
            <a:r>
              <a:rPr lang="en-CA" sz="2800" dirty="0">
                <a:latin typeface="Garamond" panose="02020404030301010803" pitchFamily="18" charset="0"/>
              </a:rPr>
              <a:t>Roundabouts are constructed because of their safety and capacity benefits;</a:t>
            </a:r>
          </a:p>
          <a:p>
            <a:pPr lvl="1" algn="just"/>
            <a:r>
              <a:rPr lang="en-CA" sz="2500" dirty="0">
                <a:latin typeface="Garamond" panose="02020404030301010803" pitchFamily="18" charset="0"/>
              </a:rPr>
              <a:t>Reduction in speeds through geometry,</a:t>
            </a:r>
          </a:p>
          <a:p>
            <a:pPr lvl="1" algn="just"/>
            <a:r>
              <a:rPr lang="en-CA" sz="2500" dirty="0">
                <a:latin typeface="Garamond" panose="02020404030301010803" pitchFamily="18" charset="0"/>
              </a:rPr>
              <a:t>Yield to circulating flow upon entry, and</a:t>
            </a:r>
          </a:p>
          <a:p>
            <a:pPr lvl="1" algn="just"/>
            <a:r>
              <a:rPr lang="en-CA" sz="2500" dirty="0">
                <a:latin typeface="Garamond" panose="02020404030301010803" pitchFamily="18" charset="0"/>
              </a:rPr>
              <a:t>Encourage slow and consistent speeds for all traffic.</a:t>
            </a:r>
          </a:p>
          <a:p>
            <a:pPr lvl="1" algn="just"/>
            <a:endParaRPr lang="en-CA" sz="2500" dirty="0">
              <a:latin typeface="Garamond" panose="02020404030301010803" pitchFamily="18" charset="0"/>
            </a:endParaRPr>
          </a:p>
          <a:p>
            <a:pPr algn="just"/>
            <a:r>
              <a:rPr lang="en-US" sz="2800" dirty="0">
                <a:latin typeface="Garamond" panose="02020404030301010803" pitchFamily="18" charset="0"/>
              </a:rPr>
              <a:t>Roundabouts are shown to reduce injury collisions by approximately 75% as compared to stop control or traffic signals.</a:t>
            </a:r>
          </a:p>
          <a:p>
            <a:pPr marL="0" indent="0" algn="just">
              <a:buNone/>
            </a:pPr>
            <a:r>
              <a:rPr lang="en-US" sz="2400" dirty="0">
                <a:latin typeface="Garamond" panose="02020404030301010803" pitchFamily="18" charset="0"/>
              </a:rPr>
              <a:t>(</a:t>
            </a:r>
            <a:r>
              <a:rPr lang="en-US" sz="2400" i="1" dirty="0">
                <a:latin typeface="Garamond" panose="02020404030301010803" pitchFamily="18" charset="0"/>
              </a:rPr>
              <a:t>Synthesis of North American Roundabout Practice</a:t>
            </a:r>
            <a:r>
              <a:rPr lang="en-US" sz="2400" dirty="0">
                <a:latin typeface="Garamond" panose="02020404030301010803" pitchFamily="18" charset="0"/>
              </a:rPr>
              <a:t>, TAC 2008)</a:t>
            </a:r>
            <a:endParaRPr lang="en-US" sz="20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728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Garamond" panose="02020404030301010803" pitchFamily="18" charset="0"/>
              </a:rPr>
              <a:t>Introduction -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484784"/>
            <a:ext cx="9144000" cy="5373216"/>
          </a:xfrm>
        </p:spPr>
        <p:txBody>
          <a:bodyPr>
            <a:normAutofit/>
          </a:bodyPr>
          <a:lstStyle/>
          <a:p>
            <a:pPr algn="just"/>
            <a:r>
              <a:rPr lang="en-CA" sz="2800" dirty="0">
                <a:latin typeface="Garamond" panose="02020404030301010803" pitchFamily="18" charset="0"/>
              </a:rPr>
              <a:t>To investigate the viability of roundabout crash prediction models based on;</a:t>
            </a:r>
          </a:p>
          <a:p>
            <a:pPr lvl="1" algn="just"/>
            <a:r>
              <a:rPr lang="en-CA" sz="2500" dirty="0">
                <a:latin typeface="Garamond" panose="02020404030301010803" pitchFamily="18" charset="0"/>
              </a:rPr>
              <a:t>Estimated Total Peak Hour Conflicting Volumes, and </a:t>
            </a:r>
          </a:p>
          <a:p>
            <a:pPr lvl="1" algn="just"/>
            <a:r>
              <a:rPr lang="en-CA" sz="2500" dirty="0">
                <a:latin typeface="Garamond" panose="02020404030301010803" pitchFamily="18" charset="0"/>
              </a:rPr>
              <a:t>Overall Roundabout Delay.</a:t>
            </a:r>
          </a:p>
          <a:p>
            <a:pPr marL="0" indent="0" algn="just">
              <a:buNone/>
            </a:pPr>
            <a:endParaRPr lang="en-CA" sz="2800" dirty="0">
              <a:latin typeface="Garamond" panose="02020404030301010803" pitchFamily="18" charset="0"/>
            </a:endParaRPr>
          </a:p>
          <a:p>
            <a:pPr algn="just"/>
            <a:r>
              <a:rPr lang="en-CA" sz="2800" dirty="0">
                <a:latin typeface="Garamond" panose="02020404030301010803" pitchFamily="18" charset="0"/>
              </a:rPr>
              <a:t>To evaluate the effectiveness of these models against the conventional models based on actual flow.</a:t>
            </a:r>
          </a:p>
          <a:p>
            <a:pPr marL="365760" lvl="1" indent="0" algn="just">
              <a:buNone/>
            </a:pPr>
            <a:endParaRPr lang="en-US" sz="17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355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Garamond" panose="02020404030301010803" pitchFamily="18" charset="0"/>
              </a:rPr>
              <a:t>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484784"/>
            <a:ext cx="9144000" cy="5373216"/>
          </a:xfrm>
        </p:spPr>
        <p:txBody>
          <a:bodyPr>
            <a:normAutofit/>
          </a:bodyPr>
          <a:lstStyle/>
          <a:p>
            <a:pPr algn="just"/>
            <a:r>
              <a:rPr lang="en-CA" sz="2800" dirty="0">
                <a:latin typeface="Garamond" panose="02020404030301010803" pitchFamily="18" charset="0"/>
              </a:rPr>
              <a:t>Data for this study were provided by;</a:t>
            </a:r>
          </a:p>
          <a:p>
            <a:pPr lvl="1" algn="just"/>
            <a:r>
              <a:rPr lang="en-CA" sz="2500" dirty="0">
                <a:latin typeface="Garamond" panose="02020404030301010803" pitchFamily="18" charset="0"/>
              </a:rPr>
              <a:t>Region of Waterloo’s Transportation Engineering Department,</a:t>
            </a:r>
          </a:p>
          <a:p>
            <a:pPr lvl="1" algn="just"/>
            <a:r>
              <a:rPr lang="en-CA" sz="2500" dirty="0">
                <a:latin typeface="Garamond" panose="02020404030301010803" pitchFamily="18" charset="0"/>
              </a:rPr>
              <a:t>City of Ottawa’s Transportation Engineering Department, and</a:t>
            </a:r>
          </a:p>
          <a:p>
            <a:pPr lvl="1" algn="just"/>
            <a:r>
              <a:rPr lang="en-CA" sz="2500" dirty="0">
                <a:latin typeface="Garamond" panose="02020404030301010803" pitchFamily="18" charset="0"/>
              </a:rPr>
              <a:t>Washington State Department of Transportation.</a:t>
            </a:r>
          </a:p>
          <a:p>
            <a:pPr algn="just"/>
            <a:r>
              <a:rPr lang="en-CA" sz="2800" dirty="0">
                <a:latin typeface="Garamond" panose="02020404030301010803" pitchFamily="18" charset="0"/>
              </a:rPr>
              <a:t>The overall data consisted of 19 multi-lane and 22 single-lane roundabouts.</a:t>
            </a:r>
          </a:p>
          <a:p>
            <a:pPr marL="0" indent="0" algn="just">
              <a:buNone/>
            </a:pPr>
            <a:endParaRPr lang="en-US" sz="1700" dirty="0">
              <a:latin typeface="Garamond" panose="02020404030301010803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680" y="4653136"/>
            <a:ext cx="5525229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709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Garamond" panose="02020404030301010803" pitchFamily="18" charset="0"/>
              </a:rPr>
              <a:t>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484784"/>
            <a:ext cx="9144000" cy="5373216"/>
          </a:xfrm>
        </p:spPr>
        <p:txBody>
          <a:bodyPr>
            <a:normAutofit/>
          </a:bodyPr>
          <a:lstStyle/>
          <a:p>
            <a:pPr algn="just"/>
            <a:r>
              <a:rPr lang="en-CA" sz="2800" dirty="0">
                <a:latin typeface="Garamond" panose="02020404030301010803" pitchFamily="18" charset="0"/>
              </a:rPr>
              <a:t>Total </a:t>
            </a:r>
            <a:r>
              <a:rPr lang="en-CA" sz="2800" b="1" dirty="0">
                <a:latin typeface="Garamond" panose="02020404030301010803" pitchFamily="18" charset="0"/>
              </a:rPr>
              <a:t>peak hour conflicting volumes</a:t>
            </a:r>
            <a:r>
              <a:rPr lang="en-CA" sz="2800" dirty="0">
                <a:latin typeface="Garamond" panose="02020404030301010803" pitchFamily="18" charset="0"/>
              </a:rPr>
              <a:t> were estimated by adding the conflicting volumes for each approach.</a:t>
            </a:r>
          </a:p>
          <a:p>
            <a:pPr lvl="1" algn="just"/>
            <a:r>
              <a:rPr lang="en-CA" sz="2500" dirty="0" err="1">
                <a:latin typeface="Garamond" panose="02020404030301010803" pitchFamily="18" charset="0"/>
              </a:rPr>
              <a:t>Mutli</a:t>
            </a:r>
            <a:r>
              <a:rPr lang="en-CA" sz="2500" dirty="0">
                <a:latin typeface="Garamond" panose="02020404030301010803" pitchFamily="18" charset="0"/>
              </a:rPr>
              <a:t> Lane:</a:t>
            </a:r>
          </a:p>
          <a:p>
            <a:pPr lvl="1" algn="just"/>
            <a:endParaRPr lang="en-CA" sz="2500" dirty="0">
              <a:latin typeface="Garamond" panose="02020404030301010803" pitchFamily="18" charset="0"/>
            </a:endParaRPr>
          </a:p>
          <a:p>
            <a:pPr lvl="1" algn="just"/>
            <a:r>
              <a:rPr lang="en-CA" sz="2500" dirty="0">
                <a:latin typeface="Garamond" panose="02020404030301010803" pitchFamily="18" charset="0"/>
              </a:rPr>
              <a:t>Single Lane:</a:t>
            </a:r>
          </a:p>
          <a:p>
            <a:pPr algn="just"/>
            <a:r>
              <a:rPr lang="en-CA" sz="2800" dirty="0">
                <a:latin typeface="Garamond" panose="02020404030301010803" pitchFamily="18" charset="0"/>
              </a:rPr>
              <a:t>The </a:t>
            </a:r>
            <a:r>
              <a:rPr lang="en-CA" sz="2800" b="1" dirty="0">
                <a:latin typeface="Garamond" panose="02020404030301010803" pitchFamily="18" charset="0"/>
              </a:rPr>
              <a:t>overall roundabout delay </a:t>
            </a:r>
            <a:r>
              <a:rPr lang="en-CA" sz="2800" dirty="0">
                <a:latin typeface="Garamond" panose="02020404030301010803" pitchFamily="18" charset="0"/>
              </a:rPr>
              <a:t>was calculated using the Highway Capacity Manual methodology.</a:t>
            </a:r>
          </a:p>
          <a:p>
            <a:pPr lvl="1" algn="just"/>
            <a:r>
              <a:rPr lang="en-CA" sz="2500" dirty="0">
                <a:latin typeface="Garamond" panose="02020404030301010803" pitchFamily="18" charset="0"/>
              </a:rPr>
              <a:t>Average delay/vehicle was multiplied by volume to get overall roundabout delay.</a:t>
            </a:r>
          </a:p>
          <a:p>
            <a:pPr algn="just"/>
            <a:r>
              <a:rPr lang="en-CA" sz="2800" b="1" dirty="0">
                <a:latin typeface="Garamond" panose="02020404030301010803" pitchFamily="18" charset="0"/>
              </a:rPr>
              <a:t>Circulating </a:t>
            </a:r>
            <a:r>
              <a:rPr lang="en-CA" sz="2800" dirty="0">
                <a:latin typeface="Garamond" panose="02020404030301010803" pitchFamily="18" charset="0"/>
              </a:rPr>
              <a:t>and</a:t>
            </a:r>
            <a:r>
              <a:rPr lang="en-CA" sz="2800" b="1" dirty="0">
                <a:latin typeface="Garamond" panose="02020404030301010803" pitchFamily="18" charset="0"/>
              </a:rPr>
              <a:t> Entry/Exit flows</a:t>
            </a:r>
            <a:r>
              <a:rPr lang="en-CA" sz="2800" dirty="0">
                <a:latin typeface="Garamond" panose="02020404030301010803" pitchFamily="18" charset="0"/>
              </a:rPr>
              <a:t> were also calculated using the Highway Capacity Manual methodologies. </a:t>
            </a:r>
            <a:endParaRPr lang="en-CA" sz="2800" b="1" dirty="0">
              <a:latin typeface="Garamond" panose="02020404030301010803" pitchFamily="18" charset="0"/>
            </a:endParaRPr>
          </a:p>
          <a:p>
            <a:pPr marL="365760" lvl="1" indent="0" algn="just">
              <a:buNone/>
            </a:pPr>
            <a:endParaRPr lang="en-US" sz="1700" dirty="0">
              <a:latin typeface="Garamond" panose="02020404030301010803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9712" y="2573606"/>
            <a:ext cx="6552728" cy="89250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9752" y="3423823"/>
            <a:ext cx="6192688" cy="474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500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Garamond" panose="02020404030301010803" pitchFamily="18" charset="0"/>
              </a:rPr>
              <a:t>Methodology - SPF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484784"/>
            <a:ext cx="9144000" cy="5373216"/>
          </a:xfrm>
        </p:spPr>
        <p:txBody>
          <a:bodyPr>
            <a:normAutofit/>
          </a:bodyPr>
          <a:lstStyle/>
          <a:p>
            <a:pPr algn="just"/>
            <a:r>
              <a:rPr lang="en-CA" sz="2800" dirty="0">
                <a:latin typeface="Garamond" panose="02020404030301010803" pitchFamily="18" charset="0"/>
              </a:rPr>
              <a:t>A safety performance function (SPF) produces a prediction of the number of expected crashes for a road unit. </a:t>
            </a:r>
          </a:p>
          <a:p>
            <a:pPr lvl="1" algn="just"/>
            <a:r>
              <a:rPr lang="en-CA" sz="2500" dirty="0">
                <a:latin typeface="Garamond" panose="02020404030301010803" pitchFamily="18" charset="0"/>
              </a:rPr>
              <a:t>By crash type / severity</a:t>
            </a:r>
          </a:p>
          <a:p>
            <a:pPr lvl="1" algn="just"/>
            <a:r>
              <a:rPr lang="en-CA" sz="2500" dirty="0">
                <a:latin typeface="Garamond" panose="02020404030301010803" pitchFamily="18" charset="0"/>
              </a:rPr>
              <a:t>For different combinations of roadway characteristics</a:t>
            </a:r>
          </a:p>
          <a:p>
            <a:pPr algn="just"/>
            <a:endParaRPr lang="en-CA" sz="2800" dirty="0">
              <a:latin typeface="Garamond" panose="02020404030301010803" pitchFamily="18" charset="0"/>
            </a:endParaRPr>
          </a:p>
          <a:p>
            <a:pPr algn="just"/>
            <a:endParaRPr lang="en-CA" sz="2800" dirty="0">
              <a:latin typeface="Garamond" panose="02020404030301010803" pitchFamily="18" charset="0"/>
            </a:endParaRPr>
          </a:p>
          <a:p>
            <a:pPr algn="just"/>
            <a:endParaRPr lang="en-CA" sz="2800" dirty="0">
              <a:latin typeface="Garamond" panose="02020404030301010803" pitchFamily="18" charset="0"/>
            </a:endParaRPr>
          </a:p>
          <a:p>
            <a:pPr algn="just"/>
            <a:r>
              <a:rPr lang="en-CA" sz="2800" dirty="0">
                <a:latin typeface="Garamond" panose="02020404030301010803" pitchFamily="18" charset="0"/>
              </a:rPr>
              <a:t>The parameters are determined by GLM using a specification for a negative binomial error structure.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6" y="3848276"/>
            <a:ext cx="5084505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4408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661</TotalTime>
  <Words>827</Words>
  <Application>Microsoft Office PowerPoint</Application>
  <PresentationFormat>On-screen Show (4:3)</PresentationFormat>
  <Paragraphs>106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Calibri</vt:lpstr>
      <vt:lpstr>Garamond</vt:lpstr>
      <vt:lpstr>Tw Cen MT</vt:lpstr>
      <vt:lpstr>Wingdings</vt:lpstr>
      <vt:lpstr>Wingdings 2</vt:lpstr>
      <vt:lpstr>Median</vt:lpstr>
      <vt:lpstr>A new approach to evaluating roundabout safety Using conflicting volumes and Delay  </vt:lpstr>
      <vt:lpstr>Overview</vt:lpstr>
      <vt:lpstr>Introduction - Background</vt:lpstr>
      <vt:lpstr>Introduction – Background</vt:lpstr>
      <vt:lpstr>Introduction - Background</vt:lpstr>
      <vt:lpstr>Introduction - Objectives</vt:lpstr>
      <vt:lpstr>Data</vt:lpstr>
      <vt:lpstr>Methodology</vt:lpstr>
      <vt:lpstr>Methodology - SPF</vt:lpstr>
      <vt:lpstr>Methodology – Goodness of Fit</vt:lpstr>
      <vt:lpstr>Single-Lane Roundabout Models</vt:lpstr>
      <vt:lpstr>Crash – ETPKCV Models</vt:lpstr>
      <vt:lpstr>Crash – Delay Models</vt:lpstr>
      <vt:lpstr>Crash – Flow Models</vt:lpstr>
      <vt:lpstr>Multi-Lane Roundabout Models</vt:lpstr>
      <vt:lpstr>Crash – ETPKCV Models</vt:lpstr>
      <vt:lpstr>Crash – Delay Models</vt:lpstr>
      <vt:lpstr>Crash – Flow Models</vt:lpstr>
      <vt:lpstr>Comparative Evaluation</vt:lpstr>
      <vt:lpstr>Comparative Evaluation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Taha Saleem</dc:creator>
  <cp:lastModifiedBy>Taha Saleem</cp:lastModifiedBy>
  <cp:revision>81</cp:revision>
  <dcterms:created xsi:type="dcterms:W3CDTF">2012-08-28T10:46:24Z</dcterms:created>
  <dcterms:modified xsi:type="dcterms:W3CDTF">2016-05-18T20:23:32Z</dcterms:modified>
</cp:coreProperties>
</file>