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5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6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6" r:id="rId15"/>
    <p:sldId id="295" r:id="rId16"/>
    <p:sldId id="297" r:id="rId17"/>
    <p:sldId id="298" r:id="rId18"/>
    <p:sldId id="299" r:id="rId19"/>
    <p:sldId id="302" r:id="rId20"/>
    <p:sldId id="301" r:id="rId21"/>
    <p:sldId id="303" r:id="rId22"/>
    <p:sldId id="304" r:id="rId23"/>
    <p:sldId id="307" r:id="rId24"/>
    <p:sldId id="308" r:id="rId25"/>
    <p:sldId id="309" r:id="rId26"/>
    <p:sldId id="306" r:id="rId27"/>
    <p:sldId id="310" r:id="rId28"/>
    <p:sldId id="311" r:id="rId29"/>
  </p:sldIdLst>
  <p:sldSz cx="9144000" cy="6858000" type="screen4x3"/>
  <p:notesSz cx="7112000" cy="939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8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4545" autoAdjust="0"/>
    <p:restoredTop sz="73467" autoAdjust="0"/>
  </p:normalViewPr>
  <p:slideViewPr>
    <p:cSldViewPr snapToGrid="0" snapToObjects="1">
      <p:cViewPr varScale="1">
        <p:scale>
          <a:sx n="63" d="100"/>
          <a:sy n="63" d="100"/>
        </p:scale>
        <p:origin x="207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313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81867" cy="469900"/>
          </a:xfrm>
          <a:prstGeom prst="rect">
            <a:avLst/>
          </a:prstGeom>
        </p:spPr>
        <p:txBody>
          <a:bodyPr vert="horz" lIns="94332" tIns="47167" rIns="94332" bIns="471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8488" y="0"/>
            <a:ext cx="3081867" cy="469900"/>
          </a:xfrm>
          <a:prstGeom prst="rect">
            <a:avLst/>
          </a:prstGeom>
        </p:spPr>
        <p:txBody>
          <a:bodyPr vert="horz" lIns="94332" tIns="47167" rIns="94332" bIns="47167" rtlCol="0"/>
          <a:lstStyle>
            <a:lvl1pPr algn="r">
              <a:defRPr sz="1200"/>
            </a:lvl1pPr>
          </a:lstStyle>
          <a:p>
            <a:fld id="{52D70440-9925-1B49-BBE4-28C250AFA932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6469"/>
            <a:ext cx="3081867" cy="469900"/>
          </a:xfrm>
          <a:prstGeom prst="rect">
            <a:avLst/>
          </a:prstGeom>
        </p:spPr>
        <p:txBody>
          <a:bodyPr vert="horz" lIns="94332" tIns="47167" rIns="94332" bIns="471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8488" y="8926469"/>
            <a:ext cx="3081867" cy="469900"/>
          </a:xfrm>
          <a:prstGeom prst="rect">
            <a:avLst/>
          </a:prstGeom>
        </p:spPr>
        <p:txBody>
          <a:bodyPr vert="horz" lIns="94332" tIns="47167" rIns="94332" bIns="47167" rtlCol="0" anchor="b"/>
          <a:lstStyle>
            <a:lvl1pPr algn="r">
              <a:defRPr sz="1200"/>
            </a:lvl1pPr>
          </a:lstStyle>
          <a:p>
            <a:fld id="{8607024F-D508-4145-A542-7B19A68FA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40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81867" cy="469900"/>
          </a:xfrm>
          <a:prstGeom prst="rect">
            <a:avLst/>
          </a:prstGeom>
        </p:spPr>
        <p:txBody>
          <a:bodyPr vert="horz" lIns="94332" tIns="47167" rIns="94332" bIns="471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8488" y="0"/>
            <a:ext cx="3081867" cy="469900"/>
          </a:xfrm>
          <a:prstGeom prst="rect">
            <a:avLst/>
          </a:prstGeom>
        </p:spPr>
        <p:txBody>
          <a:bodyPr vert="horz" lIns="94332" tIns="47167" rIns="94332" bIns="47167" rtlCol="0"/>
          <a:lstStyle>
            <a:lvl1pPr algn="r">
              <a:defRPr sz="1200"/>
            </a:lvl1pPr>
          </a:lstStyle>
          <a:p>
            <a:fld id="{F22464D0-E667-0945-BFA2-3F7F8454A3DC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704850"/>
            <a:ext cx="4699000" cy="3524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32" tIns="47167" rIns="94332" bIns="471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464050"/>
            <a:ext cx="5689600" cy="4229100"/>
          </a:xfrm>
          <a:prstGeom prst="rect">
            <a:avLst/>
          </a:prstGeom>
        </p:spPr>
        <p:txBody>
          <a:bodyPr vert="horz" lIns="94332" tIns="47167" rIns="94332" bIns="47167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6469"/>
            <a:ext cx="3081867" cy="469900"/>
          </a:xfrm>
          <a:prstGeom prst="rect">
            <a:avLst/>
          </a:prstGeom>
        </p:spPr>
        <p:txBody>
          <a:bodyPr vert="horz" lIns="94332" tIns="47167" rIns="94332" bIns="471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8488" y="8926469"/>
            <a:ext cx="3081867" cy="469900"/>
          </a:xfrm>
          <a:prstGeom prst="rect">
            <a:avLst/>
          </a:prstGeom>
        </p:spPr>
        <p:txBody>
          <a:bodyPr vert="horz" lIns="94332" tIns="47167" rIns="94332" bIns="47167" rtlCol="0" anchor="b"/>
          <a:lstStyle>
            <a:lvl1pPr algn="r">
              <a:defRPr sz="1200"/>
            </a:lvl1pPr>
          </a:lstStyle>
          <a:p>
            <a:fld id="{E5266334-EC92-C443-9E36-0459805A33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254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66334-EC92-C443-9E36-0459805A33B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66334-EC92-C443-9E36-0459805A33B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66334-EC92-C443-9E36-0459805A33B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66334-EC92-C443-9E36-0459805A33B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66334-EC92-C443-9E36-0459805A33B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66334-EC92-C443-9E36-0459805A33B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66334-EC92-C443-9E36-0459805A33B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66334-EC92-C443-9E36-0459805A33B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66334-EC92-C443-9E36-0459805A33B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66334-EC92-C443-9E36-0459805A33B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66334-EC92-C443-9E36-0459805A33B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66334-EC92-C443-9E36-0459805A33B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66334-EC92-C443-9E36-0459805A33B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66334-EC92-C443-9E36-0459805A33B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66334-EC92-C443-9E36-0459805A33B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66334-EC92-C443-9E36-0459805A33B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66334-EC92-C443-9E36-0459805A33B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66334-EC92-C443-9E36-0459805A33B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551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66334-EC92-C443-9E36-0459805A33B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228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66334-EC92-C443-9E36-0459805A33B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19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66334-EC92-C443-9E36-0459805A33B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79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66334-EC92-C443-9E36-0459805A33B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66334-EC92-C443-9E36-0459805A33B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66334-EC92-C443-9E36-0459805A33B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66334-EC92-C443-9E36-0459805A33B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66334-EC92-C443-9E36-0459805A33B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66334-EC92-C443-9E36-0459805A33B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66334-EC92-C443-9E36-0459805A33B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werpoint_wsbc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354" y="6358371"/>
            <a:ext cx="1579974" cy="307847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57201" y="2160492"/>
            <a:ext cx="8229600" cy="1025525"/>
          </a:xfrm>
        </p:spPr>
        <p:txBody>
          <a:bodyPr anchor="t"/>
          <a:lstStyle>
            <a:lvl1pPr>
              <a:defRPr>
                <a:solidFill>
                  <a:srgbClr val="353436"/>
                </a:solidFill>
              </a:defRPr>
            </a:lvl1pPr>
          </a:lstStyle>
          <a:p>
            <a:r>
              <a:rPr lang="en-CA" dirty="0"/>
              <a:t>Click to insert 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373439"/>
            <a:ext cx="8229600" cy="1198562"/>
          </a:xfrm>
        </p:spPr>
        <p:txBody>
          <a:bodyPr/>
          <a:lstStyle>
            <a:lvl1pPr marL="0" indent="0" algn="l">
              <a:buNone/>
              <a:defRPr sz="25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CA" dirty="0"/>
              <a:t>Click to insert 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9" y="4733637"/>
            <a:ext cx="3710709" cy="1050636"/>
          </a:xfrm>
        </p:spPr>
        <p:txBody>
          <a:bodyPr/>
          <a:lstStyle>
            <a:lvl1pPr marL="0" indent="0">
              <a:buNone/>
              <a:defRPr baseline="0">
                <a:solidFill>
                  <a:srgbClr val="776E6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insert date</a:t>
            </a:r>
          </a:p>
        </p:txBody>
      </p:sp>
      <p:pic>
        <p:nvPicPr>
          <p:cNvPr id="6" name="Picture 5" descr="powerpoint_wsbc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354" y="6358371"/>
            <a:ext cx="1579974" cy="307847"/>
          </a:xfrm>
          <a:prstGeom prst="rect">
            <a:avLst/>
          </a:prstGeom>
        </p:spPr>
      </p:pic>
      <p:pic>
        <p:nvPicPr>
          <p:cNvPr id="7" name="Picture 6" descr="powerpoint_wsbc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354" y="6358371"/>
            <a:ext cx="1579974" cy="307847"/>
          </a:xfrm>
          <a:prstGeom prst="rect">
            <a:avLst/>
          </a:prstGeom>
        </p:spPr>
      </p:pic>
      <p:pic>
        <p:nvPicPr>
          <p:cNvPr id="9" name="Picture 8" descr="powerpoint_wsbc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354" y="6358371"/>
            <a:ext cx="1579974" cy="3078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04800"/>
            <a:ext cx="8534400" cy="6248400"/>
          </a:xfrm>
          <a:prstGeom prst="roundRect">
            <a:avLst/>
          </a:prstGeom>
          <a:noFill/>
          <a:ln w="88900" cmpd="sng">
            <a:solidFill>
              <a:schemeClr val="accent1"/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339752" y="4653136"/>
            <a:ext cx="6211416" cy="1025525"/>
          </a:xfrm>
        </p:spPr>
        <p:txBody>
          <a:bodyPr/>
          <a:lstStyle>
            <a:lvl1pPr algn="r"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CA" dirty="0"/>
              <a:t>Click to insert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60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685800"/>
            <a:ext cx="8291266" cy="1025525"/>
          </a:xfr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000" kern="1200" baseline="0" dirty="0">
                <a:solidFill>
                  <a:srgbClr val="000000"/>
                </a:solidFill>
                <a:latin typeface="Verdana"/>
                <a:ea typeface="ＭＳ Ｐゴシック" pitchFamily="39" charset="-128"/>
                <a:cs typeface="Verdana"/>
              </a:defRPr>
            </a:lvl1pPr>
          </a:lstStyle>
          <a:p>
            <a:r>
              <a:rPr lang="en-CA" dirty="0"/>
              <a:t>Click to insert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905000"/>
            <a:ext cx="8291264" cy="4267200"/>
          </a:xfrm>
        </p:spPr>
        <p:txBody>
          <a:bodyPr/>
          <a:lstStyle>
            <a:lvl1pPr marL="0" indent="0">
              <a:buClrTx/>
              <a:buFont typeface="Arial"/>
              <a:buNone/>
              <a:defRPr sz="1600" baseline="0">
                <a:solidFill>
                  <a:srgbClr val="000000"/>
                </a:solidFill>
              </a:defRPr>
            </a:lvl1pPr>
            <a:lvl2pPr marL="457200" indent="0">
              <a:buClrTx/>
              <a:buFont typeface="Arial"/>
              <a:buNone/>
              <a:defRPr sz="1400">
                <a:solidFill>
                  <a:srgbClr val="000000"/>
                </a:solidFill>
              </a:defRPr>
            </a:lvl2pPr>
            <a:lvl3pPr marL="914400" indent="0">
              <a:buClrTx/>
              <a:buFont typeface="Arial"/>
              <a:buNone/>
              <a:defRPr sz="1200">
                <a:solidFill>
                  <a:srgbClr val="000000"/>
                </a:solidFill>
              </a:defRPr>
            </a:lvl3pPr>
            <a:lvl4pPr marL="1371600" indent="0">
              <a:buClrTx/>
              <a:buFont typeface="Arial"/>
              <a:buNone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en-CA" dirty="0"/>
              <a:t>Click to insert paragraph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41343" y="6463294"/>
            <a:ext cx="465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5D855D34-E11B-BE40-8E40-1CF69A63AE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97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685800"/>
            <a:ext cx="8291266" cy="1025525"/>
          </a:xfr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000" kern="1200" baseline="0" dirty="0">
                <a:solidFill>
                  <a:srgbClr val="000000"/>
                </a:solidFill>
                <a:latin typeface="Verdana"/>
                <a:ea typeface="ＭＳ Ｐゴシック" pitchFamily="39" charset="-128"/>
                <a:cs typeface="Verdana"/>
              </a:defRPr>
            </a:lvl1pPr>
          </a:lstStyle>
          <a:p>
            <a:r>
              <a:rPr lang="en-CA" dirty="0"/>
              <a:t>Click to insert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905000"/>
            <a:ext cx="8291264" cy="4267200"/>
          </a:xfrm>
        </p:spPr>
        <p:txBody>
          <a:bodyPr/>
          <a:lstStyle>
            <a:lvl1pPr marL="182563" indent="-182563">
              <a:buClr>
                <a:schemeClr val="accent1"/>
              </a:buClr>
              <a:buFont typeface="Arial"/>
              <a:buChar char="•"/>
              <a:defRPr sz="1600" baseline="0">
                <a:solidFill>
                  <a:srgbClr val="000000"/>
                </a:solidFill>
              </a:defRPr>
            </a:lvl1pPr>
            <a:lvl2pPr marL="628650" indent="-171450">
              <a:buClr>
                <a:schemeClr val="accent2"/>
              </a:buClr>
              <a:buFont typeface="Arial"/>
              <a:buChar char="•"/>
              <a:defRPr sz="1400">
                <a:solidFill>
                  <a:srgbClr val="000000"/>
                </a:solidFill>
              </a:defRPr>
            </a:lvl2pPr>
            <a:lvl3pPr marL="1073150" indent="-158750">
              <a:buClr>
                <a:schemeClr val="tx2"/>
              </a:buClr>
              <a:buFont typeface="Arial"/>
              <a:buChar char="•"/>
              <a:defRPr sz="1200">
                <a:solidFill>
                  <a:srgbClr val="000000"/>
                </a:solidFill>
              </a:defRPr>
            </a:lvl3pPr>
            <a:lvl4pPr marL="1519238" indent="-147638">
              <a:buClr>
                <a:schemeClr val="accent1"/>
              </a:buClr>
              <a:buFont typeface="Arial"/>
              <a:buChar char="•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en-CA" dirty="0"/>
              <a:t>Click to insert list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41343" y="6463294"/>
            <a:ext cx="465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5D855D34-E11B-BE40-8E40-1CF69A63AE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aragraph,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685800"/>
            <a:ext cx="8291266" cy="1025525"/>
          </a:xfr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000" kern="1200" baseline="0" dirty="0">
                <a:solidFill>
                  <a:srgbClr val="000000"/>
                </a:solidFill>
                <a:latin typeface="Verdana"/>
                <a:ea typeface="ＭＳ Ｐゴシック" pitchFamily="39" charset="-128"/>
                <a:cs typeface="Verdana"/>
              </a:defRPr>
            </a:lvl1pPr>
          </a:lstStyle>
          <a:p>
            <a:r>
              <a:rPr lang="en-CA" dirty="0"/>
              <a:t>Click to insert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905000"/>
            <a:ext cx="8291264" cy="1372590"/>
          </a:xfrm>
        </p:spPr>
        <p:txBody>
          <a:bodyPr/>
          <a:lstStyle>
            <a:lvl1pPr marL="0" indent="0">
              <a:buClrTx/>
              <a:buFont typeface="Arial"/>
              <a:buNone/>
              <a:defRPr sz="1600" baseline="0">
                <a:solidFill>
                  <a:srgbClr val="000000"/>
                </a:solidFill>
              </a:defRPr>
            </a:lvl1pPr>
            <a:lvl2pPr marL="457200" indent="0">
              <a:buClrTx/>
              <a:buFont typeface="Arial"/>
              <a:buNone/>
              <a:defRPr sz="1400">
                <a:solidFill>
                  <a:srgbClr val="000000"/>
                </a:solidFill>
              </a:defRPr>
            </a:lvl2pPr>
            <a:lvl3pPr marL="914400" indent="0">
              <a:buClrTx/>
              <a:buFont typeface="Arial"/>
              <a:buNone/>
              <a:defRPr sz="1200">
                <a:solidFill>
                  <a:srgbClr val="000000"/>
                </a:solidFill>
              </a:defRPr>
            </a:lvl3pPr>
            <a:lvl4pPr marL="1371600" indent="0">
              <a:buClrTx/>
              <a:buFont typeface="Arial"/>
              <a:buNone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en-CA" dirty="0"/>
              <a:t>Click to insert paragraph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41343" y="6463294"/>
            <a:ext cx="465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5D855D34-E11B-BE40-8E40-1CF69A63AE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3491344"/>
            <a:ext cx="8291264" cy="2680855"/>
          </a:xfrm>
        </p:spPr>
        <p:txBody>
          <a:bodyPr/>
          <a:lstStyle>
            <a:lvl1pPr marL="182563" indent="-182563">
              <a:buClr>
                <a:schemeClr val="accent1"/>
              </a:buClr>
              <a:buFont typeface="Arial"/>
              <a:buChar char="•"/>
              <a:defRPr sz="1600" baseline="0">
                <a:solidFill>
                  <a:srgbClr val="000000"/>
                </a:solidFill>
              </a:defRPr>
            </a:lvl1pPr>
            <a:lvl2pPr marL="628650" indent="-171450">
              <a:buClr>
                <a:schemeClr val="accent2"/>
              </a:buClr>
              <a:buFont typeface="Arial"/>
              <a:buChar char="•"/>
              <a:defRPr sz="1400">
                <a:solidFill>
                  <a:srgbClr val="000000"/>
                </a:solidFill>
              </a:defRPr>
            </a:lvl2pPr>
            <a:lvl3pPr marL="1073150" indent="-158750">
              <a:buClr>
                <a:schemeClr val="tx2"/>
              </a:buClr>
              <a:buFont typeface="Arial"/>
              <a:buChar char="•"/>
              <a:defRPr sz="1200">
                <a:solidFill>
                  <a:srgbClr val="000000"/>
                </a:solidFill>
              </a:defRPr>
            </a:lvl3pPr>
            <a:lvl4pPr marL="1519238" indent="-147638">
              <a:buClr>
                <a:schemeClr val="accent1"/>
              </a:buClr>
              <a:buFont typeface="Arial"/>
              <a:buChar char="•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en-CA" dirty="0"/>
              <a:t>Click to insert list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2297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685801"/>
            <a:ext cx="8290584" cy="584074"/>
          </a:xfr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000" kern="1200" baseline="0" dirty="0">
                <a:solidFill>
                  <a:srgbClr val="000000"/>
                </a:solidFill>
                <a:latin typeface="Verdana"/>
                <a:ea typeface="ＭＳ Ｐゴシック" pitchFamily="39" charset="-128"/>
                <a:cs typeface="Verdana"/>
              </a:defRPr>
            </a:lvl1pPr>
          </a:lstStyle>
          <a:p>
            <a:r>
              <a:rPr lang="en-CA" dirty="0"/>
              <a:t>Click to insert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74998"/>
            <a:ext cx="8290582" cy="3966104"/>
          </a:xfrm>
        </p:spPr>
        <p:txBody>
          <a:bodyPr/>
          <a:lstStyle>
            <a:lvl1pPr marL="0" indent="0">
              <a:buClr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buClrTx/>
              <a:buNone/>
              <a:defRPr sz="1400">
                <a:solidFill>
                  <a:srgbClr val="000000"/>
                </a:solidFill>
              </a:defRPr>
            </a:lvl2pPr>
            <a:lvl3pPr marL="914400" indent="0">
              <a:buClrTx/>
              <a:buNone/>
              <a:defRPr sz="1200">
                <a:solidFill>
                  <a:srgbClr val="000000"/>
                </a:solidFill>
              </a:defRPr>
            </a:lvl3pPr>
            <a:lvl4pPr marL="1371600" indent="0">
              <a:buClrTx/>
              <a:buNone/>
              <a:defRPr sz="1000">
                <a:solidFill>
                  <a:srgbClr val="000000"/>
                </a:solidFill>
              </a:defRPr>
            </a:lvl4pPr>
            <a:lvl5pPr>
              <a:defRPr sz="800"/>
            </a:lvl5pPr>
          </a:lstStyle>
          <a:p>
            <a:pPr lvl="0"/>
            <a:r>
              <a:rPr lang="en-CA" dirty="0"/>
              <a:t>Click to insert paragraph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57199" y="1269875"/>
            <a:ext cx="8290584" cy="719137"/>
          </a:xfrm>
        </p:spPr>
        <p:txBody>
          <a:bodyPr/>
          <a:lstStyle>
            <a:lvl1pPr marL="0" indent="0" algn="l">
              <a:buNone/>
              <a:defRPr sz="2500" b="0">
                <a:solidFill>
                  <a:schemeClr val="accent1"/>
                </a:solidFill>
              </a:defRPr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CA" dirty="0"/>
              <a:t>Click to insert subtitle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41343" y="6463294"/>
            <a:ext cx="465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5D855D34-E11B-BE40-8E40-1CF69A63AE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58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685801"/>
            <a:ext cx="8290584" cy="584074"/>
          </a:xfr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000" kern="1200" baseline="0" dirty="0">
                <a:solidFill>
                  <a:srgbClr val="000000"/>
                </a:solidFill>
                <a:latin typeface="Verdana"/>
                <a:ea typeface="ＭＳ Ｐゴシック" pitchFamily="39" charset="-128"/>
                <a:cs typeface="Verdana"/>
              </a:defRPr>
            </a:lvl1pPr>
          </a:lstStyle>
          <a:p>
            <a:r>
              <a:rPr lang="en-CA" dirty="0"/>
              <a:t>Click to insert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74998"/>
            <a:ext cx="8290582" cy="3966104"/>
          </a:xfrm>
        </p:spPr>
        <p:txBody>
          <a:bodyPr/>
          <a:lstStyle>
            <a:lvl1pPr>
              <a:buClr>
                <a:schemeClr val="accent1"/>
              </a:buClr>
              <a:defRPr sz="1600">
                <a:solidFill>
                  <a:srgbClr val="000000"/>
                </a:solidFill>
              </a:defRPr>
            </a:lvl1pPr>
            <a:lvl2pPr>
              <a:buClr>
                <a:schemeClr val="accent2"/>
              </a:buClr>
              <a:defRPr sz="1400">
                <a:solidFill>
                  <a:srgbClr val="000000"/>
                </a:solidFill>
              </a:defRPr>
            </a:lvl2pPr>
            <a:lvl3pPr>
              <a:buClr>
                <a:schemeClr val="tx2"/>
              </a:buClr>
              <a:defRPr sz="12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1000">
                <a:solidFill>
                  <a:srgbClr val="000000"/>
                </a:solidFill>
              </a:defRPr>
            </a:lvl4pPr>
            <a:lvl5pPr>
              <a:defRPr sz="800"/>
            </a:lvl5pPr>
          </a:lstStyle>
          <a:p>
            <a:pPr lvl="0"/>
            <a:r>
              <a:rPr lang="en-CA" dirty="0"/>
              <a:t>Click to insert list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57199" y="1269875"/>
            <a:ext cx="8290584" cy="719137"/>
          </a:xfrm>
        </p:spPr>
        <p:txBody>
          <a:bodyPr/>
          <a:lstStyle>
            <a:lvl1pPr marL="0" indent="0" algn="l">
              <a:buNone/>
              <a:defRPr sz="2500" b="0">
                <a:solidFill>
                  <a:schemeClr val="accent1"/>
                </a:solidFill>
              </a:defRPr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CA" dirty="0"/>
              <a:t>Click to insert subtitle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41343" y="6463294"/>
            <a:ext cx="465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5D855D34-E11B-BE40-8E40-1CF69A63AE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Paragraph,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41343" y="6463294"/>
            <a:ext cx="465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5D855D34-E11B-BE40-8E40-1CF69A63AE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6518" y="3770564"/>
            <a:ext cx="8291264" cy="2680855"/>
          </a:xfrm>
        </p:spPr>
        <p:txBody>
          <a:bodyPr/>
          <a:lstStyle>
            <a:lvl1pPr marL="182563" indent="-182563">
              <a:buClr>
                <a:schemeClr val="accent1"/>
              </a:buClr>
              <a:buFont typeface="Arial"/>
              <a:buChar char="•"/>
              <a:defRPr sz="1600" baseline="0">
                <a:solidFill>
                  <a:srgbClr val="000000"/>
                </a:solidFill>
              </a:defRPr>
            </a:lvl1pPr>
            <a:lvl2pPr marL="628650" indent="-171450">
              <a:buClr>
                <a:schemeClr val="accent2"/>
              </a:buClr>
              <a:buFont typeface="Arial"/>
              <a:buChar char="•"/>
              <a:defRPr sz="1400">
                <a:solidFill>
                  <a:srgbClr val="000000"/>
                </a:solidFill>
              </a:defRPr>
            </a:lvl2pPr>
            <a:lvl3pPr marL="1073150" indent="-158750">
              <a:buClr>
                <a:schemeClr val="tx2"/>
              </a:buClr>
              <a:buFont typeface="Arial"/>
              <a:buChar char="•"/>
              <a:defRPr sz="1200">
                <a:solidFill>
                  <a:srgbClr val="000000"/>
                </a:solidFill>
              </a:defRPr>
            </a:lvl3pPr>
            <a:lvl4pPr marL="1519238" indent="-147638">
              <a:buClr>
                <a:schemeClr val="accent1"/>
              </a:buClr>
              <a:buFont typeface="Arial"/>
              <a:buChar char="•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en-CA" dirty="0"/>
              <a:t>Click to insert list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685801"/>
            <a:ext cx="8290584" cy="584074"/>
          </a:xfr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000" kern="1200" baseline="0" dirty="0">
                <a:solidFill>
                  <a:srgbClr val="000000"/>
                </a:solidFill>
                <a:latin typeface="Verdana"/>
                <a:ea typeface="ＭＳ Ｐゴシック" pitchFamily="39" charset="-128"/>
                <a:cs typeface="Verdana"/>
              </a:defRPr>
            </a:lvl1pPr>
          </a:lstStyle>
          <a:p>
            <a:r>
              <a:rPr lang="en-CA" dirty="0"/>
              <a:t>Click to insert title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57199" y="1269875"/>
            <a:ext cx="8290584" cy="719137"/>
          </a:xfrm>
        </p:spPr>
        <p:txBody>
          <a:bodyPr/>
          <a:lstStyle>
            <a:lvl1pPr marL="0" indent="0" algn="l">
              <a:buNone/>
              <a:defRPr sz="2500" b="0">
                <a:solidFill>
                  <a:schemeClr val="accent1"/>
                </a:solidFill>
              </a:defRPr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CA" dirty="0"/>
              <a:t>Click to insert subtitle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74998"/>
            <a:ext cx="8290582" cy="1399475"/>
          </a:xfrm>
        </p:spPr>
        <p:txBody>
          <a:bodyPr/>
          <a:lstStyle>
            <a:lvl1pPr marL="0" indent="0">
              <a:buClr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buClrTx/>
              <a:buNone/>
              <a:defRPr sz="1400">
                <a:solidFill>
                  <a:srgbClr val="000000"/>
                </a:solidFill>
              </a:defRPr>
            </a:lvl2pPr>
            <a:lvl3pPr marL="914400" indent="0">
              <a:buClrTx/>
              <a:buNone/>
              <a:defRPr sz="1200">
                <a:solidFill>
                  <a:srgbClr val="000000"/>
                </a:solidFill>
              </a:defRPr>
            </a:lvl3pPr>
            <a:lvl4pPr marL="1371600" indent="0">
              <a:buClrTx/>
              <a:buNone/>
              <a:defRPr sz="1000">
                <a:solidFill>
                  <a:srgbClr val="000000"/>
                </a:solidFill>
              </a:defRPr>
            </a:lvl4pPr>
            <a:lvl5pPr>
              <a:defRPr sz="800"/>
            </a:lvl5pPr>
          </a:lstStyle>
          <a:p>
            <a:pPr lvl="0"/>
            <a:r>
              <a:rPr lang="en-CA" dirty="0"/>
              <a:t>Click to insert paragraph</a:t>
            </a:r>
          </a:p>
        </p:txBody>
      </p:sp>
    </p:spTree>
    <p:extLst>
      <p:ext uri="{BB962C8B-B14F-4D97-AF65-F5344CB8AC3E}">
        <p14:creationId xmlns:p14="http://schemas.microsoft.com/office/powerpoint/2010/main" val="3322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685800"/>
            <a:ext cx="8290584" cy="1025525"/>
          </a:xfrm>
        </p:spPr>
        <p:txBody>
          <a:bodyPr anchor="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000" kern="1200" dirty="0">
                <a:solidFill>
                  <a:schemeClr val="tx1"/>
                </a:solidFill>
                <a:latin typeface="Verdana"/>
                <a:ea typeface="ＭＳ Ｐゴシック" pitchFamily="39" charset="-128"/>
                <a:cs typeface="Verdana"/>
              </a:defRPr>
            </a:lvl1pPr>
          </a:lstStyle>
          <a:p>
            <a:r>
              <a:rPr lang="en-CA" dirty="0"/>
              <a:t>Click to insert title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41343" y="6463294"/>
            <a:ext cx="465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5D855D34-E11B-BE40-8E40-1CF69A63AE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04800"/>
            <a:ext cx="8534400" cy="6248400"/>
          </a:xfrm>
          <a:prstGeom prst="roundRect">
            <a:avLst/>
          </a:prstGeom>
          <a:noFill/>
          <a:ln w="88900" cmpd="sng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339752" y="4653136"/>
            <a:ext cx="6211416" cy="1025525"/>
          </a:xfr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Click to insert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056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1" y="685800"/>
            <a:ext cx="82296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/>
              <a:t>Click to insert title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97908"/>
            <a:ext cx="8229600" cy="428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insert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41343" y="6463294"/>
            <a:ext cx="465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5D855D34-E11B-BE40-8E40-1CF69A63AE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94" r:id="rId4"/>
    <p:sldLayoutId id="2147483689" r:id="rId5"/>
    <p:sldLayoutId id="2147483690" r:id="rId6"/>
    <p:sldLayoutId id="2147483695" r:id="rId7"/>
    <p:sldLayoutId id="2147483691" r:id="rId8"/>
    <p:sldLayoutId id="2147483692" r:id="rId9"/>
    <p:sldLayoutId id="2147483693" r:id="rId10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Verdana"/>
          <a:ea typeface="ＭＳ Ｐゴシック" pitchFamily="39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A3433"/>
          </a:solidFill>
          <a:latin typeface="Calibri" pitchFamily="39" charset="0"/>
          <a:ea typeface="ＭＳ Ｐゴシック" pitchFamily="39" charset="-128"/>
          <a:cs typeface="ＭＳ Ｐゴシック" pitchFamily="39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A3433"/>
          </a:solidFill>
          <a:latin typeface="Calibri" pitchFamily="39" charset="0"/>
          <a:ea typeface="ＭＳ Ｐゴシック" pitchFamily="39" charset="-128"/>
          <a:cs typeface="ＭＳ Ｐゴシック" pitchFamily="39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A3433"/>
          </a:solidFill>
          <a:latin typeface="Calibri" pitchFamily="39" charset="0"/>
          <a:ea typeface="ＭＳ Ｐゴシック" pitchFamily="39" charset="-128"/>
          <a:cs typeface="ＭＳ Ｐゴシック" pitchFamily="39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A3433"/>
          </a:solidFill>
          <a:latin typeface="Calibri" pitchFamily="39" charset="0"/>
          <a:ea typeface="ＭＳ Ｐゴシック" pitchFamily="39" charset="-128"/>
          <a:cs typeface="ＭＳ Ｐゴシック" pitchFamily="39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A3433"/>
          </a:solidFill>
          <a:latin typeface="Calibri" pitchFamily="39" charset="0"/>
          <a:ea typeface="ＭＳ Ｐゴシック" pitchFamily="39" charset="-128"/>
          <a:cs typeface="ＭＳ Ｐゴシック" pitchFamily="39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A3433"/>
          </a:solidFill>
          <a:latin typeface="Calibri" pitchFamily="39" charset="0"/>
          <a:ea typeface="ＭＳ Ｐゴシック" pitchFamily="39" charset="-128"/>
          <a:cs typeface="ＭＳ Ｐゴシック" pitchFamily="39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A3433"/>
          </a:solidFill>
          <a:latin typeface="Calibri" pitchFamily="39" charset="0"/>
          <a:ea typeface="ＭＳ Ｐゴシック" pitchFamily="39" charset="-128"/>
          <a:cs typeface="ＭＳ Ｐゴシック" pitchFamily="39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6A3433"/>
          </a:solidFill>
          <a:latin typeface="Calibri" pitchFamily="39" charset="0"/>
          <a:ea typeface="ＭＳ Ｐゴシック" pitchFamily="39" charset="-128"/>
          <a:cs typeface="ＭＳ Ｐゴシック" pitchFamily="39" charset="-128"/>
        </a:defRPr>
      </a:lvl9pPr>
    </p:titleStyle>
    <p:bodyStyle>
      <a:lvl1pPr marL="182563" indent="-182563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Verdana"/>
          <a:ea typeface="ＭＳ Ｐゴシック" pitchFamily="39" charset="-128"/>
          <a:cs typeface="Verdana"/>
        </a:defRPr>
      </a:lvl1pPr>
      <a:lvl2pPr marL="628650" indent="-171450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1400" kern="1200">
          <a:solidFill>
            <a:schemeClr val="tx1"/>
          </a:solidFill>
          <a:latin typeface="Verdana"/>
          <a:ea typeface="ＭＳ Ｐゴシック" pitchFamily="39" charset="-128"/>
          <a:cs typeface="Verdana"/>
        </a:defRPr>
      </a:lvl2pPr>
      <a:lvl3pPr marL="1073150" indent="-158750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1200" kern="1200">
          <a:solidFill>
            <a:schemeClr val="tx1"/>
          </a:solidFill>
          <a:latin typeface="Verdana"/>
          <a:ea typeface="ＭＳ Ｐゴシック" pitchFamily="39" charset="-128"/>
          <a:cs typeface="Verdana"/>
        </a:defRPr>
      </a:lvl3pPr>
      <a:lvl4pPr marL="1519238" indent="-147638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000" kern="1200">
          <a:solidFill>
            <a:schemeClr val="tx1"/>
          </a:solidFill>
          <a:latin typeface="Verdana"/>
          <a:ea typeface="ＭＳ Ｐゴシック" pitchFamily="39" charset="-128"/>
          <a:cs typeface="Verdana"/>
        </a:defRPr>
      </a:lvl4pPr>
      <a:lvl5pPr marL="2057400" indent="-228600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8E8676"/>
        </a:buClr>
        <a:buFont typeface="Arial" charset="0"/>
        <a:buChar char="•"/>
        <a:defRPr sz="1400" kern="1200">
          <a:solidFill>
            <a:srgbClr val="8E8676"/>
          </a:solidFill>
          <a:latin typeface="Verdana"/>
          <a:ea typeface="ＭＳ Ｐゴシック" pitchFamily="39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1" y="1326382"/>
            <a:ext cx="8229600" cy="884255"/>
          </a:xfrm>
        </p:spPr>
        <p:txBody>
          <a:bodyPr/>
          <a:lstStyle/>
          <a:p>
            <a:pPr algn="ctr"/>
            <a:r>
              <a:rPr lang="en-CA" sz="4200" b="1" noProof="0" dirty="0">
                <a:solidFill>
                  <a:schemeClr val="tx1"/>
                </a:solidFill>
              </a:rPr>
              <a:t>Occupational</a:t>
            </a:r>
            <a:r>
              <a:rPr lang="en-CA" sz="4000" b="1" noProof="0" dirty="0">
                <a:solidFill>
                  <a:schemeClr val="tx1"/>
                </a:solidFill>
              </a:rPr>
              <a:t> Road Safety: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2351314"/>
            <a:ext cx="8229600" cy="1336431"/>
          </a:xfrm>
        </p:spPr>
        <p:txBody>
          <a:bodyPr/>
          <a:lstStyle/>
          <a:p>
            <a:pPr algn="ctr"/>
            <a:r>
              <a:rPr lang="en-CA" sz="3200" b="1" noProof="0" dirty="0"/>
              <a:t>The road from then to now and BC’s experience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7199" y="4220308"/>
            <a:ext cx="5561764" cy="1356527"/>
          </a:xfrm>
        </p:spPr>
        <p:txBody>
          <a:bodyPr/>
          <a:lstStyle/>
          <a:p>
            <a:r>
              <a:rPr lang="en-CA" sz="2000" noProof="0" dirty="0">
                <a:solidFill>
                  <a:schemeClr val="tx1"/>
                </a:solidFill>
              </a:rPr>
              <a:t>Mark Ordeman</a:t>
            </a:r>
          </a:p>
          <a:p>
            <a:r>
              <a:rPr lang="en-CA" sz="2000" dirty="0">
                <a:solidFill>
                  <a:schemeClr val="tx1"/>
                </a:solidFill>
              </a:rPr>
              <a:t>Manager Transportation and Road Safety</a:t>
            </a:r>
          </a:p>
          <a:p>
            <a:r>
              <a:rPr lang="en-CA" sz="2000" noProof="0" dirty="0">
                <a:solidFill>
                  <a:schemeClr val="tx1"/>
                </a:solidFill>
              </a:rPr>
              <a:t>WorkSafeBC</a:t>
            </a:r>
          </a:p>
        </p:txBody>
      </p:sp>
    </p:spTree>
    <p:extLst>
      <p:ext uri="{BB962C8B-B14F-4D97-AF65-F5344CB8AC3E}">
        <p14:creationId xmlns:p14="http://schemas.microsoft.com/office/powerpoint/2010/main" val="2428104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85800"/>
            <a:ext cx="8291266" cy="974381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</a:rPr>
              <a:t>Occupational health &amp; safety:</a:t>
            </a:r>
            <a:br>
              <a:rPr lang="en-US" sz="2800" b="1" dirty="0">
                <a:solidFill>
                  <a:schemeClr val="accent1"/>
                </a:solidFill>
              </a:rPr>
            </a:br>
            <a:r>
              <a:rPr lang="en-US" sz="2800" b="1" dirty="0">
                <a:solidFill>
                  <a:schemeClr val="accent1"/>
                </a:solidFill>
              </a:rPr>
              <a:t>driving for work</a:t>
            </a:r>
            <a:endParaRPr lang="en-CA" sz="28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855D34-E11B-BE40-8E40-1CF69A63AE9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65716" y="1808704"/>
            <a:ext cx="5482749" cy="4803112"/>
          </a:xfrm>
        </p:spPr>
        <p:txBody>
          <a:bodyPr/>
          <a:lstStyle/>
          <a:p>
            <a:r>
              <a:rPr lang="en-US" sz="1800" dirty="0"/>
              <a:t>It wasn’t until the late 1980s / 1990s that occupational safety professionals started to recognize driving for work as a significant occupational hazard. </a:t>
            </a:r>
          </a:p>
          <a:p>
            <a:endParaRPr lang="en-US" dirty="0"/>
          </a:p>
          <a:p>
            <a:r>
              <a:rPr lang="en-US" dirty="0"/>
              <a:t>       		</a:t>
            </a:r>
            <a:r>
              <a:rPr lang="en-US" sz="1800" b="1" dirty="0"/>
              <a:t>Why so late</a:t>
            </a:r>
          </a:p>
          <a:p>
            <a:endParaRPr lang="en-US" sz="1800" dirty="0"/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800" dirty="0"/>
              <a:t> 	Occupational safety regulations do not 	specifically address road safety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800" dirty="0"/>
              <a:t> 	Vehicles were not recognized a workplace 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800" dirty="0"/>
              <a:t> 	Other regulatory bodies address vehicle 	safety &amp; driver performance  </a:t>
            </a:r>
          </a:p>
          <a:p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457199" y="2238445"/>
            <a:ext cx="2235759" cy="2308324"/>
          </a:xfrm>
          <a:prstGeom prst="rect">
            <a:avLst/>
          </a:prstGeom>
          <a:noFill/>
          <a:ln w="47625" cap="sq">
            <a:solidFill>
              <a:schemeClr val="tx1">
                <a:lumMod val="50000"/>
                <a:lumOff val="50000"/>
                <a:alpha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Work-related crashes are the </a:t>
            </a:r>
            <a:r>
              <a:rPr lang="en-US" b="1" u="sng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leading</a:t>
            </a:r>
            <a:r>
              <a:rPr lang="en-US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cause  of traumatic workplace death in industrialized countries.  </a:t>
            </a:r>
            <a:endParaRPr lang="en-CA" b="1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4" name="Picture 4" descr="T:\Presentations\Pictures\question mar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0602" y="2954215"/>
            <a:ext cx="592904" cy="1035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91886"/>
            <a:ext cx="8291266" cy="994787"/>
          </a:xfrm>
        </p:spPr>
        <p:txBody>
          <a:bodyPr/>
          <a:lstStyle/>
          <a:p>
            <a:r>
              <a:rPr lang="en-US" sz="3200" b="1" dirty="0">
                <a:solidFill>
                  <a:schemeClr val="accent1"/>
                </a:solidFill>
              </a:rPr>
              <a:t>Occupational road safety:</a:t>
            </a:r>
            <a:br>
              <a:rPr lang="en-US" sz="3200" b="1" dirty="0">
                <a:solidFill>
                  <a:schemeClr val="accent1"/>
                </a:solidFill>
              </a:rPr>
            </a:br>
            <a:r>
              <a:rPr lang="en-US" sz="3200" b="1" dirty="0">
                <a:solidFill>
                  <a:schemeClr val="accent1"/>
                </a:solidFill>
              </a:rPr>
              <a:t>United Kingdom</a:t>
            </a:r>
            <a:endParaRPr lang="en-CA" sz="32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855D34-E11B-BE40-8E40-1CF69A63AE9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146" name="Picture 2" descr="T:\Presentations\Pictures\rospa logo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9633" y="1868993"/>
            <a:ext cx="2658995" cy="930106"/>
          </a:xfrm>
          <a:prstGeom prst="rect">
            <a:avLst/>
          </a:prstGeom>
          <a:noFill/>
        </p:spPr>
      </p:pic>
      <p:pic>
        <p:nvPicPr>
          <p:cNvPr id="6147" name="Picture 3" descr="T:\Presentations\Pictures\HSE 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199" y="3426488"/>
            <a:ext cx="2416630" cy="983819"/>
          </a:xfrm>
          <a:prstGeom prst="rect">
            <a:avLst/>
          </a:prstGeom>
          <a:noFill/>
        </p:spPr>
      </p:pic>
      <p:pic>
        <p:nvPicPr>
          <p:cNvPr id="6148" name="Picture 4" descr="T:\Presentations\Pictures\ORSA-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633" y="4956515"/>
            <a:ext cx="2427629" cy="95459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98628" y="2047260"/>
            <a:ext cx="5878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Primary agency dealing with occupational road safety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98628" y="3425422"/>
            <a:ext cx="56710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/>
              <a:t> 	C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reates &amp; enforces OHS regulation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endParaRPr lang="en-US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	In 2000, a review concluded OHS regulation         	should apply to vehicles used for work purposes </a:t>
            </a:r>
          </a:p>
        </p:txBody>
      </p:sp>
      <p:pic>
        <p:nvPicPr>
          <p:cNvPr id="6150" name="Picture 6" descr="T:\Presentations\Pictures\UK fla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41477" y="498178"/>
            <a:ext cx="2099866" cy="88849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967262" y="4956515"/>
            <a:ext cx="578120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/>
              <a:t> 	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Alliance of over 150 organizations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endParaRPr lang="en-US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	Website provides information on road safety laws 	&amp; regulations, OHS resources, injury crash data, 	case studies</a:t>
            </a:r>
            <a:endParaRPr lang="en-CA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02418"/>
            <a:ext cx="8291266" cy="1024931"/>
          </a:xfrm>
        </p:spPr>
        <p:txBody>
          <a:bodyPr/>
          <a:lstStyle/>
          <a:p>
            <a:r>
              <a:rPr lang="en-US" sz="3200" b="1" dirty="0">
                <a:solidFill>
                  <a:schemeClr val="accent1"/>
                </a:solidFill>
              </a:rPr>
              <a:t>Occupational road safety:</a:t>
            </a:r>
            <a:br>
              <a:rPr lang="en-US" sz="3200" b="1" dirty="0">
                <a:solidFill>
                  <a:schemeClr val="accent1"/>
                </a:solidFill>
              </a:rPr>
            </a:br>
            <a:r>
              <a:rPr lang="en-US" sz="3200" b="1" dirty="0">
                <a:solidFill>
                  <a:schemeClr val="accent1"/>
                </a:solidFill>
              </a:rPr>
              <a:t>United Kingdom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930"/>
            <a:ext cx="8291264" cy="3634267"/>
          </a:xfrm>
        </p:spPr>
        <p:txBody>
          <a:bodyPr/>
          <a:lstStyle/>
          <a:p>
            <a:pPr algn="ctr"/>
            <a:r>
              <a:rPr lang="en-US" sz="1800" b="1" dirty="0"/>
              <a:t>Key Occupational Road Safety Activities</a:t>
            </a:r>
          </a:p>
          <a:p>
            <a:pPr algn="ctr"/>
            <a:endParaRPr lang="en-US" sz="800" b="1" dirty="0"/>
          </a:p>
          <a:p>
            <a:r>
              <a:rPr lang="en-US" b="1" dirty="0">
                <a:solidFill>
                  <a:schemeClr val="accent1"/>
                </a:solidFill>
              </a:rPr>
              <a:t>1996/7:   </a:t>
            </a: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dirty="0"/>
              <a:t>OSPA published Management of occupational road risk (MORR), 		    &amp; in 1999 introduced MORR course for fleet managers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2000: 	   </a:t>
            </a:r>
            <a:r>
              <a:rPr lang="en-US" dirty="0"/>
              <a:t>Work-related Road Safety Task Group, key recommendations 			   include OHS regulations apply to “on the road” work activities; 			   police accident report to include purpose of journey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2003:      </a:t>
            </a:r>
            <a:r>
              <a:rPr lang="en-US" dirty="0"/>
              <a:t>HSE produced first resource on occupational road safety  - Driving      		  for Work: Managing work-related road safety </a:t>
            </a:r>
          </a:p>
          <a:p>
            <a:endParaRPr lang="en-US" sz="1000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855D34-E11B-BE40-8E40-1CF69A63AE9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6" descr="T:\Presentations\Pictures\UK fla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1622" y="627377"/>
            <a:ext cx="2069721" cy="8999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44061" y="5412825"/>
            <a:ext cx="7676702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HSE does not collect work-related crash data, however available data indicates that on average each year </a:t>
            </a:r>
            <a:r>
              <a:rPr lang="en-US" sz="16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88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workers are killed in work-related MVIs. </a:t>
            </a: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(Source: Department of Transport 2015)</a:t>
            </a:r>
            <a:endParaRPr lang="en-CA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1"/>
                </a:solidFill>
              </a:rPr>
              <a:t>Occupational road safety:</a:t>
            </a:r>
            <a:br>
              <a:rPr lang="en-US" sz="3200" b="1" dirty="0">
                <a:solidFill>
                  <a:schemeClr val="accent1"/>
                </a:solidFill>
              </a:rPr>
            </a:br>
            <a:r>
              <a:rPr lang="en-US" sz="3200" b="1" dirty="0">
                <a:solidFill>
                  <a:schemeClr val="accent1"/>
                </a:solidFill>
              </a:rPr>
              <a:t>European Union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855D34-E11B-BE40-8E40-1CF69A63AE9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170" name="Picture 2" descr="T:\Presentations\Pictures\european-union-fla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5564" y="685800"/>
            <a:ext cx="1955779" cy="997210"/>
          </a:xfrm>
          <a:prstGeom prst="rect">
            <a:avLst/>
          </a:prstGeom>
          <a:noFill/>
        </p:spPr>
      </p:pic>
      <p:pic>
        <p:nvPicPr>
          <p:cNvPr id="7171" name="Picture 3" descr="T:\Presentations\Pictures\EU-OSHSA 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994" y="2658338"/>
            <a:ext cx="2469956" cy="812817"/>
          </a:xfrm>
          <a:prstGeom prst="rect">
            <a:avLst/>
          </a:prstGeom>
          <a:noFill/>
        </p:spPr>
      </p:pic>
      <p:pic>
        <p:nvPicPr>
          <p:cNvPr id="7172" name="Picture 4" descr="T:\Presentations\Pictures\ETSC-Logo-white_cropp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994" y="4384222"/>
            <a:ext cx="2680817" cy="90075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10575" y="2491991"/>
            <a:ext cx="59089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	Sets minimum standards for OHS that EU</a:t>
            </a:r>
          </a:p>
          <a:p>
            <a:pPr lvl="1">
              <a:buClr>
                <a:schemeClr val="accent1"/>
              </a:buClr>
            </a:pP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members implement through national legislation 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Ø"/>
            </a:pPr>
            <a:endParaRPr lang="en-US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	Provides OHS tools &amp; resources for employers / </a:t>
            </a:r>
          </a:p>
          <a:p>
            <a:pPr>
              <a:buClr>
                <a:schemeClr val="accent1"/>
              </a:buClr>
            </a:pP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	workers</a:t>
            </a:r>
            <a:endParaRPr lang="en-CA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2482" y="4384222"/>
            <a:ext cx="5361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Mandate to find &amp; promote ways to reduce deaths</a:t>
            </a:r>
          </a:p>
          <a:p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and injuries caused by crashes</a:t>
            </a:r>
            <a:endParaRPr lang="en-CA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73009" y="485335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endParaRPr lang="en-C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1"/>
                </a:solidFill>
              </a:rPr>
              <a:t>Occupational road safety:</a:t>
            </a:r>
            <a:br>
              <a:rPr lang="en-US" sz="3200" b="1" dirty="0">
                <a:solidFill>
                  <a:schemeClr val="accent1"/>
                </a:solidFill>
              </a:rPr>
            </a:br>
            <a:r>
              <a:rPr lang="en-US" sz="3200" b="1" dirty="0">
                <a:solidFill>
                  <a:schemeClr val="accent1"/>
                </a:solidFill>
              </a:rPr>
              <a:t>European Union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855D34-E11B-BE40-8E40-1CF69A63AE9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170" name="Picture 2" descr="T:\Presentations\Pictures\european-union-fla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540" y="705585"/>
            <a:ext cx="1985924" cy="1005740"/>
          </a:xfrm>
          <a:prstGeom prst="rect">
            <a:avLst/>
          </a:prstGeom>
          <a:noFill/>
        </p:spPr>
      </p:pic>
      <p:pic>
        <p:nvPicPr>
          <p:cNvPr id="8194" name="Picture 2" descr="T:\Presentations\Pictures\logo_praise_rgb-300x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953378"/>
            <a:ext cx="1885322" cy="1256881"/>
          </a:xfrm>
          <a:prstGeom prst="rect">
            <a:avLst/>
          </a:prstGeom>
          <a:noFill/>
        </p:spPr>
      </p:pic>
      <p:pic>
        <p:nvPicPr>
          <p:cNvPr id="8195" name="Picture 3" descr="T:\Presentations\Pictures\European_Commission_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6239" y="5375512"/>
            <a:ext cx="1569742" cy="108778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78846" y="2160396"/>
            <a:ext cx="5355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Key Occupational Road Safety Activities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06239" y="2805446"/>
            <a:ext cx="624222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/>
              <a:t> 	PRAISE  b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egan in 2009 as a 3-year initiative to advance 	occupational road safety standards in EU member 	states &amp; 	advocate for occupational road safety at the 	EU level  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	Provides resources for employers to implement or 	improve their occupational road safety program</a:t>
            </a:r>
          </a:p>
        </p:txBody>
      </p:sp>
      <p:pic>
        <p:nvPicPr>
          <p:cNvPr id="12" name="Picture 4" descr="T:\Presentations\Pictures\ETSC-Logo-white_croppe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19580" y="5662647"/>
            <a:ext cx="1802632" cy="677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1"/>
                </a:solidFill>
              </a:rPr>
              <a:t>Occupational road safety:</a:t>
            </a:r>
            <a:br>
              <a:rPr lang="en-US" sz="3200" b="1" dirty="0">
                <a:solidFill>
                  <a:schemeClr val="accent1"/>
                </a:solidFill>
              </a:rPr>
            </a:br>
            <a:r>
              <a:rPr lang="en-US" sz="3200" b="1" dirty="0">
                <a:solidFill>
                  <a:schemeClr val="accent1"/>
                </a:solidFill>
              </a:rPr>
              <a:t>Australia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855D34-E11B-BE40-8E40-1CF69A63AE9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218" name="Picture 2" descr="T:\Presentations\Pictures\Flag_of_Australia_(converted)_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8455" y="746803"/>
            <a:ext cx="2130010" cy="964522"/>
          </a:xfrm>
          <a:prstGeom prst="rect">
            <a:avLst/>
          </a:prstGeom>
          <a:noFill/>
        </p:spPr>
      </p:pic>
      <p:pic>
        <p:nvPicPr>
          <p:cNvPr id="9222" name="Picture 6" descr="T:\Presentations\Pictures\safeworkaustrali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199" y="3737987"/>
            <a:ext cx="2743200" cy="552450"/>
          </a:xfrm>
          <a:prstGeom prst="rect">
            <a:avLst/>
          </a:prstGeom>
          <a:noFill/>
        </p:spPr>
      </p:pic>
      <p:pic>
        <p:nvPicPr>
          <p:cNvPr id="9223" name="Picture 7" descr="T:\Presentations\Pictures\nationalroadsafety partnershipprogram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874" y="5074418"/>
            <a:ext cx="2124075" cy="781050"/>
          </a:xfrm>
          <a:prstGeom prst="rect">
            <a:avLst/>
          </a:prstGeom>
          <a:noFill/>
        </p:spPr>
      </p:pic>
      <p:pic>
        <p:nvPicPr>
          <p:cNvPr id="9224" name="Picture 8" descr="T:\Presentations\Pictures\NHVR.pn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57199" y="2016944"/>
            <a:ext cx="2190750" cy="120967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915845" y="2449827"/>
            <a:ext cx="5832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Independent administer of national laws for heavy vehicles over 4.5 tons</a:t>
            </a:r>
            <a:endParaRPr lang="en-CA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7200" y="3737987"/>
            <a:ext cx="5321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Health &amp; safety agency that works with all states </a:t>
            </a:r>
          </a:p>
          <a:p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&amp; territories to develop national OHS policy &amp; </a:t>
            </a:r>
          </a:p>
          <a:p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strategies </a:t>
            </a:r>
            <a:endParaRPr lang="en-CA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5845" y="5024471"/>
            <a:ext cx="53017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Network of Australian organizations that provides</a:t>
            </a:r>
          </a:p>
          <a:p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resources &amp; networking opportunities for</a:t>
            </a:r>
          </a:p>
          <a:p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businesses to improve their occupational road</a:t>
            </a:r>
          </a:p>
          <a:p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safety program </a:t>
            </a:r>
            <a:endParaRPr lang="en-CA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1"/>
                </a:solidFill>
              </a:rPr>
              <a:t>Occupational road safety:</a:t>
            </a:r>
            <a:br>
              <a:rPr lang="en-US" sz="3200" b="1" dirty="0">
                <a:solidFill>
                  <a:schemeClr val="accent1"/>
                </a:solidFill>
              </a:rPr>
            </a:br>
            <a:r>
              <a:rPr lang="en-US" sz="3200" b="1" dirty="0">
                <a:solidFill>
                  <a:schemeClr val="accent1"/>
                </a:solidFill>
              </a:rPr>
              <a:t>Australia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039815"/>
            <a:ext cx="8291264" cy="3832609"/>
          </a:xfrm>
        </p:spPr>
        <p:txBody>
          <a:bodyPr/>
          <a:lstStyle/>
          <a:p>
            <a:pPr algn="ctr"/>
            <a:r>
              <a:rPr lang="en-US" sz="1800" b="1" dirty="0"/>
              <a:t>Key Occupational Road Safety Activities</a:t>
            </a:r>
          </a:p>
          <a:p>
            <a:pPr algn="ctr"/>
            <a:endParaRPr lang="en-US" sz="800" b="1" dirty="0"/>
          </a:p>
          <a:p>
            <a:r>
              <a:rPr lang="en-US" sz="1800" b="1" dirty="0">
                <a:solidFill>
                  <a:schemeClr val="accent1"/>
                </a:solidFill>
              </a:rPr>
              <a:t>2012: 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dirty="0"/>
              <a:t>Australian Work Health &amp; Safety Strategy 2012 – 2022 identified 			freight transport as a top national priority</a:t>
            </a:r>
          </a:p>
          <a:p>
            <a:endParaRPr lang="en-US" dirty="0"/>
          </a:p>
          <a:p>
            <a:r>
              <a:rPr lang="en-US" sz="1800" b="1" dirty="0">
                <a:solidFill>
                  <a:schemeClr val="accent1"/>
                </a:solidFill>
              </a:rPr>
              <a:t>2013: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dirty="0"/>
              <a:t>Heavy Vehicle National Law – first law to hold shippers &amp; receivers 		responsible for driver safety</a:t>
            </a:r>
          </a:p>
          <a:p>
            <a:endParaRPr lang="en-US" dirty="0"/>
          </a:p>
          <a:p>
            <a:r>
              <a:rPr lang="en-US" sz="1800" b="1" dirty="0">
                <a:solidFill>
                  <a:schemeClr val="accent1"/>
                </a:solidFill>
              </a:rPr>
              <a:t>2014: </a:t>
            </a:r>
            <a:r>
              <a:rPr lang="en-US" b="1" dirty="0">
                <a:solidFill>
                  <a:schemeClr val="accent1"/>
                </a:solidFill>
              </a:rPr>
              <a:t>	</a:t>
            </a:r>
            <a:r>
              <a:rPr lang="en-US" dirty="0"/>
              <a:t>National Road Safety Partnership Program – resources based on the 		safe systems approach to road safety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855D34-E11B-BE40-8E40-1CF69A63AE9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2" descr="T:\Presentations\Pictures\Flag_of_Australia_(converted)_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3169" y="709535"/>
            <a:ext cx="1855296" cy="878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5123"/>
            <a:ext cx="8291266" cy="1025525"/>
          </a:xfrm>
        </p:spPr>
        <p:txBody>
          <a:bodyPr/>
          <a:lstStyle/>
          <a:p>
            <a:r>
              <a:rPr lang="en-US" sz="3200" b="1" dirty="0">
                <a:solidFill>
                  <a:schemeClr val="accent1"/>
                </a:solidFill>
              </a:rPr>
              <a:t>Occupational road safety: </a:t>
            </a:r>
            <a:br>
              <a:rPr lang="en-US" sz="3200" b="1" dirty="0">
                <a:solidFill>
                  <a:schemeClr val="accent1"/>
                </a:solidFill>
              </a:rPr>
            </a:br>
            <a:r>
              <a:rPr lang="en-US" sz="3200" b="1" dirty="0">
                <a:solidFill>
                  <a:schemeClr val="accent1"/>
                </a:solidFill>
              </a:rPr>
              <a:t>United States 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855D34-E11B-BE40-8E40-1CF69A63AE9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42" name="Picture 2" descr="T:\Presentations\Pictures\USfla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8794" y="624768"/>
            <a:ext cx="2009671" cy="945880"/>
          </a:xfrm>
          <a:prstGeom prst="rect">
            <a:avLst/>
          </a:prstGeom>
          <a:noFill/>
        </p:spPr>
      </p:pic>
      <p:pic>
        <p:nvPicPr>
          <p:cNvPr id="10243" name="Picture 3" descr="T:\Presentations\Pictures\FMCSA logo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87829" y="2109996"/>
            <a:ext cx="2381460" cy="773881"/>
          </a:xfrm>
          <a:prstGeom prst="rect">
            <a:avLst/>
          </a:prstGeom>
          <a:noFill/>
        </p:spPr>
      </p:pic>
      <p:pic>
        <p:nvPicPr>
          <p:cNvPr id="1026" name="Picture 2" descr="T:\Presentations\Pictures\osha_logo_pu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128" y="3588448"/>
            <a:ext cx="2301073" cy="862972"/>
          </a:xfrm>
          <a:prstGeom prst="rect">
            <a:avLst/>
          </a:prstGeom>
          <a:noFill/>
        </p:spPr>
      </p:pic>
      <p:pic>
        <p:nvPicPr>
          <p:cNvPr id="1027" name="Picture 3" descr="T:\Presentations\Pictures\niosh__logo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281" y="5268844"/>
            <a:ext cx="2703008" cy="7206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10629" y="2361642"/>
            <a:ext cx="5330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Creates &amp; enforces large truck &amp; bus regulations  </a:t>
            </a:r>
            <a:endParaRPr lang="en-CA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7190" y="3588448"/>
            <a:ext cx="6115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/>
              <a:t> 	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Sets &amp; enforces OHS regulations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endParaRPr lang="en-US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	Provides training, education &amp; compliance assistance </a:t>
            </a:r>
            <a:endParaRPr lang="en-CA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5477" y="5054321"/>
            <a:ext cx="607852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/>
              <a:t> 	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Funds &amp; conducts research on OHS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endParaRPr lang="en-US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	Works closely with OSHA on creating OHS standards</a:t>
            </a:r>
          </a:p>
          <a:p>
            <a:pPr>
              <a:buClr>
                <a:schemeClr val="accent1"/>
              </a:buClr>
            </a:pP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	to protect workers from occupational hazards </a:t>
            </a:r>
            <a:endParaRPr lang="en-CA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1"/>
                </a:solidFill>
              </a:rPr>
              <a:t>Occupational road safety: </a:t>
            </a:r>
            <a:br>
              <a:rPr lang="en-US" sz="3200" b="1" dirty="0">
                <a:solidFill>
                  <a:schemeClr val="accent1"/>
                </a:solidFill>
              </a:rPr>
            </a:br>
            <a:r>
              <a:rPr lang="en-US" sz="3200" b="1" dirty="0">
                <a:solidFill>
                  <a:schemeClr val="accent1"/>
                </a:solidFill>
              </a:rPr>
              <a:t>United States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1800" b="1" dirty="0"/>
              <a:t>Key Occupational Road Safety Activities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accent1"/>
                </a:solidFill>
              </a:rPr>
              <a:t>2006: 	</a:t>
            </a:r>
            <a:r>
              <a:rPr lang="en-US" dirty="0">
                <a:solidFill>
                  <a:schemeClr val="tx1"/>
                </a:solidFill>
              </a:rPr>
              <a:t>OSHA developed employer guidelines on driver safety 	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accent1"/>
                </a:solidFill>
              </a:rPr>
              <a:t>2006: </a:t>
            </a:r>
            <a:r>
              <a:rPr lang="en-US" dirty="0">
                <a:solidFill>
                  <a:schemeClr val="tx1"/>
                </a:solidFill>
              </a:rPr>
              <a:t>	NIOSH initiated the Global Road Safety for Workers Project  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accent1"/>
                </a:solidFill>
              </a:rPr>
              <a:t>2009: 	</a:t>
            </a:r>
            <a:r>
              <a:rPr lang="en-US" dirty="0">
                <a:solidFill>
                  <a:schemeClr val="tx1"/>
                </a:solidFill>
              </a:rPr>
              <a:t>NIOSH hosted the international conference Road Safety at Work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accent1"/>
                </a:solidFill>
              </a:rPr>
              <a:t>2010: 	</a:t>
            </a:r>
            <a:r>
              <a:rPr lang="en-US" dirty="0">
                <a:solidFill>
                  <a:schemeClr val="tx1"/>
                </a:solidFill>
              </a:rPr>
              <a:t>NIOSH established the Centre for Motor Vehicle Safety to provide 			research based guidance to prevent work-related crashes  </a:t>
            </a:r>
            <a:endParaRPr lang="en-US" dirty="0">
              <a:solidFill>
                <a:schemeClr val="accent1"/>
              </a:solidFill>
            </a:endParaRPr>
          </a:p>
          <a:p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855D34-E11B-BE40-8E40-1CF69A63AE9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2" descr="T:\Presentations\Pictures\USfla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6880" y="685800"/>
            <a:ext cx="2072948" cy="97566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92899" y="4994031"/>
            <a:ext cx="8216929" cy="830997"/>
          </a:xfrm>
          <a:prstGeom prst="rect">
            <a:avLst/>
          </a:prstGeom>
          <a:noFill/>
          <a:ln w="476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MVIs are the leading cause of workplace death in the US, accounting for </a:t>
            </a:r>
            <a:r>
              <a:rPr lang="en-US" sz="16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35%</a:t>
            </a:r>
          </a:p>
          <a:p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of all work-related fatalities. In 2014, over </a:t>
            </a:r>
            <a:r>
              <a:rPr lang="en-US" sz="16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1700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workers were killed in MVIs.</a:t>
            </a:r>
          </a:p>
          <a:p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(Source: Bureau of Labour Statistics)</a:t>
            </a:r>
            <a:endParaRPr lang="en-CA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:\Presentations\Pictures\CCMTA-Logo-c-clr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235087" y="2476919"/>
            <a:ext cx="3533128" cy="109527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60151"/>
            <a:ext cx="8291266" cy="1025525"/>
          </a:xfrm>
        </p:spPr>
        <p:txBody>
          <a:bodyPr/>
          <a:lstStyle/>
          <a:p>
            <a:r>
              <a:rPr lang="en-US" sz="3200" b="1" dirty="0">
                <a:solidFill>
                  <a:schemeClr val="accent1"/>
                </a:solidFill>
              </a:rPr>
              <a:t>Occupational road safety: </a:t>
            </a:r>
            <a:br>
              <a:rPr lang="en-US" sz="3200" b="1" dirty="0">
                <a:solidFill>
                  <a:schemeClr val="accent1"/>
                </a:solidFill>
              </a:rPr>
            </a:br>
            <a:r>
              <a:rPr lang="en-US" sz="3200" b="1" dirty="0">
                <a:solidFill>
                  <a:schemeClr val="accent1"/>
                </a:solidFill>
              </a:rPr>
              <a:t>Canada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855D34-E11B-BE40-8E40-1CF69A63AE9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074" name="Picture 2" descr="T:\Presentations\Pictures\canada fla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8986" y="475936"/>
            <a:ext cx="2019479" cy="100974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19424" y="2494971"/>
            <a:ext cx="5729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D8B00"/>
              </a:buClr>
              <a:buFont typeface="Wingdings" pitchFamily="2" charset="2"/>
              <a:buChar char="Ø"/>
            </a:pP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	Provides oversight of the </a:t>
            </a:r>
            <a:r>
              <a:rPr lang="en-US" sz="16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National Safety Code 	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&amp; publishes traffic collision stats </a:t>
            </a:r>
          </a:p>
          <a:p>
            <a:pPr>
              <a:buClr>
                <a:srgbClr val="ED8B00"/>
              </a:buClr>
              <a:buFont typeface="Wingdings" pitchFamily="2" charset="2"/>
              <a:buChar char="Ø"/>
            </a:pPr>
            <a:endParaRPr lang="en-US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rgbClr val="ED8B00"/>
              </a:buClr>
              <a:buFont typeface="Wingdings" pitchFamily="2" charset="2"/>
              <a:buChar char="Ø"/>
            </a:pP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	Members are elected from provincial, territorial &amp; 	federal governments  	</a:t>
            </a:r>
            <a:endParaRPr lang="en-CA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427" y="4885957"/>
            <a:ext cx="2898550" cy="36933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National Safety Code</a:t>
            </a:r>
            <a:endParaRPr lang="en-CA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8041" y="4482902"/>
            <a:ext cx="5655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	16 standards that define minimum safety 	requirements that provinces / territories adopt 	&amp; enforce through provincial &amp; territorial laws 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endParaRPr lang="en-US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	Applies to vehicles weighing more than 5,000 kg 	&amp; buses &amp; taxis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08468" y="1784811"/>
            <a:ext cx="3231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Commercial Trucking</a:t>
            </a:r>
            <a:endParaRPr lang="en-CA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44062"/>
            <a:ext cx="8291266" cy="673239"/>
          </a:xfrm>
        </p:spPr>
        <p:txBody>
          <a:bodyPr/>
          <a:lstStyle/>
          <a:p>
            <a:r>
              <a:rPr lang="en-US" sz="3600" b="1" dirty="0">
                <a:solidFill>
                  <a:schemeClr val="accent1"/>
                </a:solidFill>
              </a:rPr>
              <a:t>Agenda</a:t>
            </a:r>
            <a:endParaRPr lang="en-CA" sz="36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3200" baseline="6000" dirty="0"/>
              <a:t> 	Brief historical review of road safety &amp; occupational                   	health &amp; safety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3200" baseline="6000" dirty="0"/>
              <a:t> 	Look at occupational road safety programs in UK, 	Europe, Australia &amp; United States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3200" baseline="6000" dirty="0"/>
              <a:t> 	See what’s happening in Canada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3200" baseline="6000" dirty="0"/>
              <a:t> 	Discuss what we are doing in BC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3200" baseline="6000" dirty="0"/>
              <a:t> 	Future activities &amp; initiatives</a:t>
            </a:r>
          </a:p>
          <a:p>
            <a:r>
              <a:rPr lang="en-US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855D34-E11B-BE40-8E40-1CF69A63AE9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1"/>
                </a:solidFill>
              </a:rPr>
              <a:t>Occupational road safety: </a:t>
            </a:r>
            <a:br>
              <a:rPr lang="en-US" sz="3200" b="1" dirty="0">
                <a:solidFill>
                  <a:schemeClr val="accent1"/>
                </a:solidFill>
              </a:rPr>
            </a:br>
            <a:r>
              <a:rPr lang="en-US" sz="3200" b="1" dirty="0">
                <a:solidFill>
                  <a:schemeClr val="accent1"/>
                </a:solidFill>
              </a:rPr>
              <a:t>Canada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855D34-E11B-BE40-8E40-1CF69A63AE9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2" descr="T:\Presentations\Pictures\canada fla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2009" y="685800"/>
            <a:ext cx="1989334" cy="99466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96426" y="2601464"/>
            <a:ext cx="2155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Canada Labour Code Part II</a:t>
            </a:r>
            <a:endParaRPr lang="en-CA" b="1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2426" y="2043184"/>
            <a:ext cx="4408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Occupational Health &amp; Safety</a:t>
            </a:r>
            <a:endParaRPr lang="en-CA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7442" y="2739964"/>
            <a:ext cx="5337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OHS regulation for federally regulated workplaces</a:t>
            </a:r>
            <a:endParaRPr lang="en-CA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426" y="3816755"/>
            <a:ext cx="2180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Provincial OHS </a:t>
            </a:r>
          </a:p>
          <a:p>
            <a:r>
              <a:rPr lang="en-US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Regulation</a:t>
            </a:r>
            <a:endParaRPr lang="en-CA" b="1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82426" y="3816755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	Each province / territory sets its own regulation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endParaRPr lang="en-US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	Different workplace coverage – jurisdiction &amp; benefits 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en-CA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3964" y="5194998"/>
            <a:ext cx="7626460" cy="830997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On average each year, </a:t>
            </a:r>
            <a:r>
              <a:rPr lang="en-US" sz="16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140</a:t>
            </a:r>
            <a:r>
              <a:rPr lang="en-US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Canadian workers are killed &amp; another </a:t>
            </a:r>
            <a:r>
              <a:rPr lang="en-US" sz="16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7600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injured &amp; missed time from work as a result of work-related MVIs. </a:t>
            </a: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(Source: AWCBC 2016)</a:t>
            </a:r>
            <a:endParaRPr lang="en-CA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1"/>
                </a:solidFill>
              </a:rPr>
              <a:t>Occupational road safety: </a:t>
            </a:r>
            <a:br>
              <a:rPr lang="en-US" sz="3200" b="1" dirty="0">
                <a:solidFill>
                  <a:schemeClr val="accent1"/>
                </a:solidFill>
              </a:rPr>
            </a:br>
            <a:r>
              <a:rPr lang="en-US" sz="3200" b="1" dirty="0">
                <a:solidFill>
                  <a:schemeClr val="accent1"/>
                </a:solidFill>
              </a:rPr>
              <a:t>Canada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1800" b="1" dirty="0"/>
              <a:t>Occupational Road Safety Activities</a:t>
            </a:r>
          </a:p>
          <a:p>
            <a:r>
              <a:rPr lang="en-US" sz="1800" b="1" dirty="0">
                <a:solidFill>
                  <a:schemeClr val="accent1"/>
                </a:solidFill>
              </a:rPr>
              <a:t>Alberta: </a:t>
            </a:r>
          </a:p>
          <a:p>
            <a:r>
              <a:rPr lang="en-US" dirty="0">
                <a:solidFill>
                  <a:schemeClr val="tx1"/>
                </a:solidFill>
              </a:rPr>
              <a:t>	2011 published </a:t>
            </a:r>
            <a:r>
              <a:rPr lang="en-US" dirty="0"/>
              <a:t>Driving for Work: Developing Safe Practices for Employers 	&amp; Workers to provide guidance on occupational road safety  </a:t>
            </a:r>
          </a:p>
          <a:p>
            <a:r>
              <a:rPr lang="en-US" sz="1800" b="1" dirty="0">
                <a:solidFill>
                  <a:schemeClr val="accent1"/>
                </a:solidFill>
              </a:rPr>
              <a:t>Manitoba:</a:t>
            </a:r>
          </a:p>
          <a:p>
            <a:r>
              <a:rPr lang="en-US" dirty="0">
                <a:solidFill>
                  <a:schemeClr val="tx1"/>
                </a:solidFill>
              </a:rPr>
              <a:t>	RP</a:t>
            </a:r>
            <a:r>
              <a:rPr lang="en-US" dirty="0"/>
              <a:t>M Trucking Safety Program – provides OHS resources for the 	transportation industry </a:t>
            </a:r>
          </a:p>
          <a:p>
            <a:r>
              <a:rPr lang="en-US" sz="1800" b="1" dirty="0">
                <a:solidFill>
                  <a:schemeClr val="accent1"/>
                </a:solidFill>
              </a:rPr>
              <a:t>Ontario:</a:t>
            </a:r>
          </a:p>
          <a:p>
            <a:r>
              <a:rPr lang="en-US" dirty="0">
                <a:solidFill>
                  <a:schemeClr val="accent1"/>
                </a:solidFill>
              </a:rPr>
              <a:t>	</a:t>
            </a:r>
            <a:r>
              <a:rPr lang="en-US" dirty="0"/>
              <a:t>Infrastructure Health &amp; Safety Association – provides OHS resources for	the transportation industry </a:t>
            </a:r>
          </a:p>
          <a:p>
            <a:r>
              <a:rPr lang="en-US" dirty="0"/>
              <a:t>	Fleet Safety Council – association of driver trainers &amp; safety 				professionals who provide resources for employers &amp; workers  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855D34-E11B-BE40-8E40-1CF69A63AE91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2" descr="T:\Presentations\Pictures\canada fla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396" y="685800"/>
            <a:ext cx="2016069" cy="1008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82321"/>
            <a:ext cx="8291266" cy="1025525"/>
          </a:xfrm>
        </p:spPr>
        <p:txBody>
          <a:bodyPr/>
          <a:lstStyle/>
          <a:p>
            <a:r>
              <a:rPr lang="en-US" sz="3200" b="1" dirty="0">
                <a:solidFill>
                  <a:schemeClr val="accent1"/>
                </a:solidFill>
              </a:rPr>
              <a:t>Occupational road safety: </a:t>
            </a:r>
            <a:br>
              <a:rPr lang="en-US" sz="3200" b="1" dirty="0">
                <a:solidFill>
                  <a:schemeClr val="accent1"/>
                </a:solidFill>
              </a:rPr>
            </a:br>
            <a:r>
              <a:rPr lang="en-US" sz="3200" b="1" dirty="0">
                <a:solidFill>
                  <a:schemeClr val="accent1"/>
                </a:solidFill>
              </a:rPr>
              <a:t>British Columbia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9138"/>
            <a:ext cx="8291264" cy="4564156"/>
          </a:xfrm>
        </p:spPr>
        <p:txBody>
          <a:bodyPr/>
          <a:lstStyle/>
          <a:p>
            <a:r>
              <a:rPr lang="en-US" sz="1800" b="1" dirty="0"/>
              <a:t>In BC, MVIs are the leading cause of traumatic workplace deaths, accounting for </a:t>
            </a:r>
            <a:r>
              <a:rPr lang="en-US" sz="1800" b="1" dirty="0">
                <a:solidFill>
                  <a:schemeClr val="accent1"/>
                </a:solidFill>
              </a:rPr>
              <a:t>37% </a:t>
            </a:r>
            <a:r>
              <a:rPr lang="en-US" sz="1800" b="1" dirty="0"/>
              <a:t>of all traumatic work-related fatalities</a:t>
            </a:r>
            <a:r>
              <a:rPr lang="en-US" b="1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800" dirty="0"/>
          </a:p>
          <a:p>
            <a:endParaRPr lang="en-US" dirty="0"/>
          </a:p>
          <a:p>
            <a:r>
              <a:rPr lang="en-US" dirty="0"/>
              <a:t>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855D34-E11B-BE40-8E40-1CF69A63AE9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4158" y="3355856"/>
            <a:ext cx="3661836" cy="1969770"/>
          </a:xfrm>
          <a:prstGeom prst="rect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On average each year:</a:t>
            </a:r>
          </a:p>
          <a:p>
            <a:pPr>
              <a:buClr>
                <a:schemeClr val="accent1"/>
              </a:buClr>
            </a:pPr>
            <a:endParaRPr lang="en-US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24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workers are killed</a:t>
            </a:r>
          </a:p>
          <a:p>
            <a:pPr>
              <a:buClr>
                <a:schemeClr val="accent1"/>
              </a:buClr>
            </a:pPr>
            <a:endParaRPr lang="en-US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1240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time loss claims</a:t>
            </a:r>
          </a:p>
          <a:p>
            <a:pPr>
              <a:buClr>
                <a:schemeClr val="accent1"/>
              </a:buClr>
            </a:pPr>
            <a:endParaRPr lang="en-US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Average cost 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$51,000</a:t>
            </a:r>
          </a:p>
          <a:p>
            <a:pPr>
              <a:buClr>
                <a:schemeClr val="accent1"/>
              </a:buClr>
            </a:pPr>
            <a:endParaRPr lang="en-US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Average duration 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19 weeks</a:t>
            </a:r>
            <a:endParaRPr lang="en-CA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6357" y="3637503"/>
            <a:ext cx="39821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In 2014 WorkSafeBC paid more </a:t>
            </a:r>
          </a:p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than  </a:t>
            </a:r>
            <a:r>
              <a:rPr lang="en-US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$61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million in claims costs</a:t>
            </a:r>
          </a:p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for work-related MVIs.</a:t>
            </a:r>
            <a:endParaRPr lang="en-CA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11982"/>
            <a:ext cx="8291266" cy="1025525"/>
          </a:xfrm>
        </p:spPr>
        <p:txBody>
          <a:bodyPr/>
          <a:lstStyle/>
          <a:p>
            <a:r>
              <a:rPr lang="en-US" sz="3200" b="1" dirty="0">
                <a:solidFill>
                  <a:schemeClr val="accent1"/>
                </a:solidFill>
              </a:rPr>
              <a:t>Occupational road safety: </a:t>
            </a:r>
            <a:br>
              <a:rPr lang="en-US" sz="3200" b="1" dirty="0">
                <a:solidFill>
                  <a:schemeClr val="accent1"/>
                </a:solidFill>
              </a:rPr>
            </a:br>
            <a:r>
              <a:rPr lang="en-US" sz="3200" b="1" dirty="0">
                <a:solidFill>
                  <a:schemeClr val="accent1"/>
                </a:solidFill>
              </a:rPr>
              <a:t>British Columbia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855D34-E11B-BE40-8E40-1CF69A63AE91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098" name="Picture 2" descr="T:\Presentations\Pictures\roadsafety at work logo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30945" y="376385"/>
            <a:ext cx="2522135" cy="10611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6279" y="1779687"/>
            <a:ext cx="83750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Fleet Safety</a:t>
            </a:r>
          </a:p>
          <a:p>
            <a:endParaRPr lang="en-US" sz="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5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	Website: OHS tools, resources &amp; online 	courses for employers, supervisor &amp; workers</a:t>
            </a:r>
          </a:p>
          <a:p>
            <a:pPr lvl="5">
              <a:buClr>
                <a:schemeClr val="accent1"/>
              </a:buClr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5">
              <a:buClr>
                <a:schemeClr val="accent1"/>
              </a:buClr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5">
              <a:buClr>
                <a:schemeClr val="accent1"/>
              </a:buClr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5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	Advisory services &amp; workshops for employers, 	supervisors &amp; workers</a:t>
            </a:r>
          </a:p>
          <a:p>
            <a:pPr>
              <a:buClr>
                <a:schemeClr val="accent1"/>
              </a:buClr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1"/>
              </a:buClr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1"/>
              </a:buClr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	Annual Road Safety at Work Week campaign</a:t>
            </a:r>
          </a:p>
          <a:p>
            <a:pPr>
              <a:buClr>
                <a:schemeClr val="accent1"/>
              </a:buClr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CA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9" name="Picture 3" descr="T:\Presentations\Pictures\RSAWweek_300x2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0945" y="4678034"/>
            <a:ext cx="1798656" cy="149888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38913" name="Picture 1" descr="T:\Presentations\Pictures\RSAW webpa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199" y="2469020"/>
            <a:ext cx="1783586" cy="22090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1"/>
                </a:solidFill>
              </a:rPr>
              <a:t>Occupational road safety: </a:t>
            </a:r>
            <a:br>
              <a:rPr lang="en-US" sz="3200" b="1" dirty="0">
                <a:solidFill>
                  <a:schemeClr val="accent1"/>
                </a:solidFill>
              </a:rPr>
            </a:br>
            <a:r>
              <a:rPr lang="en-US" sz="3200" b="1" dirty="0">
                <a:solidFill>
                  <a:schemeClr val="accent1"/>
                </a:solidFill>
              </a:rPr>
              <a:t>British Columbia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/>
              <a:t>Winter Driving Safety</a:t>
            </a:r>
          </a:p>
          <a:p>
            <a:endParaRPr lang="en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855D34-E11B-BE40-8E40-1CF69A63AE91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050" name="Picture 2" descr="T:\Presentations\Pictures\SI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1091" y="836525"/>
            <a:ext cx="2484699" cy="72501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66094" y="5341203"/>
            <a:ext cx="7159752" cy="830997"/>
          </a:xfrm>
          <a:prstGeom prst="rect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In BC, the average number of crashes in which someone is killed or injured nearly doubles from </a:t>
            </a:r>
            <a:r>
              <a:rPr lang="en-US" sz="16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114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in October to </a:t>
            </a:r>
            <a:r>
              <a:rPr lang="en-US" sz="16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222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in December. </a:t>
            </a: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(Source: ICBC Police Reported Data)</a:t>
            </a:r>
            <a:endParaRPr lang="en-CA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02229" y="2676631"/>
          <a:ext cx="1640193" cy="2124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5" imgW="7768440" imgH="10050480" progId="AcroExch.Document.11">
                  <p:embed/>
                </p:oleObj>
              </mc:Choice>
              <mc:Fallback>
                <p:oleObj name="Acrobat Document" r:id="rId5" imgW="7768440" imgH="10050480" progId="AcroExch.Document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229" y="2676631"/>
                        <a:ext cx="1640193" cy="21249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26844" y="2950273"/>
            <a:ext cx="592162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Winter Driving Safety Alliance</a:t>
            </a:r>
          </a:p>
          <a:p>
            <a:pPr>
              <a:buClr>
                <a:schemeClr val="accent1"/>
              </a:buClr>
            </a:pPr>
            <a:endParaRPr lang="en-US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Annual Shift into Winter campaign</a:t>
            </a:r>
          </a:p>
          <a:p>
            <a:pPr>
              <a:buClr>
                <a:schemeClr val="accent1"/>
              </a:buClr>
            </a:pPr>
            <a:endParaRPr lang="en-US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Resources for employers, supervisors &amp; drivers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1"/>
                </a:solidFill>
              </a:rPr>
              <a:t>Occupational road safety: </a:t>
            </a:r>
            <a:br>
              <a:rPr lang="en-US" sz="3200" b="1" dirty="0">
                <a:solidFill>
                  <a:schemeClr val="accent1"/>
                </a:solidFill>
              </a:rPr>
            </a:br>
            <a:r>
              <a:rPr lang="en-US" sz="3200" b="1" dirty="0">
                <a:solidFill>
                  <a:schemeClr val="accent1"/>
                </a:solidFill>
              </a:rPr>
              <a:t>British Columbia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/>
              <a:t>Care Around Roadside Workers</a:t>
            </a:r>
            <a:endParaRPr lang="en-CA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855D34-E11B-BE40-8E40-1CF69A63AE91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074" name="Picture 2" descr="T:\Presentations\Pictures\cone zo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4595" y="856622"/>
            <a:ext cx="2528535" cy="73129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763297" y="2823587"/>
            <a:ext cx="61998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Work Zone Safety Alliance</a:t>
            </a:r>
          </a:p>
          <a:p>
            <a:pPr>
              <a:buClr>
                <a:schemeClr val="accent1"/>
              </a:buClr>
            </a:pPr>
            <a:endParaRPr lang="en-US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Annual Cone Zone campaign</a:t>
            </a:r>
          </a:p>
          <a:p>
            <a:pPr>
              <a:buClr>
                <a:schemeClr val="accent1"/>
              </a:buClr>
            </a:pPr>
            <a:endParaRPr lang="en-US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Resources for employers, supervisors &amp; workers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638070" y="2535857"/>
          <a:ext cx="1853921" cy="2401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Acrobat Document" r:id="rId5" imgW="7768440" imgH="10050480" progId="AcroExch.Document.11">
                  <p:embed/>
                </p:oleObj>
              </mc:Choice>
              <mc:Fallback>
                <p:oleObj name="Acrobat Document" r:id="rId5" imgW="7768440" imgH="10050480" progId="AcroExch.Document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070" y="2535857"/>
                        <a:ext cx="1853921" cy="2401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46962" y="5248870"/>
            <a:ext cx="6481188" cy="923330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Since 2006, </a:t>
            </a:r>
            <a:r>
              <a:rPr lang="en-US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roadside workers killed &amp; another </a:t>
            </a:r>
            <a:r>
              <a:rPr lang="en-US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226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injured and missed time from work by motor vehicles.  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(Source: WorkSafeBC)</a:t>
            </a:r>
            <a:endParaRPr lang="en-CA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753033"/>
            <a:ext cx="8291266" cy="1025525"/>
          </a:xfrm>
        </p:spPr>
        <p:txBody>
          <a:bodyPr/>
          <a:lstStyle/>
          <a:p>
            <a:r>
              <a:rPr lang="en-US" sz="3200" b="1" dirty="0">
                <a:solidFill>
                  <a:schemeClr val="accent1"/>
                </a:solidFill>
              </a:rPr>
              <a:t>Occupational road safety:: </a:t>
            </a:r>
            <a:br>
              <a:rPr lang="en-US" sz="3200" b="1" dirty="0">
                <a:solidFill>
                  <a:schemeClr val="accent1"/>
                </a:solidFill>
              </a:rPr>
            </a:br>
            <a:r>
              <a:rPr lang="en-US" sz="3200" b="1" dirty="0">
                <a:solidFill>
                  <a:schemeClr val="accent1"/>
                </a:solidFill>
              </a:rPr>
              <a:t>British Columbia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800" b="1" dirty="0"/>
              <a:t>Trucking Safety Council of BC</a:t>
            </a:r>
          </a:p>
          <a:p>
            <a:endParaRPr lang="en-US" sz="1800" dirty="0"/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800" dirty="0"/>
              <a:t> 	Website: OHS tools &amp; resources for employers, supervisors &amp; 	drivers in trucking, transportation, warehousing, shipping &amp; 	logistics</a:t>
            </a:r>
          </a:p>
          <a:p>
            <a:pPr>
              <a:buClr>
                <a:schemeClr val="accent1"/>
              </a:buClr>
            </a:pPr>
            <a:endParaRPr lang="en-US" sz="1800" dirty="0"/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800" dirty="0"/>
              <a:t> 	Workshops &amp; advisory services for </a:t>
            </a:r>
          </a:p>
          <a:p>
            <a:pPr>
              <a:buClr>
                <a:schemeClr val="accent1"/>
              </a:buClr>
            </a:pPr>
            <a:r>
              <a:rPr lang="en-US" sz="1800" dirty="0"/>
              <a:t>	employers </a:t>
            </a:r>
            <a:endParaRPr lang="en-US" dirty="0"/>
          </a:p>
          <a:p>
            <a:pPr>
              <a:buClr>
                <a:schemeClr val="accent1"/>
              </a:buClr>
            </a:pPr>
            <a:endParaRPr lang="en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855D34-E11B-BE40-8E40-1CF69A63AE91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026" name="Picture 2" descr="T:\Presentations\Pictures\safetydriv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0751" y="753033"/>
            <a:ext cx="2549855" cy="920638"/>
          </a:xfrm>
          <a:prstGeom prst="rect">
            <a:avLst/>
          </a:prstGeom>
          <a:noFill/>
        </p:spPr>
      </p:pic>
      <p:pic>
        <p:nvPicPr>
          <p:cNvPr id="39939" name="Picture 3" descr="T:\Presentations\Pictures\TSCBC webpa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0526" y="4073273"/>
            <a:ext cx="2386253" cy="18577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1"/>
                </a:solidFill>
              </a:rPr>
              <a:t>Occupational road safety: </a:t>
            </a:r>
            <a:br>
              <a:rPr lang="en-US" sz="3200" b="1" dirty="0">
                <a:solidFill>
                  <a:schemeClr val="accent1"/>
                </a:solidFill>
              </a:rPr>
            </a:br>
            <a:r>
              <a:rPr lang="en-US" sz="3200" b="1" dirty="0">
                <a:solidFill>
                  <a:schemeClr val="accent1"/>
                </a:solidFill>
              </a:rPr>
              <a:t>What’s next?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196094"/>
            <a:ext cx="8291264" cy="3571660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dirty="0"/>
              <a:t> 	</a:t>
            </a:r>
            <a:r>
              <a:rPr lang="en-US" sz="1800" dirty="0"/>
              <a:t>Promote revisions of occupational health &amp; safety legislation to 	address occupational driving</a:t>
            </a: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800" dirty="0"/>
              <a:t> 	Increase employer awareness of their legal responsibility for 	worker safety when driving for work</a:t>
            </a: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800" dirty="0"/>
              <a:t> 	Improve understanding of root causes of work-related crashes</a:t>
            </a: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800" dirty="0"/>
              <a:t> 	And in BC, continue support of occupational road safety programs</a:t>
            </a:r>
            <a:endParaRPr lang="en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855D34-E11B-BE40-8E40-1CF69A63AE91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9475"/>
            <a:ext cx="8291266" cy="1025525"/>
          </a:xfrm>
        </p:spPr>
        <p:txBody>
          <a:bodyPr/>
          <a:lstStyle/>
          <a:p>
            <a:r>
              <a:rPr lang="en-US" sz="3200" b="1" dirty="0">
                <a:solidFill>
                  <a:schemeClr val="accent1"/>
                </a:solidFill>
              </a:rPr>
              <a:t>Occupational road safety: 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algn="ctr"/>
            <a:r>
              <a:rPr lang="en-US" sz="4400" b="1" dirty="0"/>
              <a:t>Questions?</a:t>
            </a:r>
            <a:endParaRPr lang="en-CA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855D34-E11B-BE40-8E40-1CF69A63AE91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12466"/>
            <a:ext cx="8291266" cy="602901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</a:rPr>
              <a:t>Brief history of road safety: </a:t>
            </a:r>
            <a:r>
              <a:rPr lang="en-US" sz="2400" b="1" dirty="0">
                <a:solidFill>
                  <a:schemeClr val="accent1"/>
                </a:solidFill>
              </a:rPr>
              <a:t>1900 – 1950’s</a:t>
            </a:r>
            <a:endParaRPr lang="en-CA" sz="2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079" y="1115367"/>
            <a:ext cx="8291264" cy="5271877"/>
          </a:xfrm>
        </p:spPr>
        <p:txBody>
          <a:bodyPr/>
          <a:lstStyle/>
          <a:p>
            <a:r>
              <a:rPr lang="en-US" sz="2000" dirty="0"/>
              <a:t>                                                </a:t>
            </a:r>
          </a:p>
          <a:p>
            <a:endParaRPr lang="en-US" sz="2000" dirty="0"/>
          </a:p>
          <a:p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855D34-E11B-BE40-8E40-1CF69A63AE9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C:\Users\SL11440\AppData\Local\Microsoft\Windows\Temporary Internet Files\Content.IE5\JDV5X6UQ\alas37265-bw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949" y="1708220"/>
            <a:ext cx="2883877" cy="2069959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27" name="Picture 3" descr="T:\Presentations\Pictures\lincoln_hwy_tuscaros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949" y="4540414"/>
            <a:ext cx="3054941" cy="192288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28" name="Picture 4" descr="T:\Presentations\Pictures\Violet-Cordery-19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837" y="4517252"/>
            <a:ext cx="3024554" cy="1946041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8" name="Right Arrow 7"/>
          <p:cNvSpPr/>
          <p:nvPr/>
        </p:nvSpPr>
        <p:spPr>
          <a:xfrm>
            <a:off x="3739292" y="2601368"/>
            <a:ext cx="742273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Down Arrow 9"/>
          <p:cNvSpPr/>
          <p:nvPr/>
        </p:nvSpPr>
        <p:spPr>
          <a:xfrm>
            <a:off x="8345909" y="3550263"/>
            <a:ext cx="484632" cy="81075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9" name="Picture 5" descr="T:\Presentations\Pictures\car cras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837" y="1708222"/>
            <a:ext cx="2833635" cy="197419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2" name="Right Arrow 11"/>
          <p:cNvSpPr/>
          <p:nvPr/>
        </p:nvSpPr>
        <p:spPr>
          <a:xfrm rot="10800000">
            <a:off x="4000550" y="5165632"/>
            <a:ext cx="826431" cy="5031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612949" y="1115367"/>
            <a:ext cx="2150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Rapid motorization</a:t>
            </a:r>
            <a:endParaRPr lang="en-CA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26984" y="1115367"/>
            <a:ext cx="3151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More crashes &amp; safety issues</a:t>
            </a:r>
            <a:endParaRPr lang="en-CA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87826" y="3808686"/>
            <a:ext cx="3758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Safety is the driver’s responsibility – or is it? Accident proneness</a:t>
            </a:r>
            <a:endParaRPr lang="en-CA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942" y="3955639"/>
            <a:ext cx="3533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Highway standards – as safe as</a:t>
            </a:r>
          </a:p>
          <a:p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“should” be</a:t>
            </a:r>
            <a:endParaRPr lang="en-CA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02418"/>
            <a:ext cx="8291266" cy="954593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</a:rPr>
              <a:t>Brief history of road safety:</a:t>
            </a:r>
            <a:br>
              <a:rPr lang="en-US" sz="2800" b="1" dirty="0">
                <a:solidFill>
                  <a:schemeClr val="accent1"/>
                </a:solidFill>
              </a:rPr>
            </a:br>
            <a:r>
              <a:rPr lang="en-US" sz="2800" b="1" dirty="0">
                <a:solidFill>
                  <a:schemeClr val="accent1"/>
                </a:solidFill>
              </a:rPr>
              <a:t>1960’s to today</a:t>
            </a:r>
            <a:endParaRPr lang="en-C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855D34-E11B-BE40-8E40-1CF69A63AE9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 descr="T:\Presentations\Pictures\nhtsa_logo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199" y="2166799"/>
            <a:ext cx="2241534" cy="1333134"/>
          </a:xfrm>
          <a:prstGeom prst="rect">
            <a:avLst/>
          </a:prstGeom>
          <a:noFill/>
        </p:spPr>
      </p:pic>
      <p:pic>
        <p:nvPicPr>
          <p:cNvPr id="2052" name="Picture 4" descr="T:\Presentations\Pictures\unsafeatanyspe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996" y="3872382"/>
            <a:ext cx="1624641" cy="238866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8702" y="1689560"/>
            <a:ext cx="8122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Vehicle safety </a:t>
            </a:r>
            <a:endParaRPr lang="en-CA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59246" y="2326289"/>
            <a:ext cx="4695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William Haddon </a:t>
            </a:r>
            <a:r>
              <a:rPr lang="en-US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 passed several vehicle safety regulations</a:t>
            </a:r>
            <a:endParaRPr lang="en-CA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98733" y="4471222"/>
            <a:ext cx="56060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Increased public awareness of automobile</a:t>
            </a:r>
          </a:p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industries knowing disregard for vehicle safety</a:t>
            </a:r>
          </a:p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(air bags, high-mounted rear brake lights) &amp; </a:t>
            </a:r>
          </a:p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supported efforts of NHTSA. </a:t>
            </a:r>
            <a:endParaRPr lang="en-CA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522514"/>
            <a:ext cx="8291266" cy="10255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</a:rPr>
              <a:t>Brief history of road safety:</a:t>
            </a:r>
            <a:br>
              <a:rPr lang="en-US" sz="2800" b="1" dirty="0">
                <a:solidFill>
                  <a:schemeClr val="accent1"/>
                </a:solidFill>
              </a:rPr>
            </a:br>
            <a:r>
              <a:rPr lang="en-US" sz="2800" b="1" dirty="0">
                <a:solidFill>
                  <a:schemeClr val="accent1"/>
                </a:solidFill>
              </a:rPr>
              <a:t>1960’s to today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48039"/>
            <a:ext cx="8291264" cy="4267200"/>
          </a:xfrm>
        </p:spPr>
        <p:txBody>
          <a:bodyPr/>
          <a:lstStyle/>
          <a:p>
            <a:endParaRPr lang="en-US" sz="1800" b="1" dirty="0"/>
          </a:p>
          <a:p>
            <a:r>
              <a:rPr lang="en-US" sz="1800" b="1" dirty="0"/>
              <a:t>Road Safety Standards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800" dirty="0"/>
              <a:t>	Variables considered when developing standards changed to 	accommodate vehicle design &amp; performance changes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800" dirty="0"/>
              <a:t>	Took into consideration limitations of drivers</a:t>
            </a:r>
          </a:p>
          <a:p>
            <a:endParaRPr lang="en-US" sz="1000" dirty="0"/>
          </a:p>
          <a:p>
            <a:endParaRPr lang="en-US" sz="1000" dirty="0"/>
          </a:p>
          <a:p>
            <a:r>
              <a:rPr lang="en-US" sz="1800" b="1" dirty="0"/>
              <a:t>Systems approach 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800" dirty="0"/>
              <a:t> 	Multi-disciplinary approach considering the driver,</a:t>
            </a:r>
          </a:p>
          <a:p>
            <a:pPr>
              <a:buClr>
                <a:schemeClr val="accent1"/>
              </a:buClr>
            </a:pPr>
            <a:r>
              <a:rPr lang="en-US" sz="1800" dirty="0"/>
              <a:t>	vehicle &amp; road elements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800" dirty="0"/>
              <a:t> 	Removes blame from the equation  </a:t>
            </a:r>
          </a:p>
          <a:p>
            <a:pPr lvl="1">
              <a:buClr>
                <a:schemeClr val="accent1"/>
              </a:buClr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855D34-E11B-BE40-8E40-1CF69A63AE9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 descr="haddon matrix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385" y="4795332"/>
            <a:ext cx="2053927" cy="15399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85801"/>
            <a:ext cx="8291266" cy="871694"/>
          </a:xfrm>
        </p:spPr>
        <p:txBody>
          <a:bodyPr/>
          <a:lstStyle/>
          <a:p>
            <a:r>
              <a:rPr lang="en-US" sz="3200" b="1" dirty="0">
                <a:solidFill>
                  <a:schemeClr val="accent1"/>
                </a:solidFill>
              </a:rPr>
              <a:t>Road safety today</a:t>
            </a:r>
            <a:endParaRPr lang="en-CA" sz="32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7495"/>
            <a:ext cx="8291264" cy="4614705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400" dirty="0"/>
              <a:t> 	Widely accepted that crashes are preventable</a:t>
            </a: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400" dirty="0"/>
              <a:t> 	Many countries have developed national road 	safety plans &amp; include targets to reduce crash 	fatalities</a:t>
            </a: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400" dirty="0"/>
              <a:t> 	Under these plans responsibility falls to:</a:t>
            </a:r>
          </a:p>
          <a:p>
            <a:pPr>
              <a:buClr>
                <a:schemeClr val="accent1"/>
              </a:buClr>
            </a:pPr>
            <a:endParaRPr lang="en-US" sz="800" dirty="0"/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dirty="0"/>
              <a:t>	Governments to provide safe road systems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dirty="0"/>
              <a:t>	Motor vehicle industry to provide safe vehicles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dirty="0"/>
              <a:t>	Drivers to behave in a safe manner</a:t>
            </a:r>
            <a:endParaRPr lang="en-C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855D34-E11B-BE40-8E40-1CF69A63AE9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</a:rPr>
              <a:t>Occupational health &amp; safety:</a:t>
            </a:r>
            <a:br>
              <a:rPr lang="en-US" sz="2800" b="1" dirty="0">
                <a:solidFill>
                  <a:schemeClr val="accent1"/>
                </a:solidFill>
              </a:rPr>
            </a:br>
            <a:r>
              <a:rPr lang="en-US" sz="2800" b="1" dirty="0">
                <a:solidFill>
                  <a:schemeClr val="accent1"/>
                </a:solidFill>
              </a:rPr>
              <a:t>the beginning</a:t>
            </a:r>
            <a:endParaRPr lang="en-CA" sz="28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855D34-E11B-BE40-8E40-1CF69A63AE9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098" name="Picture 2" descr="T:\Presentations\Pictures\logging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87062" y="2033652"/>
            <a:ext cx="3169891" cy="1873612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4099" name="Picture 3" descr="T:\Presentations\Pictures\Child_coal_miners_(1908)_cro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4062" y="4386972"/>
            <a:ext cx="3135085" cy="194349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4100" name="Picture 4" descr="T:\Presentations\Pictures\fishi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7061" y="4356364"/>
            <a:ext cx="3169891" cy="197409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322542" y="1695098"/>
            <a:ext cx="1030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Forestry</a:t>
            </a:r>
            <a:endParaRPr lang="en-CA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8413" y="4017810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Mining</a:t>
            </a:r>
            <a:endParaRPr lang="en-CA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2542" y="4017810"/>
            <a:ext cx="910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Fishing</a:t>
            </a:r>
            <a:endParaRPr lang="en-CA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199" y="1880602"/>
            <a:ext cx="465557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Dangerous working conditions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en-US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No social net for injured workers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 &amp; widows often left destitute</a:t>
            </a:r>
          </a:p>
          <a:p>
            <a:pPr>
              <a:buClr>
                <a:schemeClr val="accent1"/>
              </a:buClr>
            </a:pPr>
            <a:endParaRPr lang="en-US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Workers could sue employers but</a:t>
            </a:r>
          </a:p>
          <a:p>
            <a:pPr>
              <a:buClr>
                <a:schemeClr val="accent1"/>
              </a:buClr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 not without consequences 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</a:rPr>
              <a:t>Occupational health &amp; safety:</a:t>
            </a:r>
            <a:br>
              <a:rPr lang="en-US" sz="2800" b="1" dirty="0">
                <a:solidFill>
                  <a:schemeClr val="accent1"/>
                </a:solidFill>
              </a:rPr>
            </a:br>
            <a:r>
              <a:rPr lang="en-US" sz="2800" b="1" dirty="0">
                <a:solidFill>
                  <a:schemeClr val="accent1"/>
                </a:solidFill>
              </a:rPr>
              <a:t>late 1800’s – early 1900s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Starting in 1884 with Germany, industrialized countries introduced laws to support compulsory state-run compensation systems paid by employers &amp; sometimes workers.</a:t>
            </a:r>
          </a:p>
          <a:p>
            <a:endParaRPr lang="en-US" sz="1000" dirty="0"/>
          </a:p>
          <a:p>
            <a:r>
              <a:rPr lang="en-US" sz="1800" b="1" dirty="0"/>
              <a:t>Benefits:</a:t>
            </a: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800" dirty="0"/>
              <a:t>	Workers guaranteed medical care &amp; wage replacement 	benefits 	for work-related injuries</a:t>
            </a: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800" dirty="0"/>
              <a:t>	Employers protected from lawsuits by employees</a:t>
            </a: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800" dirty="0"/>
              <a:t>	Safety responsibilities defined for employers &amp; workers</a:t>
            </a:r>
            <a:endParaRPr lang="en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855D34-E11B-BE40-8E40-1CF69A63AE9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7" y="442127"/>
            <a:ext cx="8291266" cy="1082710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</a:rPr>
              <a:t>Occupational health &amp; safety:</a:t>
            </a:r>
            <a:br>
              <a:rPr lang="en-US" sz="2800" b="1" dirty="0">
                <a:solidFill>
                  <a:schemeClr val="accent1"/>
                </a:solidFill>
              </a:rPr>
            </a:br>
            <a:r>
              <a:rPr lang="en-US" sz="2800" b="1" dirty="0">
                <a:solidFill>
                  <a:schemeClr val="accent1"/>
                </a:solidFill>
              </a:rPr>
              <a:t>the early years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079" y="1688123"/>
            <a:ext cx="8291264" cy="4775171"/>
          </a:xfrm>
        </p:spPr>
        <p:txBody>
          <a:bodyPr/>
          <a:lstStyle/>
          <a:p>
            <a:r>
              <a:rPr lang="en-US" sz="1800" dirty="0"/>
              <a:t>Similar to the early days of road safety, occupational safety professionals thought: 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800" dirty="0"/>
              <a:t> 	Workplace incidents </a:t>
            </a:r>
            <a:r>
              <a:rPr lang="en-US" sz="1800" b="1" dirty="0">
                <a:solidFill>
                  <a:schemeClr val="accent1"/>
                </a:solidFill>
              </a:rPr>
              <a:t>inevitable</a:t>
            </a:r>
            <a:r>
              <a:rPr lang="en-US" sz="1800" dirty="0">
                <a:solidFill>
                  <a:schemeClr val="tx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/>
              <a:t>referred to as </a:t>
            </a:r>
            <a:r>
              <a:rPr lang="en-US" sz="1800" b="1" dirty="0">
                <a:solidFill>
                  <a:schemeClr val="accent1"/>
                </a:solidFill>
              </a:rPr>
              <a:t>accidents</a:t>
            </a:r>
            <a:r>
              <a:rPr lang="en-US" sz="1800" b="1" dirty="0"/>
              <a:t> 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800" dirty="0"/>
              <a:t> 	Workplace safety primarily the responsibility of the </a:t>
            </a:r>
            <a:r>
              <a:rPr lang="en-US" sz="1800" b="1" dirty="0">
                <a:solidFill>
                  <a:schemeClr val="accent1"/>
                </a:solidFill>
              </a:rPr>
              <a:t>worker</a:t>
            </a:r>
            <a:r>
              <a:rPr lang="en-US" sz="1800" b="1" dirty="0"/>
              <a:t> </a:t>
            </a:r>
            <a:r>
              <a:rPr lang="en-US" sz="1800" dirty="0"/>
              <a:t>– </a:t>
            </a:r>
          </a:p>
          <a:p>
            <a:pPr>
              <a:buClr>
                <a:schemeClr val="accent1"/>
              </a:buClr>
            </a:pPr>
            <a:r>
              <a:rPr lang="en-US" sz="1800" dirty="0"/>
              <a:t>	to be safe, all workers had to do was </a:t>
            </a:r>
            <a:r>
              <a:rPr lang="en-US" sz="1800" b="1" dirty="0">
                <a:solidFill>
                  <a:schemeClr val="accent1"/>
                </a:solidFill>
              </a:rPr>
              <a:t>work safe</a:t>
            </a:r>
            <a:r>
              <a:rPr lang="en-US" sz="1800" dirty="0"/>
              <a:t>. </a:t>
            </a:r>
          </a:p>
          <a:p>
            <a:pPr>
              <a:buClr>
                <a:schemeClr val="accent1"/>
              </a:buClr>
            </a:pPr>
            <a:endParaRPr lang="en-US" sz="1000" dirty="0"/>
          </a:p>
          <a:p>
            <a:pPr>
              <a:buClr>
                <a:schemeClr val="accent1"/>
              </a:buClr>
            </a:pPr>
            <a:endParaRPr lang="en-US" sz="1000" dirty="0"/>
          </a:p>
          <a:p>
            <a:pPr>
              <a:buClr>
                <a:schemeClr val="accent1"/>
              </a:buClr>
            </a:pPr>
            <a:r>
              <a:rPr lang="en-US" sz="1800" dirty="0"/>
              <a:t>By the 1960s / 1970s occupational safety professionals shifted from a “worker centered” to a systems approach - </a:t>
            </a:r>
          </a:p>
          <a:p>
            <a:pPr>
              <a:buClr>
                <a:schemeClr val="accent1"/>
              </a:buClr>
            </a:pPr>
            <a:r>
              <a:rPr lang="en-US" sz="1800" dirty="0"/>
              <a:t>	</a:t>
            </a:r>
            <a:r>
              <a:rPr lang="en-US" sz="2000" b="1" dirty="0">
                <a:solidFill>
                  <a:schemeClr val="accent1"/>
                </a:solidFill>
              </a:rPr>
              <a:t>workplace safety dependent on interactions between 	the worker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en-US" sz="2000" b="1" dirty="0">
                <a:solidFill>
                  <a:schemeClr val="accent1"/>
                </a:solidFill>
              </a:rPr>
              <a:t>environment </a:t>
            </a:r>
            <a:r>
              <a:rPr lang="en-US" sz="2000" dirty="0">
                <a:solidFill>
                  <a:schemeClr val="accent1"/>
                </a:solidFill>
              </a:rPr>
              <a:t>&amp; </a:t>
            </a:r>
            <a:r>
              <a:rPr lang="en-US" sz="2000" b="1" dirty="0">
                <a:solidFill>
                  <a:schemeClr val="accent1"/>
                </a:solidFill>
              </a:rPr>
              <a:t>equipment</a:t>
            </a:r>
            <a:r>
              <a:rPr lang="en-US" sz="2000" dirty="0">
                <a:solidFill>
                  <a:schemeClr val="accent1"/>
                </a:solidFill>
              </a:rPr>
              <a:t>.   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en-US" dirty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855D34-E11B-BE40-8E40-1CF69A63AE9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_Template_With_Style_GuidelinesNEW">
  <a:themeElements>
    <a:clrScheme name="WorkSafeBC-Oct18">
      <a:dk1>
        <a:srgbClr val="000000"/>
      </a:dk1>
      <a:lt1>
        <a:srgbClr val="FFFFFF"/>
      </a:lt1>
      <a:dk2>
        <a:srgbClr val="776E64"/>
      </a:dk2>
      <a:lt2>
        <a:srgbClr val="FFFFFF"/>
      </a:lt2>
      <a:accent1>
        <a:srgbClr val="ED8B00"/>
      </a:accent1>
      <a:accent2>
        <a:srgbClr val="6399AE"/>
      </a:accent2>
      <a:accent3>
        <a:srgbClr val="888D30"/>
      </a:accent3>
      <a:accent4>
        <a:srgbClr val="B10508"/>
      </a:accent4>
      <a:accent5>
        <a:srgbClr val="DC4405"/>
      </a:accent5>
      <a:accent6>
        <a:srgbClr val="F1BE48"/>
      </a:accent6>
      <a:hlink>
        <a:srgbClr val="525252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Powerpoint_Template_With_Style_GuidelinesNEW</Template>
  <TotalTime>3898</TotalTime>
  <Words>808</Words>
  <Application>Microsoft Office PowerPoint</Application>
  <PresentationFormat>On-screen Show (4:3)</PresentationFormat>
  <Paragraphs>307</Paragraphs>
  <Slides>28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ＭＳ Ｐゴシック</vt:lpstr>
      <vt:lpstr>Arial</vt:lpstr>
      <vt:lpstr>Calibri</vt:lpstr>
      <vt:lpstr>Verdana</vt:lpstr>
      <vt:lpstr>Wingdings</vt:lpstr>
      <vt:lpstr>Powerpoint_Template_With_Style_GuidelinesNEW</vt:lpstr>
      <vt:lpstr>Acrobat Document</vt:lpstr>
      <vt:lpstr>Occupational Road Safety:</vt:lpstr>
      <vt:lpstr>Agenda</vt:lpstr>
      <vt:lpstr>Brief history of road safety: 1900 – 1950’s</vt:lpstr>
      <vt:lpstr>Brief history of road safety: 1960’s to today</vt:lpstr>
      <vt:lpstr>Brief history of road safety: 1960’s to today</vt:lpstr>
      <vt:lpstr>Road safety today</vt:lpstr>
      <vt:lpstr>Occupational health &amp; safety: the beginning</vt:lpstr>
      <vt:lpstr>Occupational health &amp; safety: late 1800’s – early 1900s</vt:lpstr>
      <vt:lpstr>Occupational health &amp; safety: the early years</vt:lpstr>
      <vt:lpstr>Occupational health &amp; safety: driving for work</vt:lpstr>
      <vt:lpstr>Occupational road safety: United Kingdom</vt:lpstr>
      <vt:lpstr>Occupational road safety: United Kingdom</vt:lpstr>
      <vt:lpstr>Occupational road safety: European Union</vt:lpstr>
      <vt:lpstr>Occupational road safety: European Union</vt:lpstr>
      <vt:lpstr>Occupational road safety: Australia</vt:lpstr>
      <vt:lpstr>Occupational road safety: Australia</vt:lpstr>
      <vt:lpstr>Occupational road safety:  United States </vt:lpstr>
      <vt:lpstr>Occupational road safety:  United States </vt:lpstr>
      <vt:lpstr>Occupational road safety:  Canada</vt:lpstr>
      <vt:lpstr>Occupational road safety:  Canada</vt:lpstr>
      <vt:lpstr>Occupational road safety:  Canada</vt:lpstr>
      <vt:lpstr>Occupational road safety:  British Columbia</vt:lpstr>
      <vt:lpstr>Occupational road safety:  British Columbia</vt:lpstr>
      <vt:lpstr>Occupational road safety:  British Columbia</vt:lpstr>
      <vt:lpstr>Occupational road safety:  British Columbia</vt:lpstr>
      <vt:lpstr>Occupational road safety::  British Columbia</vt:lpstr>
      <vt:lpstr>Occupational road safety:  What’s next?</vt:lpstr>
      <vt:lpstr>Occupational road safety: </vt:lpstr>
    </vt:vector>
  </TitlesOfParts>
  <Company>WorkSafeBC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PowerPoint Template</dc:title>
  <dc:creator>sl11440</dc:creator>
  <cp:lastModifiedBy>Brenda</cp:lastModifiedBy>
  <cp:revision>257</cp:revision>
  <dcterms:created xsi:type="dcterms:W3CDTF">2016-05-25T18:08:58Z</dcterms:created>
  <dcterms:modified xsi:type="dcterms:W3CDTF">2016-06-28T19:54:44Z</dcterms:modified>
</cp:coreProperties>
</file>