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0" r:id="rId4"/>
    <p:sldId id="275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4" r:id="rId13"/>
    <p:sldId id="269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6D"/>
    <a:srgbClr val="FFF981"/>
    <a:srgbClr val="BCF0FA"/>
    <a:srgbClr val="336699"/>
    <a:srgbClr val="3366FF"/>
    <a:srgbClr val="66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255E2-F235-4362-8197-7556B3722611}" type="datetimeFigureOut">
              <a:rPr lang="en-CA" smtClean="0"/>
              <a:t>2016-05-20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E2A9-5F65-4B0E-9EA5-AFC336F0C7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21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0A4CD-C688-4D97-AE19-E9CCDB81CDD3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2632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 anchor="b"/>
          <a:lstStyle>
            <a:lvl1pPr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BE04EC5E-40C9-4C6D-B23A-A0188C5C5E8F}" type="slidenum">
              <a:rPr lang="en-CA" sz="1200">
                <a:latin typeface="Arial" charset="0"/>
              </a:rPr>
              <a:pPr algn="r" eaLnBrk="1" hangingPunct="1"/>
              <a:t>4</a:t>
            </a:fld>
            <a:endParaRPr lang="en-CA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85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 anchor="b"/>
          <a:lstStyle>
            <a:lvl1pPr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BE04EC5E-40C9-4C6D-B23A-A0188C5C5E8F}" type="slidenum">
              <a:rPr lang="en-CA" sz="1200">
                <a:latin typeface="Arial" charset="0"/>
              </a:rPr>
              <a:pPr algn="r" eaLnBrk="1" hangingPunct="1"/>
              <a:t>5</a:t>
            </a:fld>
            <a:endParaRPr lang="en-CA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82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 anchor="b"/>
          <a:lstStyle>
            <a:lvl1pPr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BE04EC5E-40C9-4C6D-B23A-A0188C5C5E8F}" type="slidenum">
              <a:rPr lang="en-CA" sz="1200">
                <a:latin typeface="Arial" charset="0"/>
              </a:rPr>
              <a:pPr algn="r" eaLnBrk="1" hangingPunct="1"/>
              <a:t>6</a:t>
            </a:fld>
            <a:endParaRPr lang="en-CA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59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 anchor="b"/>
          <a:lstStyle>
            <a:lvl1pPr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BE04EC5E-40C9-4C6D-B23A-A0188C5C5E8F}" type="slidenum">
              <a:rPr lang="en-CA" sz="1200">
                <a:latin typeface="Arial" charset="0"/>
              </a:rPr>
              <a:pPr algn="r" eaLnBrk="1" hangingPunct="1"/>
              <a:t>7</a:t>
            </a:fld>
            <a:endParaRPr lang="en-CA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073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E2A9-5F65-4B0E-9EA5-AFC336F0C798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525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343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89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806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892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660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7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27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191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9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785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33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Text Box 17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en-US">
                <a:hlinkClick r:id="rId13"/>
              </a:rPr>
              <a:t>Powerpoint Templates</a:t>
            </a:r>
            <a:endParaRPr lang="fr-FR" altLang="en-US"/>
          </a:p>
        </p:txBody>
      </p:sp>
      <p:pic>
        <p:nvPicPr>
          <p:cNvPr id="1040" name="Picture 16" descr="Idekomfdsnueoadfsneige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812088" y="6308725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en-US" b="1">
                <a:solidFill>
                  <a:schemeClr val="bg1"/>
                </a:solidFill>
              </a:rPr>
              <a:t>Page </a:t>
            </a:r>
            <a:fld id="{04598BB5-CDEE-4CC6-8FA3-BD247F348FF4}" type="slidenum">
              <a:rPr lang="fr-FR" altLang="en-US" b="1">
                <a:solidFill>
                  <a:schemeClr val="bg1"/>
                </a:solidFill>
              </a:rPr>
              <a:pPr/>
              <a:t>‹#›</a:t>
            </a:fld>
            <a:endParaRPr lang="fr-FR" altLang="en-US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en-US">
                <a:hlinkClick r:id="rId2"/>
              </a:rPr>
              <a:t>Powerpoint Templates</a:t>
            </a:r>
            <a:endParaRPr lang="fr-FR" altLang="en-US"/>
          </a:p>
        </p:txBody>
      </p:sp>
      <p:pic>
        <p:nvPicPr>
          <p:cNvPr id="2063" name="Picture 15" descr="Idekomfdsnueoadfsneig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39552" y="1340768"/>
            <a:ext cx="8416086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en-US" sz="4000" b="1" dirty="0">
                <a:solidFill>
                  <a:srgbClr val="3366FF"/>
                </a:solidFill>
                <a:latin typeface="Verdana" panose="020B0604030504040204" pitchFamily="34" charset="0"/>
              </a:rPr>
              <a:t>Point of Contact</a:t>
            </a:r>
            <a:br>
              <a:rPr lang="fr-FR" altLang="en-US" sz="4000" b="1" dirty="0">
                <a:solidFill>
                  <a:srgbClr val="3366FF"/>
                </a:solidFill>
                <a:latin typeface="Verdana" panose="020B0604030504040204" pitchFamily="34" charset="0"/>
              </a:rPr>
            </a:br>
            <a:r>
              <a:rPr lang="fr-FR" altLang="en-US" sz="4000" b="1" dirty="0">
                <a:solidFill>
                  <a:srgbClr val="3366FF"/>
                </a:solidFill>
                <a:latin typeface="Verdana" panose="020B0604030504040204" pitchFamily="34" charset="0"/>
              </a:rPr>
              <a:t>Oral </a:t>
            </a:r>
            <a:r>
              <a:rPr lang="fr-FR" altLang="en-US" sz="4000" b="1" dirty="0" err="1">
                <a:solidFill>
                  <a:srgbClr val="3366FF"/>
                </a:solidFill>
                <a:latin typeface="Verdana" panose="020B0604030504040204" pitchFamily="34" charset="0"/>
              </a:rPr>
              <a:t>Fluid</a:t>
            </a:r>
            <a:r>
              <a:rPr lang="fr-FR" altLang="en-US" sz="4000" b="1" dirty="0">
                <a:solidFill>
                  <a:srgbClr val="3366FF"/>
                </a:solidFill>
                <a:latin typeface="Verdana" panose="020B0604030504040204" pitchFamily="34" charset="0"/>
              </a:rPr>
              <a:t> Screening </a:t>
            </a:r>
            <a:r>
              <a:rPr lang="fr-FR" altLang="en-US" sz="4000" b="1" dirty="0" err="1">
                <a:solidFill>
                  <a:srgbClr val="3366FF"/>
                </a:solidFill>
                <a:latin typeface="Verdana" panose="020B0604030504040204" pitchFamily="34" charset="0"/>
              </a:rPr>
              <a:t>Devices</a:t>
            </a:r>
            <a:endParaRPr lang="fr-FR" altLang="en-US" sz="4000" b="1" dirty="0">
              <a:solidFill>
                <a:srgbClr val="3366FF"/>
              </a:solidFill>
              <a:latin typeface="Verdana" panose="020B0604030504040204" pitchFamily="34" charset="0"/>
            </a:endParaRPr>
          </a:p>
          <a:p>
            <a:endParaRPr lang="fr-FR" altLang="en-US" sz="2800" b="1" i="1" dirty="0">
              <a:solidFill>
                <a:srgbClr val="3366FF"/>
              </a:solidFill>
              <a:latin typeface="Verdana" panose="020B0604030504040204" pitchFamily="34" charset="0"/>
            </a:endParaRPr>
          </a:p>
          <a:p>
            <a:endParaRPr lang="fr-FR" altLang="en-US" sz="2800" i="1" dirty="0">
              <a:solidFill>
                <a:srgbClr val="3366FF"/>
              </a:solidFill>
            </a:endParaRPr>
          </a:p>
        </p:txBody>
      </p:sp>
      <p:pic>
        <p:nvPicPr>
          <p:cNvPr id="5" name="Picture 6" descr="http://tupolicia.es/wp-content/uploads/2013/12/Captura-de-pantalla-2014-01-22-a-las-23.20.09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867497"/>
            <a:ext cx="3557568" cy="248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1590" y="4762941"/>
            <a:ext cx="62648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en-US" sz="2400" b="1" i="1" dirty="0">
                <a:solidFill>
                  <a:srgbClr val="3366FF"/>
                </a:solidFill>
                <a:latin typeface="Verdana" panose="020B0604030504040204" pitchFamily="34" charset="0"/>
              </a:rPr>
              <a:t>Doug Beirness</a:t>
            </a:r>
          </a:p>
          <a:p>
            <a:r>
              <a:rPr lang="fr-FR" altLang="en-US" sz="2400" b="1" i="1" dirty="0" err="1">
                <a:solidFill>
                  <a:srgbClr val="3366FF"/>
                </a:solidFill>
                <a:latin typeface="Verdana" panose="020B0604030504040204" pitchFamily="34" charset="0"/>
              </a:rPr>
              <a:t>D’Arcy</a:t>
            </a:r>
            <a:r>
              <a:rPr lang="fr-FR" altLang="en-US" sz="2400" b="1" i="1" dirty="0">
                <a:solidFill>
                  <a:srgbClr val="3366FF"/>
                </a:solidFill>
                <a:latin typeface="Verdana" panose="020B0604030504040204" pitchFamily="34" charset="0"/>
              </a:rPr>
              <a:t> Smith</a:t>
            </a:r>
          </a:p>
          <a:p>
            <a:r>
              <a:rPr lang="fr-FR" altLang="en-US" sz="2400" b="1" i="1" dirty="0">
                <a:solidFill>
                  <a:srgbClr val="3366FF"/>
                </a:solidFill>
                <a:latin typeface="Verdana" panose="020B0604030504040204" pitchFamily="34" charset="0"/>
              </a:rPr>
              <a:t>CSFS </a:t>
            </a:r>
            <a:r>
              <a:rPr lang="fr-FR" altLang="en-US" sz="2400" b="1" i="1" dirty="0" err="1">
                <a:solidFill>
                  <a:srgbClr val="3366FF"/>
                </a:solidFill>
                <a:latin typeface="Verdana" panose="020B0604030504040204" pitchFamily="34" charset="0"/>
              </a:rPr>
              <a:t>Drugs</a:t>
            </a:r>
            <a:r>
              <a:rPr lang="fr-FR" altLang="en-US" sz="2400" b="1" i="1" dirty="0">
                <a:solidFill>
                  <a:srgbClr val="3366FF"/>
                </a:solidFill>
                <a:latin typeface="Verdana" panose="020B0604030504040204" pitchFamily="34" charset="0"/>
              </a:rPr>
              <a:t> and </a:t>
            </a:r>
            <a:r>
              <a:rPr lang="fr-FR" altLang="en-US" sz="2400" b="1" i="1" dirty="0" err="1">
                <a:solidFill>
                  <a:srgbClr val="3366FF"/>
                </a:solidFill>
                <a:latin typeface="Verdana" panose="020B0604030504040204" pitchFamily="34" charset="0"/>
              </a:rPr>
              <a:t>Driving</a:t>
            </a:r>
            <a:r>
              <a:rPr lang="fr-FR" altLang="en-US" sz="2400" b="1" i="1" dirty="0">
                <a:solidFill>
                  <a:srgbClr val="3366FF"/>
                </a:solidFill>
                <a:latin typeface="Verdana" panose="020B0604030504040204" pitchFamily="34" charset="0"/>
              </a:rPr>
              <a:t> </a:t>
            </a:r>
            <a:r>
              <a:rPr lang="fr-FR" altLang="en-US" sz="2400" b="1" i="1" dirty="0" err="1">
                <a:solidFill>
                  <a:srgbClr val="3366FF"/>
                </a:solidFill>
                <a:latin typeface="Verdana" panose="020B0604030504040204" pitchFamily="34" charset="0"/>
              </a:rPr>
              <a:t>Committee</a:t>
            </a:r>
            <a:endParaRPr lang="fr-FR" altLang="en-US" sz="2400" b="1" i="1" dirty="0">
              <a:solidFill>
                <a:srgbClr val="3366FF"/>
              </a:solidFill>
              <a:latin typeface="Verdana" panose="020B0604030504040204" pitchFamily="34" charset="0"/>
            </a:endParaRPr>
          </a:p>
          <a:p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948229"/>
              </p:ext>
            </p:extLst>
          </p:nvPr>
        </p:nvGraphicFramePr>
        <p:xfrm>
          <a:off x="1475656" y="1916833"/>
          <a:ext cx="6018948" cy="3864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9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 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u="sng" dirty="0">
                          <a:solidFill>
                            <a:schemeClr val="tx1"/>
                          </a:solidFill>
                          <a:effectLst/>
                        </a:rPr>
                        <a:t>OF Laboratory Result</a:t>
                      </a:r>
                      <a:endParaRPr lang="en-CA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 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4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u="sng" dirty="0">
                          <a:solidFill>
                            <a:schemeClr val="tx1"/>
                          </a:solidFill>
                          <a:effectLst/>
                        </a:rPr>
                        <a:t>OF</a:t>
                      </a:r>
                      <a:r>
                        <a:rPr lang="en-CA" sz="1800" u="sng" dirty="0">
                          <a:effectLst/>
                        </a:rPr>
                        <a:t> </a:t>
                      </a:r>
                      <a:r>
                        <a:rPr lang="en-CA" sz="1800" u="sng" dirty="0">
                          <a:solidFill>
                            <a:schemeClr val="tx1"/>
                          </a:solidFill>
                          <a:effectLst/>
                        </a:rPr>
                        <a:t>Screen</a:t>
                      </a:r>
                      <a:endParaRPr lang="en-CA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Negative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Positive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Total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2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Negative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True Negatives</a:t>
                      </a:r>
                      <a:endParaRPr lang="en-CA" sz="15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(TN)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False Negatives</a:t>
                      </a:r>
                      <a:endParaRPr lang="en-CA" sz="15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(FN)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TN + FN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Positive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False Positives</a:t>
                      </a:r>
                      <a:br>
                        <a:rPr lang="en-CA" sz="1800" dirty="0">
                          <a:effectLst/>
                        </a:rPr>
                      </a:br>
                      <a:r>
                        <a:rPr lang="en-CA" sz="1800" dirty="0">
                          <a:effectLst/>
                        </a:rPr>
                        <a:t>(FP)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effectLst/>
                        </a:rPr>
                        <a:t>True Positives</a:t>
                      </a:r>
                      <a:br>
                        <a:rPr lang="en-CA" sz="1800" dirty="0">
                          <a:effectLst/>
                        </a:rPr>
                      </a:br>
                      <a:r>
                        <a:rPr lang="en-CA" sz="1800" dirty="0">
                          <a:effectLst/>
                        </a:rPr>
                        <a:t>(TP)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FP + TP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TN + FP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FN +TP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en-CA" sz="1500" dirty="0">
                          <a:effectLst/>
                        </a:rPr>
                        <a:t>TOTAL</a:t>
                      </a:r>
                      <a:endParaRPr lang="en-C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991180"/>
            <a:ext cx="8352928" cy="684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  <a:tab pos="2339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1147763" algn="l"/>
                <a:tab pos="1754981" algn="l"/>
              </a:tabLst>
            </a:pPr>
            <a:r>
              <a:rPr lang="en-CA" altLang="en-US" sz="4000" dirty="0">
                <a:solidFill>
                  <a:srgbClr val="004800"/>
                </a:solidFill>
                <a:latin typeface="Gill Sans MT" pitchFamily="34" charset="0"/>
                <a:ea typeface="+mj-ea"/>
                <a:cs typeface="+mj-cs"/>
              </a:rPr>
              <a:t>Test Results and Performance Measures</a:t>
            </a:r>
          </a:p>
        </p:txBody>
      </p:sp>
    </p:spTree>
    <p:extLst>
      <p:ext uri="{BB962C8B-B14F-4D97-AF65-F5344CB8AC3E}">
        <p14:creationId xmlns:p14="http://schemas.microsoft.com/office/powerpoint/2010/main" val="3406310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5970" y="1440927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CA" sz="1950" b="1" dirty="0"/>
              <a:t>Sensitivity</a:t>
            </a:r>
            <a:r>
              <a:rPr lang="en-CA" sz="1950" dirty="0"/>
              <a:t>: </a:t>
            </a:r>
            <a:r>
              <a:rPr lang="en-CA" sz="2100" dirty="0"/>
              <a:t>The ability of the screening device to detect a drug if it</a:t>
            </a:r>
            <a:br>
              <a:rPr lang="en-CA" sz="2100" dirty="0"/>
            </a:br>
            <a:r>
              <a:rPr lang="en-CA" sz="2100" dirty="0"/>
              <a:t>	      is present</a:t>
            </a:r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705970" y="2212983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indent="-342900">
              <a:tabLst>
                <a:tab pos="1203722" algn="l"/>
              </a:tabLst>
            </a:pPr>
            <a:r>
              <a:rPr lang="en-CA" sz="1950" b="1" dirty="0"/>
              <a:t>Specificity</a:t>
            </a:r>
            <a:r>
              <a:rPr lang="en-CA" sz="1950" dirty="0"/>
              <a:t>: </a:t>
            </a:r>
            <a:r>
              <a:rPr lang="en-CA" sz="2100" dirty="0"/>
              <a:t>The ability of the screening device will find no drugs if</a:t>
            </a:r>
            <a:br>
              <a:rPr lang="en-CA" sz="2100" dirty="0"/>
            </a:br>
            <a:r>
              <a:rPr lang="en-CA" sz="2100" dirty="0"/>
              <a:t>	 indeed there are no drugs present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5970" y="2985039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156097" algn="l"/>
              </a:tabLst>
            </a:pPr>
            <a:r>
              <a:rPr lang="en-CA" sz="1950" b="1" dirty="0"/>
              <a:t>Miss Rate</a:t>
            </a:r>
            <a:r>
              <a:rPr lang="en-CA" sz="1950" dirty="0"/>
              <a:t>: </a:t>
            </a:r>
            <a:r>
              <a:rPr lang="en-CA" sz="2100" dirty="0"/>
              <a:t>The extent to which the screening device will fail to</a:t>
            </a:r>
            <a:br>
              <a:rPr lang="en-CA" sz="2100" dirty="0"/>
            </a:br>
            <a:r>
              <a:rPr lang="en-CA" sz="2100" dirty="0"/>
              <a:t>	 detect a drug that is present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5970" y="3757095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156097" algn="l"/>
              </a:tabLst>
            </a:pPr>
            <a:r>
              <a:rPr lang="en-CA" sz="1950" b="1" dirty="0"/>
              <a:t>False Alarm Rate</a:t>
            </a:r>
            <a:r>
              <a:rPr lang="en-CA" sz="1950" dirty="0"/>
              <a:t>:</a:t>
            </a:r>
            <a:r>
              <a:rPr lang="en-CA" dirty="0"/>
              <a:t> </a:t>
            </a:r>
            <a:r>
              <a:rPr lang="en-CA" sz="2100" dirty="0"/>
              <a:t>the extent to which the screening device will</a:t>
            </a:r>
            <a:br>
              <a:rPr lang="en-CA" sz="2100" dirty="0"/>
            </a:br>
            <a:r>
              <a:rPr lang="en-CA" sz="2100" dirty="0"/>
              <a:t>	 indicate a drug</a:t>
            </a:r>
            <a:r>
              <a:rPr lang="en-US" sz="2100" dirty="0"/>
              <a:t> when no drug is present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970" y="4529151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203722" algn="l"/>
              </a:tabLst>
            </a:pPr>
            <a:r>
              <a:rPr lang="en-CA" sz="1950" b="1" dirty="0"/>
              <a:t>Positive Detection Rate</a:t>
            </a:r>
            <a:r>
              <a:rPr lang="en-CA" sz="1950" dirty="0"/>
              <a:t>: </a:t>
            </a:r>
            <a:r>
              <a:rPr lang="en-US" sz="2100" dirty="0"/>
              <a:t>The proportion of times the screening</a:t>
            </a:r>
            <a:br>
              <a:rPr lang="en-US" sz="2100" dirty="0"/>
            </a:br>
            <a:r>
              <a:rPr lang="en-US" sz="2100" dirty="0"/>
              <a:t>	 device correctly identifies drug presence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5970" y="5301208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069181" algn="l"/>
              </a:tabLst>
            </a:pPr>
            <a:r>
              <a:rPr lang="en-CA" sz="1950" b="1" dirty="0"/>
              <a:t>Accuracy</a:t>
            </a:r>
            <a:r>
              <a:rPr lang="en-CA" sz="1950" dirty="0"/>
              <a:t>: </a:t>
            </a:r>
            <a:r>
              <a:rPr lang="en-US" sz="2100" dirty="0"/>
              <a:t>The proportion of times the screening device correctly</a:t>
            </a:r>
            <a:br>
              <a:rPr lang="en-US" sz="2100" dirty="0"/>
            </a:br>
            <a:r>
              <a:rPr lang="en-US" sz="2100" dirty="0"/>
              <a:t>	 identifies the presence or absence of the drug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23728" y="65149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4800"/>
                </a:solidFill>
                <a:latin typeface="Gill Sans MT" pitchFamily="34" charset="0"/>
                <a:ea typeface="+mj-ea"/>
                <a:cs typeface="+mj-cs"/>
              </a:rPr>
              <a:t>Performance Measures</a:t>
            </a:r>
          </a:p>
        </p:txBody>
      </p:sp>
    </p:spTree>
    <p:extLst>
      <p:ext uri="{BB962C8B-B14F-4D97-AF65-F5344CB8AC3E}">
        <p14:creationId xmlns:p14="http://schemas.microsoft.com/office/powerpoint/2010/main" val="200312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5970" y="1440927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CA" sz="1950" b="1" dirty="0"/>
              <a:t>Sensitivity</a:t>
            </a:r>
            <a:r>
              <a:rPr lang="en-CA" sz="1950" dirty="0"/>
              <a:t>: </a:t>
            </a:r>
            <a:r>
              <a:rPr lang="en-CA" sz="2100" dirty="0"/>
              <a:t>The ability of the screening device to detect a drug if it</a:t>
            </a:r>
            <a:br>
              <a:rPr lang="en-CA" sz="2100" dirty="0"/>
            </a:br>
            <a:r>
              <a:rPr lang="en-CA" sz="2100" dirty="0"/>
              <a:t>	      is present</a:t>
            </a:r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705970" y="2212983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indent="-342900">
              <a:tabLst>
                <a:tab pos="1203722" algn="l"/>
              </a:tabLst>
            </a:pPr>
            <a:r>
              <a:rPr lang="en-CA" sz="1950" b="1" dirty="0"/>
              <a:t>Specificity</a:t>
            </a:r>
            <a:r>
              <a:rPr lang="en-CA" sz="1950" dirty="0"/>
              <a:t>: </a:t>
            </a:r>
            <a:r>
              <a:rPr lang="en-CA" sz="2100" dirty="0"/>
              <a:t>The ability of the screening device will find no drugs if</a:t>
            </a:r>
            <a:br>
              <a:rPr lang="en-CA" sz="2100" dirty="0"/>
            </a:br>
            <a:r>
              <a:rPr lang="en-CA" sz="2100" dirty="0"/>
              <a:t>	 indeed there are no drugs present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5970" y="2985039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156097" algn="l"/>
              </a:tabLst>
            </a:pPr>
            <a:r>
              <a:rPr lang="en-CA" sz="1950" b="1" dirty="0"/>
              <a:t>Miss Rate</a:t>
            </a:r>
            <a:r>
              <a:rPr lang="en-CA" sz="1950" dirty="0"/>
              <a:t>: </a:t>
            </a:r>
            <a:r>
              <a:rPr lang="en-CA" sz="2100" dirty="0"/>
              <a:t>The extent to which the screening device will fail to</a:t>
            </a:r>
            <a:br>
              <a:rPr lang="en-CA" sz="2100" dirty="0"/>
            </a:br>
            <a:r>
              <a:rPr lang="en-CA" sz="2100" dirty="0"/>
              <a:t>	 detect a drug that is present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5970" y="3757095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156097" algn="l"/>
              </a:tabLst>
            </a:pPr>
            <a:r>
              <a:rPr lang="en-CA" sz="1950" b="1" dirty="0"/>
              <a:t>False Alarm Rate</a:t>
            </a:r>
            <a:r>
              <a:rPr lang="en-CA" sz="1950" dirty="0"/>
              <a:t>:</a:t>
            </a:r>
            <a:r>
              <a:rPr lang="en-CA" dirty="0"/>
              <a:t> </a:t>
            </a:r>
            <a:r>
              <a:rPr lang="en-CA" sz="2100" dirty="0"/>
              <a:t>the extent to which the screening device will</a:t>
            </a:r>
            <a:br>
              <a:rPr lang="en-CA" sz="2100" dirty="0"/>
            </a:br>
            <a:r>
              <a:rPr lang="en-CA" sz="2100" dirty="0"/>
              <a:t>	 indicate a drug</a:t>
            </a:r>
            <a:r>
              <a:rPr lang="en-US" sz="2100" dirty="0"/>
              <a:t> when no drug is present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970" y="4529151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203722" algn="l"/>
              </a:tabLst>
            </a:pPr>
            <a:r>
              <a:rPr lang="en-CA" sz="1950" b="1" dirty="0"/>
              <a:t>Positive Detection Rate</a:t>
            </a:r>
            <a:r>
              <a:rPr lang="en-CA" sz="1950" dirty="0"/>
              <a:t>: </a:t>
            </a:r>
            <a:r>
              <a:rPr lang="en-US" sz="2100" dirty="0"/>
              <a:t>The proportion of times the screening</a:t>
            </a:r>
            <a:br>
              <a:rPr lang="en-US" sz="2100" dirty="0"/>
            </a:br>
            <a:r>
              <a:rPr lang="en-US" sz="2100" dirty="0"/>
              <a:t>	 device correctly identifies drug presence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5970" y="5301208"/>
            <a:ext cx="8128748" cy="738664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069181" algn="l"/>
              </a:tabLst>
            </a:pPr>
            <a:r>
              <a:rPr lang="en-CA" sz="1950" b="1" dirty="0"/>
              <a:t>Accuracy</a:t>
            </a:r>
            <a:r>
              <a:rPr lang="en-CA" sz="1950" dirty="0"/>
              <a:t>: </a:t>
            </a:r>
            <a:r>
              <a:rPr lang="en-US" sz="2100" dirty="0"/>
              <a:t>The proportion of times the screening device correctly</a:t>
            </a:r>
            <a:br>
              <a:rPr lang="en-US" sz="2100" dirty="0"/>
            </a:br>
            <a:r>
              <a:rPr lang="en-US" sz="2100" dirty="0"/>
              <a:t>	 identifies the presence or absence of the drug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23728" y="65149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4800"/>
                </a:solidFill>
                <a:latin typeface="Gill Sans MT" pitchFamily="34" charset="0"/>
                <a:ea typeface="+mj-ea"/>
                <a:cs typeface="+mj-cs"/>
              </a:rPr>
              <a:t>Performance Measures</a:t>
            </a:r>
          </a:p>
        </p:txBody>
      </p:sp>
    </p:spTree>
    <p:extLst>
      <p:ext uri="{BB962C8B-B14F-4D97-AF65-F5344CB8AC3E}">
        <p14:creationId xmlns:p14="http://schemas.microsoft.com/office/powerpoint/2010/main" val="999346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44679"/>
              </p:ext>
            </p:extLst>
          </p:nvPr>
        </p:nvGraphicFramePr>
        <p:xfrm>
          <a:off x="1907704" y="1412776"/>
          <a:ext cx="5616624" cy="4710849"/>
        </p:xfrm>
        <a:graphic>
          <a:graphicData uri="http://schemas.openxmlformats.org/drawingml/2006/table">
            <a:tbl>
              <a:tblPr firstRow="1" firstCol="1" bandRow="1"/>
              <a:tblGrid>
                <a:gridCol w="1183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1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Sensitivity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Specificity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Miss Rate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False Alarm Rate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Drugs &amp;</a:t>
                      </a:r>
                      <a:r>
                        <a:rPr lang="en-US" sz="18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Devices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.874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.932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.126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.068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THC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.869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.955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.131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.045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Cocaine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.846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.993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.154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.007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7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Amphetamine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.771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.964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.229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.036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4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Meth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.840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.965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.160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.035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Opioids</a:t>
                      </a:r>
                      <a:endParaRPr lang="en-US" sz="2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.899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.931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.101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.069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Benzo</a:t>
                      </a:r>
                      <a:endParaRPr lang="en-US" sz="2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.592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.976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.408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.024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11760" y="632882"/>
            <a:ext cx="49319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Gill Sans MT" pitchFamily="34" charset="0"/>
                <a:ea typeface="+mj-ea"/>
                <a:cs typeface="+mj-cs"/>
              </a:rPr>
              <a:t>Performance Measures</a:t>
            </a:r>
          </a:p>
        </p:txBody>
      </p:sp>
    </p:spTree>
    <p:extLst>
      <p:ext uri="{BB962C8B-B14F-4D97-AF65-F5344CB8AC3E}">
        <p14:creationId xmlns:p14="http://schemas.microsoft.com/office/powerpoint/2010/main" val="3317756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693624"/>
          </a:xfrm>
        </p:spPr>
        <p:txBody>
          <a:bodyPr/>
          <a:lstStyle/>
          <a:p>
            <a:pPr algn="ctr"/>
            <a:r>
              <a:rPr lang="en-CA" sz="4000" dirty="0">
                <a:solidFill>
                  <a:srgbClr val="004800"/>
                </a:solidFill>
                <a:latin typeface="Gill Sans MT" pitchFamily="34" charset="0"/>
              </a:rPr>
              <a:t>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0336"/>
            <a:ext cx="8191822" cy="4090307"/>
          </a:xfrm>
        </p:spPr>
        <p:txBody>
          <a:bodyPr/>
          <a:lstStyle/>
          <a:p>
            <a:pPr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Provide clear direction as to what will be required of devices</a:t>
            </a:r>
          </a:p>
          <a:p>
            <a:pPr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Standards are in development </a:t>
            </a:r>
          </a:p>
          <a:p>
            <a:pPr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Process will be resource intensive:</a:t>
            </a:r>
          </a:p>
          <a:p>
            <a:pPr lvl="1"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Time</a:t>
            </a:r>
          </a:p>
          <a:p>
            <a:pPr lvl="1"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Money</a:t>
            </a:r>
          </a:p>
          <a:p>
            <a:pPr>
              <a:buClr>
                <a:srgbClr val="33669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dirty="0"/>
              <a:t>Devices must meet standards before use</a:t>
            </a:r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436151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8720"/>
            <a:ext cx="7886700" cy="781968"/>
          </a:xfrm>
        </p:spPr>
        <p:txBody>
          <a:bodyPr>
            <a:normAutofit/>
          </a:bodyPr>
          <a:lstStyle/>
          <a:p>
            <a:pPr algn="ctr"/>
            <a:r>
              <a:rPr lang="en-CA" sz="4000" dirty="0">
                <a:solidFill>
                  <a:srgbClr val="004800"/>
                </a:solidFill>
                <a:latin typeface="Gill Sans MT" pitchFamily="34" charset="0"/>
              </a:rPr>
              <a:t>Points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254861"/>
          </a:xfrm>
        </p:spPr>
        <p:txBody>
          <a:bodyPr/>
          <a:lstStyle/>
          <a:p>
            <a:pPr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dirty="0"/>
              <a:t>Only screen for a small number of drugs</a:t>
            </a:r>
          </a:p>
          <a:p>
            <a:pPr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dirty="0"/>
              <a:t>‘Miss rate’ &amp; ‘False Alarm rate’ need to be examined carefully</a:t>
            </a:r>
          </a:p>
          <a:p>
            <a:pPr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dirty="0"/>
              <a:t>Not evidential -- another sample submitted to a Forensic Laboratory</a:t>
            </a:r>
          </a:p>
          <a:p>
            <a:pPr lvl="0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b="1" i="1" u="sng" dirty="0">
                <a:solidFill>
                  <a:prstClr val="black"/>
                </a:solidFill>
              </a:rPr>
              <a:t>Not</a:t>
            </a:r>
            <a:r>
              <a:rPr lang="en-CA" sz="2800" dirty="0">
                <a:solidFill>
                  <a:prstClr val="black"/>
                </a:solidFill>
              </a:rPr>
              <a:t> impairment detectors </a:t>
            </a:r>
          </a:p>
          <a:p>
            <a:pPr lvl="0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dirty="0">
                <a:solidFill>
                  <a:prstClr val="black"/>
                </a:solidFill>
              </a:rPr>
              <a:t>Do </a:t>
            </a:r>
            <a:r>
              <a:rPr lang="en-CA" sz="2800" b="1" i="1" u="sng" dirty="0">
                <a:solidFill>
                  <a:prstClr val="black"/>
                </a:solidFill>
              </a:rPr>
              <a:t>not</a:t>
            </a:r>
            <a:r>
              <a:rPr lang="en-CA" sz="2800" dirty="0">
                <a:solidFill>
                  <a:prstClr val="black"/>
                </a:solidFill>
              </a:rPr>
              <a:t> remove the need for the Drug Recognition Experts</a:t>
            </a:r>
          </a:p>
          <a:p>
            <a:pPr lvl="0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CA" sz="2800" dirty="0">
                <a:solidFill>
                  <a:prstClr val="black"/>
                </a:solidFill>
              </a:rPr>
              <a:t>Oral fluid testing is a tool, not the solution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3389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791596"/>
          </a:xfrm>
        </p:spPr>
        <p:txBody>
          <a:bodyPr>
            <a:normAutofit/>
          </a:bodyPr>
          <a:lstStyle/>
          <a:p>
            <a:r>
              <a:rPr lang="en-CA" sz="4000" dirty="0">
                <a:solidFill>
                  <a:srgbClr val="004800"/>
                </a:solidFill>
                <a:latin typeface="Gill Sans MT" pitchFamily="34" charset="0"/>
              </a:rPr>
              <a:t>Future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4864"/>
            <a:ext cx="7886700" cy="3640762"/>
          </a:xfrm>
        </p:spPr>
        <p:txBody>
          <a:bodyPr/>
          <a:lstStyle/>
          <a:p>
            <a:pPr marL="0" indent="0">
              <a:buClr>
                <a:srgbClr val="336699"/>
              </a:buClr>
              <a:buNone/>
            </a:pPr>
            <a:r>
              <a:rPr lang="en-CA" b="1" dirty="0"/>
              <a:t>Phase II </a:t>
            </a:r>
          </a:p>
          <a:p>
            <a:pPr marL="0" indent="0">
              <a:buClr>
                <a:srgbClr val="336699"/>
              </a:buClr>
              <a:buNone/>
            </a:pPr>
            <a:r>
              <a:rPr lang="en-CA" dirty="0"/>
              <a:t> OF screening devices put into the hands of selected police agencies to gain their feedback on ease of use, durability, acceptance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963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97793" y="741884"/>
            <a:ext cx="7886700" cy="1361802"/>
          </a:xfrm>
        </p:spPr>
        <p:txBody>
          <a:bodyPr>
            <a:noAutofit/>
          </a:bodyPr>
          <a:lstStyle/>
          <a:p>
            <a:pPr algn="ctr">
              <a:lnSpc>
                <a:spcPts val="4800"/>
              </a:lnSpc>
            </a:pPr>
            <a:r>
              <a:rPr lang="en-CA" dirty="0">
                <a:solidFill>
                  <a:srgbClr val="004800"/>
                </a:solidFill>
                <a:latin typeface="Gill Sans MT" pitchFamily="34" charset="0"/>
              </a:rPr>
              <a:t>Oral Fluid Project</a:t>
            </a:r>
            <a:br>
              <a:rPr lang="en-CA" dirty="0">
                <a:solidFill>
                  <a:srgbClr val="004800"/>
                </a:solidFill>
                <a:latin typeface="Gill Sans MT" pitchFamily="34" charset="0"/>
              </a:rPr>
            </a:br>
            <a:r>
              <a:rPr lang="en-CA" dirty="0">
                <a:solidFill>
                  <a:srgbClr val="004800"/>
                </a:solidFill>
                <a:latin typeface="Gill Sans MT" pitchFamily="34" charset="0"/>
              </a:rPr>
              <a:t>Drugs and Driving Committee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1804" y="1988840"/>
            <a:ext cx="7886700" cy="4392488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200" dirty="0"/>
              <a:t>Drugs and Driving Committee is structured under the Canadian Society of Forensic Science to provide advice to the Department of Justice on matters relating to drug impaired driving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200" dirty="0"/>
              <a:t>Asked to investigate feasibility of point of contact oral fluid testing 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200" dirty="0"/>
              <a:t>Project scope defined while waiting for funding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200" dirty="0"/>
              <a:t>Ministry of Transportation Ontario and RCMP stepped up to the plate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200" dirty="0"/>
              <a:t>Project started the beginning of 2014 with instrument purchase and contract with an independent laboratory for analysis of field collected oral fluid samples</a:t>
            </a:r>
          </a:p>
        </p:txBody>
      </p:sp>
    </p:spTree>
    <p:extLst>
      <p:ext uri="{BB962C8B-B14F-4D97-AF65-F5344CB8AC3E}">
        <p14:creationId xmlns:p14="http://schemas.microsoft.com/office/powerpoint/2010/main" val="130555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1119189"/>
            <a:ext cx="5829300" cy="576942"/>
          </a:xfrm>
        </p:spPr>
        <p:txBody>
          <a:bodyPr>
            <a:normAutofit fontScale="90000"/>
          </a:bodyPr>
          <a:lstStyle/>
          <a:p>
            <a:r>
              <a:rPr lang="en-CA" b="0" cap="none" dirty="0">
                <a:solidFill>
                  <a:srgbClr val="004800"/>
                </a:solidFill>
                <a:latin typeface="Gill Sans MT" pitchFamily="34" charset="0"/>
              </a:rPr>
              <a:t>Purpose</a:t>
            </a:r>
            <a:endParaRPr lang="en-CA" cap="non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95536" y="1885950"/>
            <a:ext cx="7704856" cy="4207346"/>
          </a:xfrm>
        </p:spPr>
        <p:txBody>
          <a:bodyPr/>
          <a:lstStyle/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CA" sz="2800" dirty="0"/>
              <a:t>Test a small number of most promising oral fluid drug screening devices to determine their adequacy for potential use in the enforcement of drug-impaired driving in Canada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Develop standards for devices that manufacturers must meet to be able to sell their device in Canada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800" b="1" u="sng" dirty="0"/>
              <a:t>NOT</a:t>
            </a:r>
            <a:r>
              <a:rPr lang="en-US" sz="2800" dirty="0"/>
              <a:t> a test of specific devices</a:t>
            </a:r>
            <a:endParaRPr lang="en-CA" sz="2800" dirty="0"/>
          </a:p>
          <a:p>
            <a:pPr lvl="0"/>
            <a:r>
              <a:rPr lang="en-CA" dirty="0"/>
              <a:t>		</a:t>
            </a:r>
            <a:endParaRPr lang="en-CA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37582" y="5657850"/>
            <a:ext cx="171450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75" dirty="0">
                <a:solidFill>
                  <a:schemeClr val="bg1">
                    <a:lumMod val="50000"/>
                  </a:schemeClr>
                </a:solidFill>
              </a:rPr>
              <a:t>7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553766" y="1629966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68066" y="1744266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976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899593" y="896448"/>
            <a:ext cx="7272808" cy="1003204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CA" b="0" dirty="0">
                <a:solidFill>
                  <a:srgbClr val="004800"/>
                </a:solidFill>
                <a:latin typeface="Gill Sans MT" pitchFamily="34" charset="0"/>
              </a:rPr>
              <a:t>DEVICES SELECTED 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1043608" y="2282430"/>
            <a:ext cx="6614492" cy="3600450"/>
          </a:xfrm>
        </p:spPr>
        <p:txBody>
          <a:bodyPr anchor="ctr">
            <a:normAutofit fontScale="92500" lnSpcReduction="10000"/>
          </a:bodyPr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 err="1"/>
              <a:t>Alere</a:t>
            </a:r>
            <a:r>
              <a:rPr lang="en-US" b="1" dirty="0"/>
              <a:t> DDS 2</a:t>
            </a:r>
          </a:p>
          <a:p>
            <a:endParaRPr lang="en-US" b="1" dirty="0"/>
          </a:p>
          <a:p>
            <a:r>
              <a:rPr lang="en-CA" b="1" dirty="0" err="1"/>
              <a:t>Dräger</a:t>
            </a:r>
            <a:r>
              <a:rPr lang="en-CA" b="1" dirty="0"/>
              <a:t> </a:t>
            </a:r>
            <a:r>
              <a:rPr lang="en-CA" b="1" dirty="0" err="1"/>
              <a:t>DrugTest</a:t>
            </a:r>
            <a:r>
              <a:rPr lang="en-CA" b="1" dirty="0"/>
              <a:t> 5000</a:t>
            </a:r>
          </a:p>
          <a:p>
            <a:pPr marL="0" indent="0">
              <a:buNone/>
            </a:pPr>
            <a:endParaRPr lang="en-CA" b="1" dirty="0"/>
          </a:p>
          <a:p>
            <a:r>
              <a:rPr lang="en-US" b="1" dirty="0" err="1"/>
              <a:t>Securetec</a:t>
            </a:r>
            <a:r>
              <a:rPr lang="en-US" b="1" dirty="0"/>
              <a:t> </a:t>
            </a:r>
            <a:r>
              <a:rPr lang="en-US" b="1" dirty="0" err="1"/>
              <a:t>DrugWipe</a:t>
            </a:r>
            <a:r>
              <a:rPr lang="en-US" b="1" dirty="0"/>
              <a:t> 6S</a:t>
            </a:r>
          </a:p>
          <a:p>
            <a:endParaRPr lang="en-US" b="1" dirty="0"/>
          </a:p>
          <a:p>
            <a:endParaRPr lang="en-CA" b="1" dirty="0"/>
          </a:p>
          <a:p>
            <a:endParaRPr lang="en-CA" sz="1500" dirty="0"/>
          </a:p>
          <a:p>
            <a:pPr marL="300038" lvl="1" indent="0">
              <a:buNone/>
            </a:pPr>
            <a:endParaRPr lang="en-CA" sz="1500" dirty="0">
              <a:solidFill>
                <a:srgbClr val="404040"/>
              </a:solidFill>
              <a:latin typeface="Gill Sans MT" pitchFamily="34" charset="0"/>
            </a:endParaRPr>
          </a:p>
          <a:p>
            <a:pPr marL="285750" lvl="1" indent="0" defTabSz="342900">
              <a:buNone/>
              <a:defRPr/>
            </a:pPr>
            <a:endParaRPr lang="en-CA" sz="1350" dirty="0">
              <a:solidFill>
                <a:srgbClr val="404040"/>
              </a:solidFill>
              <a:latin typeface="Gill Sans MT" pitchFamily="34" charset="0"/>
            </a:endParaRPr>
          </a:p>
          <a:p>
            <a:pPr defTabSz="342900">
              <a:buFont typeface="Wingdings" pitchFamily="2" charset="2"/>
              <a:buChar char="§"/>
              <a:defRPr/>
            </a:pPr>
            <a:endParaRPr lang="en-CA" sz="1800" dirty="0">
              <a:solidFill>
                <a:srgbClr val="404040"/>
              </a:solidFill>
              <a:latin typeface="Gill Sans MT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24002" y="1916832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511" name="Slide Number Placeholder 6"/>
          <p:cNvSpPr txBox="1">
            <a:spLocks noGrp="1"/>
          </p:cNvSpPr>
          <p:nvPr/>
        </p:nvSpPr>
        <p:spPr bwMode="auto">
          <a:xfrm>
            <a:off x="1318024" y="5609036"/>
            <a:ext cx="296465" cy="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749A6ECC-2845-49C0-8388-4558EEAA3361}" type="slidenum">
              <a:rPr lang="en-CA" sz="675">
                <a:solidFill>
                  <a:srgbClr val="7F7F7F"/>
                </a:solidFill>
              </a:rPr>
              <a:pPr algn="r" eaLnBrk="1" hangingPunct="1"/>
              <a:t>4</a:t>
            </a:fld>
            <a:endParaRPr lang="en-CA" sz="675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90961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899593" y="896448"/>
            <a:ext cx="7272808" cy="1003204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CA" b="0" dirty="0">
                <a:solidFill>
                  <a:srgbClr val="004800"/>
                </a:solidFill>
                <a:latin typeface="Gill Sans MT" pitchFamily="34" charset="0"/>
              </a:rPr>
              <a:t>DRUG SCREENING DEVICES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1043608" y="2282430"/>
            <a:ext cx="6614492" cy="3882874"/>
          </a:xfrm>
        </p:spPr>
        <p:txBody>
          <a:bodyPr anchor="ctr">
            <a:normAutofit fontScale="85000" lnSpcReduction="20000"/>
          </a:bodyPr>
          <a:lstStyle/>
          <a:p>
            <a:r>
              <a:rPr lang="en-US" b="1" dirty="0" err="1"/>
              <a:t>Alere</a:t>
            </a:r>
            <a:r>
              <a:rPr lang="en-US" b="1" dirty="0"/>
              <a:t> DDS 2</a:t>
            </a:r>
            <a:endParaRPr lang="en-CA" b="1" dirty="0"/>
          </a:p>
          <a:p>
            <a:endParaRPr lang="en-CA" sz="1500" dirty="0"/>
          </a:p>
          <a:p>
            <a:pPr marL="0" indent="0">
              <a:buNone/>
            </a:pPr>
            <a:r>
              <a:rPr lang="en-CA" sz="2600" b="1" dirty="0"/>
              <a:t>A: Insert test cartridge </a:t>
            </a:r>
          </a:p>
          <a:p>
            <a:pPr marL="300038" lvl="1" indent="0">
              <a:buNone/>
            </a:pPr>
            <a:r>
              <a:rPr lang="en-CA" sz="2600" b="1" dirty="0"/>
              <a:t>into analyser</a:t>
            </a:r>
          </a:p>
          <a:p>
            <a:pPr marL="0" indent="0">
              <a:buNone/>
            </a:pPr>
            <a:endParaRPr lang="en-US" sz="2600" b="1" dirty="0">
              <a:latin typeface="Gill Sans MT" pitchFamily="34" charset="0"/>
            </a:endParaRPr>
          </a:p>
          <a:p>
            <a:pPr marL="0" indent="0">
              <a:buNone/>
            </a:pPr>
            <a:endParaRPr lang="en-US" sz="2600" b="1" dirty="0">
              <a:latin typeface="Gill Sans MT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Gill Sans MT" pitchFamily="34" charset="0"/>
              </a:rPr>
              <a:t>B: Collect oral fluid sample</a:t>
            </a:r>
          </a:p>
          <a:p>
            <a:pPr marL="0" indent="0">
              <a:buNone/>
            </a:pPr>
            <a:endParaRPr lang="en-US" sz="2600" b="1" dirty="0">
              <a:latin typeface="Gill Sans MT" pitchFamily="34" charset="0"/>
            </a:endParaRPr>
          </a:p>
          <a:p>
            <a:pPr marL="0" indent="0">
              <a:buNone/>
            </a:pPr>
            <a:endParaRPr lang="en-US" sz="2600" b="1" dirty="0">
              <a:latin typeface="Gill Sans MT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Gill Sans MT" pitchFamily="34" charset="0"/>
              </a:rPr>
              <a:t>C: Insert collection device into</a:t>
            </a:r>
          </a:p>
          <a:p>
            <a:pPr marL="300038" lvl="1" indent="0">
              <a:buNone/>
            </a:pPr>
            <a:r>
              <a:rPr lang="en-US" sz="2600" b="1" dirty="0">
                <a:latin typeface="Gill Sans MT" pitchFamily="34" charset="0"/>
              </a:rPr>
              <a:t>test cartridge</a:t>
            </a:r>
          </a:p>
          <a:p>
            <a:pPr marL="300038" lvl="1" indent="0">
              <a:buNone/>
            </a:pPr>
            <a:endParaRPr lang="en-CA" sz="1500" dirty="0">
              <a:solidFill>
                <a:srgbClr val="404040"/>
              </a:solidFill>
              <a:latin typeface="Gill Sans MT" pitchFamily="34" charset="0"/>
            </a:endParaRPr>
          </a:p>
          <a:p>
            <a:pPr marL="285750" lvl="1" indent="0" defTabSz="342900">
              <a:buNone/>
              <a:defRPr/>
            </a:pPr>
            <a:endParaRPr lang="en-CA" sz="1350" dirty="0">
              <a:solidFill>
                <a:srgbClr val="404040"/>
              </a:solidFill>
              <a:latin typeface="Gill Sans MT" pitchFamily="34" charset="0"/>
            </a:endParaRPr>
          </a:p>
          <a:p>
            <a:pPr defTabSz="342900">
              <a:buFont typeface="Wingdings" pitchFamily="2" charset="2"/>
              <a:buChar char="§"/>
              <a:defRPr/>
            </a:pPr>
            <a:endParaRPr lang="en-CA" sz="1800" dirty="0">
              <a:solidFill>
                <a:srgbClr val="404040"/>
              </a:solidFill>
              <a:latin typeface="Gill Sans MT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24002" y="1916832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511" name="Slide Number Placeholder 6"/>
          <p:cNvSpPr txBox="1">
            <a:spLocks noGrp="1"/>
          </p:cNvSpPr>
          <p:nvPr/>
        </p:nvSpPr>
        <p:spPr bwMode="auto">
          <a:xfrm>
            <a:off x="1318024" y="5609036"/>
            <a:ext cx="296465" cy="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749A6ECC-2845-49C0-8388-4558EEAA3361}" type="slidenum">
              <a:rPr lang="en-CA" sz="675">
                <a:solidFill>
                  <a:srgbClr val="7F7F7F"/>
                </a:solidFill>
              </a:rPr>
              <a:pPr algn="r" eaLnBrk="1" hangingPunct="1"/>
              <a:t>5</a:t>
            </a:fld>
            <a:endParaRPr lang="en-CA" sz="675">
              <a:solidFill>
                <a:srgbClr val="7F7F7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20176"/>
            <a:ext cx="1728273" cy="111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778" y="3417148"/>
            <a:ext cx="1324332" cy="978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465532"/>
            <a:ext cx="1745634" cy="131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193984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1043609" y="836712"/>
            <a:ext cx="6614492" cy="762299"/>
          </a:xfrm>
        </p:spPr>
        <p:txBody>
          <a:bodyPr anchor="b">
            <a:normAutofit fontScale="90000"/>
          </a:bodyPr>
          <a:lstStyle/>
          <a:p>
            <a:pPr algn="l" eaLnBrk="1" hangingPunct="1"/>
            <a:r>
              <a:rPr lang="en-CA" b="0" dirty="0">
                <a:solidFill>
                  <a:srgbClr val="004800"/>
                </a:solidFill>
                <a:latin typeface="Gill Sans MT" pitchFamily="34" charset="0"/>
              </a:rPr>
              <a:t>DRUG SCREENING DEVICES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1043609" y="2475303"/>
            <a:ext cx="4968551" cy="3851609"/>
          </a:xfrm>
        </p:spPr>
        <p:txBody>
          <a:bodyPr anchor="ctr"/>
          <a:lstStyle/>
          <a:p>
            <a:r>
              <a:rPr lang="en-CA" b="1" dirty="0" err="1"/>
              <a:t>Dräger</a:t>
            </a:r>
            <a:r>
              <a:rPr lang="en-CA" b="1" dirty="0"/>
              <a:t> </a:t>
            </a:r>
            <a:r>
              <a:rPr lang="en-CA" b="1" dirty="0" err="1"/>
              <a:t>DrugTest</a:t>
            </a:r>
            <a:r>
              <a:rPr lang="en-CA" b="1" dirty="0"/>
              <a:t> 5000</a:t>
            </a:r>
          </a:p>
          <a:p>
            <a:endParaRPr lang="en-CA" sz="1500" dirty="0"/>
          </a:p>
          <a:p>
            <a:pPr marL="0" indent="0">
              <a:buNone/>
            </a:pPr>
            <a:r>
              <a:rPr lang="en-CA" sz="2400" b="1" dirty="0"/>
              <a:t>A: Test Kit: a ready-to-use test cassette with a built-in sample collector and volume adequacy indicator. </a:t>
            </a:r>
          </a:p>
          <a:p>
            <a:pPr marL="0" indent="0">
              <a:buNone/>
            </a:pPr>
            <a:endParaRPr lang="en-CA" sz="2000" b="1" dirty="0"/>
          </a:p>
          <a:p>
            <a:pPr marL="0" indent="0">
              <a:buNone/>
            </a:pPr>
            <a:r>
              <a:rPr lang="en-CA" sz="2400" b="1" dirty="0"/>
              <a:t>B: Analyzer: a rechargeable, fully automated analyzer providing controlled accurate analysis on site</a:t>
            </a:r>
            <a:endParaRPr lang="en-US" sz="2400" b="1" dirty="0">
              <a:solidFill>
                <a:srgbClr val="404040"/>
              </a:solidFill>
              <a:latin typeface="Gill Sans MT" pitchFamily="34" charset="0"/>
            </a:endParaRPr>
          </a:p>
          <a:p>
            <a:pPr marL="300038" lvl="1" indent="0">
              <a:buNone/>
            </a:pPr>
            <a:endParaRPr lang="en-CA" sz="1500" dirty="0">
              <a:solidFill>
                <a:srgbClr val="404040"/>
              </a:solidFill>
              <a:latin typeface="Gill Sans MT" pitchFamily="34" charset="0"/>
            </a:endParaRPr>
          </a:p>
          <a:p>
            <a:pPr marL="285750" lvl="1" indent="0" defTabSz="342900">
              <a:buNone/>
              <a:defRPr/>
            </a:pPr>
            <a:endParaRPr lang="en-CA" sz="1350" dirty="0">
              <a:solidFill>
                <a:srgbClr val="404040"/>
              </a:solidFill>
              <a:latin typeface="Gill Sans MT" pitchFamily="34" charset="0"/>
            </a:endParaRPr>
          </a:p>
          <a:p>
            <a:pPr defTabSz="342900">
              <a:buFont typeface="Wingdings" pitchFamily="2" charset="2"/>
              <a:buChar char="§"/>
              <a:defRPr/>
            </a:pPr>
            <a:endParaRPr lang="en-CA" sz="1800" dirty="0">
              <a:solidFill>
                <a:srgbClr val="404040"/>
              </a:solidFill>
              <a:latin typeface="Gill Sans MT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53766" y="1629966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511" name="Slide Number Placeholder 6"/>
          <p:cNvSpPr txBox="1">
            <a:spLocks noGrp="1"/>
          </p:cNvSpPr>
          <p:nvPr/>
        </p:nvSpPr>
        <p:spPr bwMode="auto">
          <a:xfrm>
            <a:off x="1318024" y="5609036"/>
            <a:ext cx="296465" cy="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749A6ECC-2845-49C0-8388-4558EEAA3361}" type="slidenum">
              <a:rPr lang="en-CA" sz="675">
                <a:solidFill>
                  <a:srgbClr val="7F7F7F"/>
                </a:solidFill>
              </a:rPr>
              <a:pPr algn="r" eaLnBrk="1" hangingPunct="1"/>
              <a:t>6</a:t>
            </a:fld>
            <a:endParaRPr lang="en-CA" sz="675">
              <a:solidFill>
                <a:srgbClr val="7F7F7F"/>
              </a:solidFill>
            </a:endParaRPr>
          </a:p>
        </p:txBody>
      </p:sp>
      <p:pic>
        <p:nvPicPr>
          <p:cNvPr id="3074" name="Picture 2" descr="http://www.draeger.com/sites/assets/PublishingImages/Products/cdi_drugtest_5000/Modal/drug_test_5000_test_kits_st-13219-20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334" y="1772816"/>
            <a:ext cx="1975097" cy="1700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mag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86579"/>
            <a:ext cx="2715988" cy="233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5868144" y="2924944"/>
            <a:ext cx="566190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652120" y="4941168"/>
            <a:ext cx="499119" cy="1440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428354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1115617" y="908720"/>
            <a:ext cx="6542484" cy="690291"/>
          </a:xfrm>
        </p:spPr>
        <p:txBody>
          <a:bodyPr anchor="b">
            <a:normAutofit fontScale="90000"/>
          </a:bodyPr>
          <a:lstStyle/>
          <a:p>
            <a:pPr algn="l" eaLnBrk="1" hangingPunct="1"/>
            <a:r>
              <a:rPr lang="en-CA" b="0" dirty="0">
                <a:solidFill>
                  <a:srgbClr val="004800"/>
                </a:solidFill>
                <a:latin typeface="Gill Sans MT" pitchFamily="34" charset="0"/>
              </a:rPr>
              <a:t>DRUG SCREENING DEVICES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1115617" y="2019061"/>
            <a:ext cx="6542483" cy="4392487"/>
          </a:xfrm>
        </p:spPr>
        <p:txBody>
          <a:bodyPr anchor="ctr">
            <a:normAutofit/>
          </a:bodyPr>
          <a:lstStyle/>
          <a:p>
            <a:r>
              <a:rPr lang="en-US" sz="3500" b="1" dirty="0" err="1"/>
              <a:t>Securetec</a:t>
            </a:r>
            <a:r>
              <a:rPr lang="en-US" sz="3500" b="1" dirty="0"/>
              <a:t> </a:t>
            </a:r>
            <a:r>
              <a:rPr lang="en-US" sz="3500" b="1" dirty="0" err="1"/>
              <a:t>DrugWipe</a:t>
            </a:r>
            <a:r>
              <a:rPr lang="en-US" sz="3500" b="1" dirty="0"/>
              <a:t> 6S</a:t>
            </a:r>
          </a:p>
          <a:p>
            <a:pPr marL="0" indent="0">
              <a:buNone/>
            </a:pPr>
            <a:endParaRPr lang="en-CA" sz="1500" dirty="0"/>
          </a:p>
          <a:p>
            <a:pPr marL="0" indent="0">
              <a:buNone/>
            </a:pPr>
            <a:r>
              <a:rPr lang="en-CA" sz="2400" b="1" dirty="0">
                <a:latin typeface="Gill Sans MT"/>
              </a:rPr>
              <a:t>A: Separate two parts of tester</a:t>
            </a:r>
          </a:p>
          <a:p>
            <a:pPr marL="0" indent="0">
              <a:buNone/>
            </a:pPr>
            <a:endParaRPr lang="en-US" sz="2400" b="1" dirty="0">
              <a:latin typeface="Gill Sans MT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Gill Sans MT" pitchFamily="34" charset="0"/>
              </a:rPr>
              <a:t>B: Swipe down the tongue</a:t>
            </a:r>
          </a:p>
          <a:p>
            <a:pPr marL="0" indent="0">
              <a:buNone/>
            </a:pPr>
            <a:endParaRPr lang="en-US" sz="2400" b="1" dirty="0">
              <a:latin typeface="Gill Sans MT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Gill Sans MT" pitchFamily="34" charset="0"/>
              </a:rPr>
              <a:t>C: Re-connect two parts</a:t>
            </a:r>
          </a:p>
          <a:p>
            <a:pPr marL="0" indent="0">
              <a:buNone/>
            </a:pPr>
            <a:endParaRPr lang="en-US" sz="2400" b="1" dirty="0">
              <a:latin typeface="Gill Sans MT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Gill Sans MT" pitchFamily="34" charset="0"/>
              </a:rPr>
              <a:t> D: Insert into reader</a:t>
            </a:r>
          </a:p>
          <a:p>
            <a:pPr marL="300038" lvl="1" indent="0">
              <a:buNone/>
            </a:pPr>
            <a:endParaRPr lang="en-CA" sz="1800" b="1" dirty="0">
              <a:latin typeface="Gill Sans MT" pitchFamily="34" charset="0"/>
            </a:endParaRPr>
          </a:p>
          <a:p>
            <a:pPr marL="285750" lvl="1" indent="0" defTabSz="342900">
              <a:buNone/>
              <a:defRPr/>
            </a:pPr>
            <a:endParaRPr lang="en-CA" sz="1350" dirty="0">
              <a:solidFill>
                <a:srgbClr val="404040"/>
              </a:solidFill>
              <a:latin typeface="Gill Sans MT" pitchFamily="34" charset="0"/>
            </a:endParaRPr>
          </a:p>
          <a:p>
            <a:pPr defTabSz="342900">
              <a:buFont typeface="Wingdings" pitchFamily="2" charset="2"/>
              <a:buChar char="§"/>
              <a:defRPr/>
            </a:pPr>
            <a:endParaRPr lang="en-CA" sz="1800" dirty="0">
              <a:solidFill>
                <a:srgbClr val="404040"/>
              </a:solidFill>
              <a:latin typeface="Gill Sans MT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53766" y="1629966"/>
            <a:ext cx="61043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511" name="Slide Number Placeholder 6"/>
          <p:cNvSpPr txBox="1">
            <a:spLocks noGrp="1"/>
          </p:cNvSpPr>
          <p:nvPr/>
        </p:nvSpPr>
        <p:spPr bwMode="auto">
          <a:xfrm>
            <a:off x="1318024" y="5609036"/>
            <a:ext cx="296465" cy="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749A6ECC-2845-49C0-8388-4558EEAA3361}" type="slidenum">
              <a:rPr lang="en-CA" sz="675">
                <a:solidFill>
                  <a:srgbClr val="7F7F7F"/>
                </a:solidFill>
              </a:rPr>
              <a:pPr algn="r" eaLnBrk="1" hangingPunct="1"/>
              <a:t>7</a:t>
            </a:fld>
            <a:endParaRPr lang="en-CA" sz="675">
              <a:solidFill>
                <a:srgbClr val="7F7F7F"/>
              </a:solidFill>
            </a:endParaRPr>
          </a:p>
        </p:txBody>
      </p:sp>
      <p:pic>
        <p:nvPicPr>
          <p:cNvPr id="2052" name="Picture 4" descr="SE-S603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030" y="4342238"/>
            <a:ext cx="2144616" cy="154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upolicia.es/wp-content/uploads/2013/12/Captura-de-pantalla-2014-01-22-a-las-23.20.09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28445"/>
            <a:ext cx="2095698" cy="146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5268" y="4031971"/>
            <a:ext cx="1915715" cy="158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7233406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528297"/>
          </a:xfrm>
        </p:spPr>
        <p:txBody>
          <a:bodyPr>
            <a:noAutofit/>
          </a:bodyPr>
          <a:lstStyle/>
          <a:p>
            <a:pPr algn="ctr"/>
            <a:r>
              <a:rPr lang="en-CA" sz="4000" dirty="0">
                <a:solidFill>
                  <a:srgbClr val="004800"/>
                </a:solidFill>
                <a:latin typeface="Gill Sans MT" pitchFamily="34" charset="0"/>
              </a:rPr>
              <a:t>Field Oral Fluid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659392"/>
            <a:ext cx="7886700" cy="42005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CA" sz="2400" b="1" dirty="0"/>
              <a:t>Required samples from a group of people who had been using drugs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CA" sz="2400" b="1" dirty="0"/>
              <a:t>Attended DRE certification sessions in Phoenix and Jacksonville to collect samples from volunteers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CA" sz="2400" b="1" dirty="0"/>
              <a:t>646 samples collected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CA" sz="2400" b="1" dirty="0"/>
              <a:t>Samples tested on site with one of the three devices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b="1" dirty="0"/>
              <a:t>A second sample was collected and sent to lab for confirmatory analysis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88257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5370"/>
            <a:ext cx="7886700" cy="767103"/>
          </a:xfrm>
        </p:spPr>
        <p:txBody>
          <a:bodyPr/>
          <a:lstStyle/>
          <a:p>
            <a:pPr algn="ctr"/>
            <a:r>
              <a:rPr lang="en-CA" sz="4000" dirty="0">
                <a:solidFill>
                  <a:srgbClr val="004800"/>
                </a:solidFill>
                <a:latin typeface="Gill Sans MT" pitchFamily="34" charset="0"/>
              </a:rPr>
              <a:t>Field Oral Fluid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12473"/>
            <a:ext cx="7975798" cy="555565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Drugs tested for: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Cannabis (THC)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Cocaine (</a:t>
            </a:r>
            <a:r>
              <a:rPr lang="en-US" b="1" dirty="0" err="1"/>
              <a:t>benzoylecgonine</a:t>
            </a:r>
            <a:r>
              <a:rPr lang="en-US" b="1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Amphetamine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Methamphetamine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Opioids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Benzodiazepines</a:t>
            </a:r>
            <a:endParaRPr lang="en-CA" b="1" dirty="0"/>
          </a:p>
          <a:p>
            <a:pPr marL="0" indent="0">
              <a:buNone/>
            </a:pPr>
            <a:endParaRPr lang="en-CA" sz="2100" b="1" dirty="0"/>
          </a:p>
        </p:txBody>
      </p:sp>
    </p:spTree>
    <p:extLst>
      <p:ext uri="{BB962C8B-B14F-4D97-AF65-F5344CB8AC3E}">
        <p14:creationId xmlns:p14="http://schemas.microsoft.com/office/powerpoint/2010/main" val="1692403818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722</Words>
  <Application>Microsoft Office PowerPoint</Application>
  <PresentationFormat>On-screen Show (4:3)</PresentationFormat>
  <Paragraphs>179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Gill Sans MT</vt:lpstr>
      <vt:lpstr>Times New Roman</vt:lpstr>
      <vt:lpstr>Verdana</vt:lpstr>
      <vt:lpstr>Wingdings</vt:lpstr>
      <vt:lpstr>Modèle par défaut</vt:lpstr>
      <vt:lpstr>PowerPoint Presentation</vt:lpstr>
      <vt:lpstr>Oral Fluid Project Drugs and Driving Committee</vt:lpstr>
      <vt:lpstr>Purpose</vt:lpstr>
      <vt:lpstr>DEVICES SELECTED </vt:lpstr>
      <vt:lpstr>DRUG SCREENING DEVICES</vt:lpstr>
      <vt:lpstr>DRUG SCREENING DEVICES</vt:lpstr>
      <vt:lpstr>DRUG SCREENING DEVICES</vt:lpstr>
      <vt:lpstr>Field Oral Fluid Collection</vt:lpstr>
      <vt:lpstr>Field Oral Fluid Collection</vt:lpstr>
      <vt:lpstr>PowerPoint Presentation</vt:lpstr>
      <vt:lpstr>PowerPoint Presentation</vt:lpstr>
      <vt:lpstr>PowerPoint Presentation</vt:lpstr>
      <vt:lpstr>PowerPoint Presentation</vt:lpstr>
      <vt:lpstr>STANDARDS</vt:lpstr>
      <vt:lpstr>Points to Remember</vt:lpstr>
      <vt:lpstr>Future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Twin Blades Blue Version</dc:title>
  <dc:creator>www.powerpointstyles.com</dc:creator>
  <cp:lastModifiedBy>DougB Beirness</cp:lastModifiedBy>
  <cp:revision>41</cp:revision>
  <dcterms:created xsi:type="dcterms:W3CDTF">2009-03-23T15:23:24Z</dcterms:created>
  <dcterms:modified xsi:type="dcterms:W3CDTF">2016-05-20T17:19:43Z</dcterms:modified>
</cp:coreProperties>
</file>