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3"/>
  </p:notesMasterIdLst>
  <p:handoutMasterIdLst>
    <p:handoutMasterId r:id="rId14"/>
  </p:handoutMasterIdLst>
  <p:sldIdLst>
    <p:sldId id="256" r:id="rId2"/>
    <p:sldId id="266" r:id="rId3"/>
    <p:sldId id="269" r:id="rId4"/>
    <p:sldId id="273" r:id="rId5"/>
    <p:sldId id="274" r:id="rId6"/>
    <p:sldId id="267" r:id="rId7"/>
    <p:sldId id="260" r:id="rId8"/>
    <p:sldId id="275" r:id="rId9"/>
    <p:sldId id="276" r:id="rId10"/>
    <p:sldId id="277" r:id="rId11"/>
    <p:sldId id="270"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6565"/>
    <a:srgbClr val="4B4B4B"/>
    <a:srgbClr val="00AEEF"/>
    <a:srgbClr val="006BB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9" autoAdjust="0"/>
    <p:restoredTop sz="86355" autoAdjust="0"/>
  </p:normalViewPr>
  <p:slideViewPr>
    <p:cSldViewPr snapToGrid="0" snapToObjects="1">
      <p:cViewPr varScale="1">
        <p:scale>
          <a:sx n="64" d="100"/>
          <a:sy n="64" d="100"/>
        </p:scale>
        <p:origin x="792" y="72"/>
      </p:cViewPr>
      <p:guideLst>
        <p:guide orient="horz" pos="2160"/>
        <p:guide pos="2880"/>
      </p:guideLst>
    </p:cSldViewPr>
  </p:slideViewPr>
  <p:outlineViewPr>
    <p:cViewPr>
      <p:scale>
        <a:sx n="33" d="100"/>
        <a:sy n="33" d="100"/>
      </p:scale>
      <p:origin x="0" y="-397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Lifetime</c:v>
                </c:pt>
              </c:strCache>
            </c:strRef>
          </c:tx>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cat>
            <c:strRef>
              <c:f>Sheet1!$A$2:$A$12</c:f>
              <c:strCache>
                <c:ptCount val="11"/>
                <c:pt idx="0">
                  <c:v>Canada</c:v>
                </c:pt>
                <c:pt idx="1">
                  <c:v>BC</c:v>
                </c:pt>
                <c:pt idx="2">
                  <c:v>AB</c:v>
                </c:pt>
                <c:pt idx="3">
                  <c:v>SK</c:v>
                </c:pt>
                <c:pt idx="4">
                  <c:v>MB</c:v>
                </c:pt>
                <c:pt idx="5">
                  <c:v>ON</c:v>
                </c:pt>
                <c:pt idx="6">
                  <c:v>QC</c:v>
                </c:pt>
                <c:pt idx="7">
                  <c:v>NB</c:v>
                </c:pt>
                <c:pt idx="8">
                  <c:v>PE</c:v>
                </c:pt>
                <c:pt idx="9">
                  <c:v>NS</c:v>
                </c:pt>
                <c:pt idx="10">
                  <c:v>NL</c:v>
                </c:pt>
              </c:strCache>
            </c:strRef>
          </c:cat>
          <c:val>
            <c:numRef>
              <c:f>Sheet1!$B$2:$B$12</c:f>
              <c:numCache>
                <c:formatCode>General</c:formatCode>
                <c:ptCount val="11"/>
                <c:pt idx="0">
                  <c:v>33.700000000000003</c:v>
                </c:pt>
                <c:pt idx="1">
                  <c:v>36.5</c:v>
                </c:pt>
                <c:pt idx="2">
                  <c:v>38</c:v>
                </c:pt>
                <c:pt idx="3">
                  <c:v>34</c:v>
                </c:pt>
                <c:pt idx="4">
                  <c:v>30.9</c:v>
                </c:pt>
                <c:pt idx="5">
                  <c:v>31.2</c:v>
                </c:pt>
                <c:pt idx="6">
                  <c:v>33.700000000000003</c:v>
                </c:pt>
                <c:pt idx="7">
                  <c:v>36</c:v>
                </c:pt>
                <c:pt idx="8">
                  <c:v>30.3</c:v>
                </c:pt>
                <c:pt idx="9">
                  <c:v>42.8</c:v>
                </c:pt>
                <c:pt idx="10">
                  <c:v>29.9</c:v>
                </c:pt>
              </c:numCache>
            </c:numRef>
          </c:val>
        </c:ser>
        <c:ser>
          <c:idx val="1"/>
          <c:order val="1"/>
          <c:tx>
            <c:strRef>
              <c:f>Sheet1!$C$1</c:f>
              <c:strCache>
                <c:ptCount val="1"/>
                <c:pt idx="0">
                  <c:v>Past year</c:v>
                </c:pt>
              </c:strCache>
            </c:strRef>
          </c:tx>
          <c:spPr>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cat>
            <c:strRef>
              <c:f>Sheet1!$A$2:$A$12</c:f>
              <c:strCache>
                <c:ptCount val="11"/>
                <c:pt idx="0">
                  <c:v>Canada</c:v>
                </c:pt>
                <c:pt idx="1">
                  <c:v>BC</c:v>
                </c:pt>
                <c:pt idx="2">
                  <c:v>AB</c:v>
                </c:pt>
                <c:pt idx="3">
                  <c:v>SK</c:v>
                </c:pt>
                <c:pt idx="4">
                  <c:v>MB</c:v>
                </c:pt>
                <c:pt idx="5">
                  <c:v>ON</c:v>
                </c:pt>
                <c:pt idx="6">
                  <c:v>QC</c:v>
                </c:pt>
                <c:pt idx="7">
                  <c:v>NB</c:v>
                </c:pt>
                <c:pt idx="8">
                  <c:v>PE</c:v>
                </c:pt>
                <c:pt idx="9">
                  <c:v>NS</c:v>
                </c:pt>
                <c:pt idx="10">
                  <c:v>NL</c:v>
                </c:pt>
              </c:strCache>
            </c:strRef>
          </c:cat>
          <c:val>
            <c:numRef>
              <c:f>Sheet1!$C$2:$C$12</c:f>
              <c:numCache>
                <c:formatCode>General</c:formatCode>
                <c:ptCount val="11"/>
                <c:pt idx="0">
                  <c:v>10.6</c:v>
                </c:pt>
                <c:pt idx="1">
                  <c:v>13.3</c:v>
                </c:pt>
                <c:pt idx="2">
                  <c:v>9.1</c:v>
                </c:pt>
                <c:pt idx="3">
                  <c:v>8.1</c:v>
                </c:pt>
                <c:pt idx="4">
                  <c:v>10.199999999999999</c:v>
                </c:pt>
                <c:pt idx="5">
                  <c:v>10.3</c:v>
                </c:pt>
                <c:pt idx="6">
                  <c:v>10.7</c:v>
                </c:pt>
                <c:pt idx="7">
                  <c:v>10.1</c:v>
                </c:pt>
                <c:pt idx="8">
                  <c:v>10.9</c:v>
                </c:pt>
                <c:pt idx="9">
                  <c:v>12.5</c:v>
                </c:pt>
                <c:pt idx="10">
                  <c:v>9.6</c:v>
                </c:pt>
              </c:numCache>
            </c:numRef>
          </c:val>
        </c:ser>
        <c:dLbls>
          <c:showLegendKey val="0"/>
          <c:showVal val="0"/>
          <c:showCatName val="0"/>
          <c:showSerName val="0"/>
          <c:showPercent val="0"/>
          <c:showBubbleSize val="0"/>
        </c:dLbls>
        <c:gapWidth val="100"/>
        <c:overlap val="-24"/>
        <c:axId val="217287232"/>
        <c:axId val="217287624"/>
      </c:barChart>
      <c:catAx>
        <c:axId val="217287232"/>
        <c:scaling>
          <c:orientation val="minMax"/>
        </c:scaling>
        <c:delete val="0"/>
        <c:axPos val="b"/>
        <c:numFmt formatCode="General" sourceLinked="0"/>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217287624"/>
        <c:crosses val="autoZero"/>
        <c:auto val="1"/>
        <c:lblAlgn val="ctr"/>
        <c:lblOffset val="100"/>
        <c:noMultiLvlLbl val="0"/>
      </c:catAx>
      <c:valAx>
        <c:axId val="217287624"/>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2172872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cat>
            <c:strRef>
              <c:f>Sheet1!$A$2:$A$12</c:f>
              <c:strCache>
                <c:ptCount val="11"/>
                <c:pt idx="0">
                  <c:v>Canada</c:v>
                </c:pt>
                <c:pt idx="1">
                  <c:v>BC</c:v>
                </c:pt>
                <c:pt idx="2">
                  <c:v>AB</c:v>
                </c:pt>
                <c:pt idx="3">
                  <c:v>SK</c:v>
                </c:pt>
                <c:pt idx="4">
                  <c:v>MB</c:v>
                </c:pt>
                <c:pt idx="5">
                  <c:v>ON</c:v>
                </c:pt>
                <c:pt idx="6">
                  <c:v>QC</c:v>
                </c:pt>
                <c:pt idx="7">
                  <c:v>NB</c:v>
                </c:pt>
                <c:pt idx="8">
                  <c:v>PE</c:v>
                </c:pt>
                <c:pt idx="9">
                  <c:v>NS</c:v>
                </c:pt>
                <c:pt idx="10">
                  <c:v>NL</c:v>
                </c:pt>
              </c:strCache>
            </c:strRef>
          </c:cat>
          <c:val>
            <c:numRef>
              <c:f>Sheet1!$B$2:$B$12</c:f>
              <c:numCache>
                <c:formatCode>General</c:formatCode>
                <c:ptCount val="11"/>
                <c:pt idx="0">
                  <c:v>19.3</c:v>
                </c:pt>
                <c:pt idx="1">
                  <c:v>17.5</c:v>
                </c:pt>
                <c:pt idx="2">
                  <c:v>16.5</c:v>
                </c:pt>
                <c:pt idx="3">
                  <c:v>22.3</c:v>
                </c:pt>
                <c:pt idx="5">
                  <c:v>18.5</c:v>
                </c:pt>
                <c:pt idx="6">
                  <c:v>21.7</c:v>
                </c:pt>
                <c:pt idx="7">
                  <c:v>27.1</c:v>
                </c:pt>
                <c:pt idx="8">
                  <c:v>20.7</c:v>
                </c:pt>
                <c:pt idx="9">
                  <c:v>24</c:v>
                </c:pt>
                <c:pt idx="10">
                  <c:v>20.6</c:v>
                </c:pt>
              </c:numCache>
            </c:numRef>
          </c:val>
        </c:ser>
        <c:dLbls>
          <c:showLegendKey val="0"/>
          <c:showVal val="0"/>
          <c:showCatName val="0"/>
          <c:showSerName val="0"/>
          <c:showPercent val="0"/>
          <c:showBubbleSize val="0"/>
        </c:dLbls>
        <c:gapWidth val="100"/>
        <c:overlap val="-24"/>
        <c:axId val="217288016"/>
        <c:axId val="217288408"/>
      </c:barChart>
      <c:catAx>
        <c:axId val="217288016"/>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217288408"/>
        <c:crosses val="autoZero"/>
        <c:auto val="1"/>
        <c:lblAlgn val="ctr"/>
        <c:lblOffset val="100"/>
        <c:noMultiLvlLbl val="0"/>
      </c:catAx>
      <c:valAx>
        <c:axId val="217288408"/>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2172880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E76377-68AA-7748-AD65-A50674EAD478}" type="datetime1">
              <a:rPr lang="en-CA" smtClean="0"/>
              <a:t>19/05/2016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75597A2-21E8-A94A-9CE3-9C09A1428FE4}" type="slidenum">
              <a:rPr lang="en-US" smtClean="0"/>
              <a:t>‹#›</a:t>
            </a:fld>
            <a:endParaRPr lang="en-US"/>
          </a:p>
        </p:txBody>
      </p:sp>
    </p:spTree>
    <p:extLst>
      <p:ext uri="{BB962C8B-B14F-4D97-AF65-F5344CB8AC3E}">
        <p14:creationId xmlns:p14="http://schemas.microsoft.com/office/powerpoint/2010/main" val="267538447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011238-1B82-3C4A-A480-2E5B51AE43F7}" type="datetime1">
              <a:rPr lang="en-CA" smtClean="0"/>
              <a:t>19/05/2016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EE1459-3D95-D644-8FFC-94B5704062D1}" type="slidenum">
              <a:rPr lang="en-US" smtClean="0"/>
              <a:t>‹#›</a:t>
            </a:fld>
            <a:endParaRPr lang="en-US"/>
          </a:p>
        </p:txBody>
      </p:sp>
    </p:spTree>
    <p:extLst>
      <p:ext uri="{BB962C8B-B14F-4D97-AF65-F5344CB8AC3E}">
        <p14:creationId xmlns:p14="http://schemas.microsoft.com/office/powerpoint/2010/main" val="144773523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EE1459-3D95-D644-8FFC-94B5704062D1}" type="slidenum">
              <a:rPr lang="en-US" smtClean="0"/>
              <a:t>1</a:t>
            </a:fld>
            <a:endParaRPr lang="en-US"/>
          </a:p>
        </p:txBody>
      </p:sp>
    </p:spTree>
    <p:extLst>
      <p:ext uri="{BB962C8B-B14F-4D97-AF65-F5344CB8AC3E}">
        <p14:creationId xmlns:p14="http://schemas.microsoft.com/office/powerpoint/2010/main" val="3145546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Cannabis use is prevalent in Canada. </a:t>
            </a:r>
          </a:p>
          <a:p>
            <a:endParaRPr lang="en-US" dirty="0" smtClean="0"/>
          </a:p>
          <a:p>
            <a:r>
              <a:rPr lang="en-US" dirty="0" smtClean="0"/>
              <a:t>33.7</a:t>
            </a:r>
            <a:r>
              <a:rPr lang="en-US" baseline="0" dirty="0" smtClean="0"/>
              <a:t> of Canadians report ever using cannabis in their lifetime. Nova Scotia has the highest rate of lifetime use at 42.8%.</a:t>
            </a:r>
          </a:p>
          <a:p>
            <a:endParaRPr lang="en-US" baseline="0" dirty="0" smtClean="0"/>
          </a:p>
          <a:p>
            <a:r>
              <a:rPr lang="en-US" baseline="0" dirty="0" smtClean="0"/>
              <a:t>Past year use among Canadians in 2013 was 10.6%, with the highest rate in BC at 13.3%. BC was followed by Nova Scotia at 12.5%. </a:t>
            </a:r>
            <a:endParaRPr lang="en-US" dirty="0"/>
          </a:p>
        </p:txBody>
      </p:sp>
      <p:sp>
        <p:nvSpPr>
          <p:cNvPr id="4" name="Slide Number Placeholder 3"/>
          <p:cNvSpPr>
            <a:spLocks noGrp="1"/>
          </p:cNvSpPr>
          <p:nvPr>
            <p:ph type="sldNum" sz="quarter" idx="10"/>
          </p:nvPr>
        </p:nvSpPr>
        <p:spPr/>
        <p:txBody>
          <a:bodyPr/>
          <a:lstStyle/>
          <a:p>
            <a:fld id="{7AEE1459-3D95-D644-8FFC-94B5704062D1}" type="slidenum">
              <a:rPr lang="en-US" smtClean="0"/>
              <a:t>2</a:t>
            </a:fld>
            <a:endParaRPr lang="en-US"/>
          </a:p>
        </p:txBody>
      </p:sp>
    </p:spTree>
    <p:extLst>
      <p:ext uri="{BB962C8B-B14F-4D97-AF65-F5344CB8AC3E}">
        <p14:creationId xmlns:p14="http://schemas.microsoft.com/office/powerpoint/2010/main" val="2233157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Cannabis</a:t>
            </a:r>
            <a:r>
              <a:rPr lang="en-US" baseline="0" dirty="0" smtClean="0"/>
              <a:t> use among youth in Canada has now exceeded tobacco use. Past year use of cannabis use among students grades 7-12 was 19.3% in 2013. By comparison, tobacco use among those ages 15-19 years was down to 11%. </a:t>
            </a:r>
          </a:p>
          <a:p>
            <a:endParaRPr lang="en-US" baseline="0" dirty="0" smtClean="0"/>
          </a:p>
          <a:p>
            <a:r>
              <a:rPr lang="en-US" baseline="0" dirty="0" smtClean="0"/>
              <a:t>Past year use among youth was highest in New Brunswick at 27.1% following by Nova Scotia at 24%. </a:t>
            </a:r>
            <a:endParaRPr lang="en-US" dirty="0"/>
          </a:p>
        </p:txBody>
      </p:sp>
      <p:sp>
        <p:nvSpPr>
          <p:cNvPr id="4" name="Slide Number Placeholder 3"/>
          <p:cNvSpPr>
            <a:spLocks noGrp="1"/>
          </p:cNvSpPr>
          <p:nvPr>
            <p:ph type="sldNum" sz="quarter" idx="10"/>
          </p:nvPr>
        </p:nvSpPr>
        <p:spPr/>
        <p:txBody>
          <a:bodyPr/>
          <a:lstStyle/>
          <a:p>
            <a:fld id="{7AEE1459-3D95-D644-8FFC-94B5704062D1}" type="slidenum">
              <a:rPr lang="en-US" smtClean="0"/>
              <a:t>3</a:t>
            </a:fld>
            <a:endParaRPr lang="en-US"/>
          </a:p>
        </p:txBody>
      </p:sp>
    </p:spTree>
    <p:extLst>
      <p:ext uri="{BB962C8B-B14F-4D97-AF65-F5344CB8AC3E}">
        <p14:creationId xmlns:p14="http://schemas.microsoft.com/office/powerpoint/2010/main" val="4155205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criminalization of cannabis has resulted</a:t>
            </a:r>
            <a:r>
              <a:rPr lang="en-US" baseline="0" dirty="0" smtClean="0"/>
              <a:t> in a range of harmful social impacts to individuals and communities. </a:t>
            </a:r>
            <a:r>
              <a:rPr lang="en-US" sz="1200" kern="1200" dirty="0" smtClean="0">
                <a:solidFill>
                  <a:schemeClr val="tx1"/>
                </a:solidFill>
                <a:effectLst/>
                <a:latin typeface="+mn-lt"/>
                <a:ea typeface="+mn-ea"/>
                <a:cs typeface="+mn-cs"/>
              </a:rPr>
              <a:t>The criminalization of cannabis disproportionately negatively impacts those who are more vulnerable by exacerbating existing social inequities. This includes racialized and other marginalized populations who are more likely to be penalized for cannabis possession despite having usage rates that are no different from non-racialized or non-marginalized populations.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Outside of</a:t>
            </a:r>
            <a:r>
              <a:rPr lang="en-US" sz="1200" kern="1200" baseline="0" dirty="0" smtClean="0">
                <a:solidFill>
                  <a:schemeClr val="tx1"/>
                </a:solidFill>
                <a:effectLst/>
                <a:latin typeface="+mn-lt"/>
                <a:ea typeface="+mn-ea"/>
                <a:cs typeface="+mn-cs"/>
              </a:rPr>
              <a:t> the issue of criminalization, cannabis has been associated with other social harms including educational attainment and negative impacts on employment. Researchers acknowledge that there may be other variables at play such as early childhood adversity, </a:t>
            </a:r>
            <a:r>
              <a:rPr lang="en-US" sz="1200" kern="1200" baseline="0" dirty="0" err="1" smtClean="0">
                <a:solidFill>
                  <a:schemeClr val="tx1"/>
                </a:solidFill>
                <a:effectLst/>
                <a:latin typeface="+mn-lt"/>
                <a:ea typeface="+mn-ea"/>
                <a:cs typeface="+mn-cs"/>
              </a:rPr>
              <a:t>behavioural</a:t>
            </a:r>
            <a:r>
              <a:rPr lang="en-US" sz="1200" kern="1200" baseline="0" dirty="0" smtClean="0">
                <a:solidFill>
                  <a:schemeClr val="tx1"/>
                </a:solidFill>
                <a:effectLst/>
                <a:latin typeface="+mn-lt"/>
                <a:ea typeface="+mn-ea"/>
                <a:cs typeface="+mn-cs"/>
              </a:rPr>
              <a:t> challenges, and social disadvantage. </a:t>
            </a:r>
            <a:endParaRPr lang="en-US" dirty="0"/>
          </a:p>
        </p:txBody>
      </p:sp>
      <p:sp>
        <p:nvSpPr>
          <p:cNvPr id="4" name="Slide Number Placeholder 3"/>
          <p:cNvSpPr>
            <a:spLocks noGrp="1"/>
          </p:cNvSpPr>
          <p:nvPr>
            <p:ph type="sldNum" sz="quarter" idx="10"/>
          </p:nvPr>
        </p:nvSpPr>
        <p:spPr/>
        <p:txBody>
          <a:bodyPr/>
          <a:lstStyle/>
          <a:p>
            <a:fld id="{7AEE1459-3D95-D644-8FFC-94B5704062D1}" type="slidenum">
              <a:rPr lang="en-US" smtClean="0"/>
              <a:t>6</a:t>
            </a:fld>
            <a:endParaRPr lang="en-US"/>
          </a:p>
        </p:txBody>
      </p:sp>
    </p:spTree>
    <p:extLst>
      <p:ext uri="{BB962C8B-B14F-4D97-AF65-F5344CB8AC3E}">
        <p14:creationId xmlns:p14="http://schemas.microsoft.com/office/powerpoint/2010/main" val="1167394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Cannabis legalization provides an opportunity to reduce the health risks and social harms of cannabis that currently exist in Canada. Of critical importance in reducing harms is delaying the onset of usage until adulthood. However, this will only be achieved if cannabis is regulated from a public health and safety perspective. As demonstrated in</a:t>
            </a:r>
            <a:r>
              <a:rPr lang="en-US" sz="1200" kern="1200" baseline="0" dirty="0" smtClean="0">
                <a:solidFill>
                  <a:schemeClr val="tx1"/>
                </a:solidFill>
                <a:effectLst/>
                <a:latin typeface="+mn-lt"/>
                <a:ea typeface="+mn-ea"/>
                <a:cs typeface="+mn-cs"/>
              </a:rPr>
              <a:t> the figure on this slide</a:t>
            </a:r>
            <a:r>
              <a:rPr lang="en-US" sz="1200" kern="1200" dirty="0" smtClean="0">
                <a:solidFill>
                  <a:schemeClr val="tx1"/>
                </a:solidFill>
                <a:effectLst/>
                <a:latin typeface="+mn-lt"/>
                <a:ea typeface="+mn-ea"/>
                <a:cs typeface="+mn-cs"/>
              </a:rPr>
              <a:t>, health and social harms are highest in a society when the model is an unregulated criminal market or an unregulated legal market. Legalization of cannabis combined with strict regulation will result in the least health and social harms to society. </a:t>
            </a:r>
            <a:endParaRPr lang="en-US" dirty="0"/>
          </a:p>
        </p:txBody>
      </p:sp>
      <p:sp>
        <p:nvSpPr>
          <p:cNvPr id="4" name="Slide Number Placeholder 3"/>
          <p:cNvSpPr>
            <a:spLocks noGrp="1"/>
          </p:cNvSpPr>
          <p:nvPr>
            <p:ph type="sldNum" sz="quarter" idx="10"/>
          </p:nvPr>
        </p:nvSpPr>
        <p:spPr/>
        <p:txBody>
          <a:bodyPr/>
          <a:lstStyle/>
          <a:p>
            <a:fld id="{7AEE1459-3D95-D644-8FFC-94B5704062D1}" type="slidenum">
              <a:rPr lang="en-US" smtClean="0"/>
              <a:t>7</a:t>
            </a:fld>
            <a:endParaRPr lang="en-US"/>
          </a:p>
        </p:txBody>
      </p:sp>
    </p:spTree>
    <p:extLst>
      <p:ext uri="{BB962C8B-B14F-4D97-AF65-F5344CB8AC3E}">
        <p14:creationId xmlns:p14="http://schemas.microsoft.com/office/powerpoint/2010/main" val="3177045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criminalization of cannabis has resulted</a:t>
            </a:r>
            <a:r>
              <a:rPr lang="en-US" baseline="0" dirty="0" smtClean="0"/>
              <a:t> in a range of harmful social impacts to individuals and communities. </a:t>
            </a:r>
            <a:r>
              <a:rPr lang="en-US" sz="1200" kern="1200" dirty="0" smtClean="0">
                <a:solidFill>
                  <a:schemeClr val="tx1"/>
                </a:solidFill>
                <a:effectLst/>
                <a:latin typeface="+mn-lt"/>
                <a:ea typeface="+mn-ea"/>
                <a:cs typeface="+mn-cs"/>
              </a:rPr>
              <a:t>The criminalization of cannabis disproportionately negatively impacts those who are more vulnerable by exacerbating existing social inequities. This includes racialized and other marginalized populations who are more likely to be penalized for cannabis possession despite having usage rates that are no different from non-racialized or non-marginalized populations.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Outside of</a:t>
            </a:r>
            <a:r>
              <a:rPr lang="en-US" sz="1200" kern="1200" baseline="0" dirty="0" smtClean="0">
                <a:solidFill>
                  <a:schemeClr val="tx1"/>
                </a:solidFill>
                <a:effectLst/>
                <a:latin typeface="+mn-lt"/>
                <a:ea typeface="+mn-ea"/>
                <a:cs typeface="+mn-cs"/>
              </a:rPr>
              <a:t> the issue of criminalization, cannabis has been associated with other social harms including educational attainment and negative impacts on employment. Researchers acknowledge that there may be other variables at play such as early childhood adversity, </a:t>
            </a:r>
            <a:r>
              <a:rPr lang="en-US" sz="1200" kern="1200" baseline="0" dirty="0" err="1" smtClean="0">
                <a:solidFill>
                  <a:schemeClr val="tx1"/>
                </a:solidFill>
                <a:effectLst/>
                <a:latin typeface="+mn-lt"/>
                <a:ea typeface="+mn-ea"/>
                <a:cs typeface="+mn-cs"/>
              </a:rPr>
              <a:t>behavioural</a:t>
            </a:r>
            <a:r>
              <a:rPr lang="en-US" sz="1200" kern="1200" baseline="0" dirty="0" smtClean="0">
                <a:solidFill>
                  <a:schemeClr val="tx1"/>
                </a:solidFill>
                <a:effectLst/>
                <a:latin typeface="+mn-lt"/>
                <a:ea typeface="+mn-ea"/>
                <a:cs typeface="+mn-cs"/>
              </a:rPr>
              <a:t> challenges, and social disadvantage. </a:t>
            </a:r>
            <a:endParaRPr lang="en-US" dirty="0"/>
          </a:p>
        </p:txBody>
      </p:sp>
      <p:sp>
        <p:nvSpPr>
          <p:cNvPr id="4" name="Slide Number Placeholder 3"/>
          <p:cNvSpPr>
            <a:spLocks noGrp="1"/>
          </p:cNvSpPr>
          <p:nvPr>
            <p:ph type="sldNum" sz="quarter" idx="10"/>
          </p:nvPr>
        </p:nvSpPr>
        <p:spPr/>
        <p:txBody>
          <a:bodyPr/>
          <a:lstStyle/>
          <a:p>
            <a:fld id="{7AEE1459-3D95-D644-8FFC-94B5704062D1}" type="slidenum">
              <a:rPr lang="en-US" smtClean="0"/>
              <a:t>8</a:t>
            </a:fld>
            <a:endParaRPr lang="en-US"/>
          </a:p>
        </p:txBody>
      </p:sp>
    </p:spTree>
    <p:extLst>
      <p:ext uri="{BB962C8B-B14F-4D97-AF65-F5344CB8AC3E}">
        <p14:creationId xmlns:p14="http://schemas.microsoft.com/office/powerpoint/2010/main" val="2542098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criminalization of cannabis has resulted</a:t>
            </a:r>
            <a:r>
              <a:rPr lang="en-US" baseline="0" dirty="0" smtClean="0"/>
              <a:t> in a range of harmful social impacts to individuals and communities. </a:t>
            </a:r>
            <a:r>
              <a:rPr lang="en-US" sz="1200" kern="1200" dirty="0" smtClean="0">
                <a:solidFill>
                  <a:schemeClr val="tx1"/>
                </a:solidFill>
                <a:effectLst/>
                <a:latin typeface="+mn-lt"/>
                <a:ea typeface="+mn-ea"/>
                <a:cs typeface="+mn-cs"/>
              </a:rPr>
              <a:t>The criminalization of cannabis disproportionately negatively impacts those who are more vulnerable by exacerbating existing social inequities. This includes racialized and other marginalized populations who are more likely to be penalized for cannabis possession despite having usage rates that are no different from non-racialized or non-marginalized populations.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Outside of</a:t>
            </a:r>
            <a:r>
              <a:rPr lang="en-US" sz="1200" kern="1200" baseline="0" dirty="0" smtClean="0">
                <a:solidFill>
                  <a:schemeClr val="tx1"/>
                </a:solidFill>
                <a:effectLst/>
                <a:latin typeface="+mn-lt"/>
                <a:ea typeface="+mn-ea"/>
                <a:cs typeface="+mn-cs"/>
              </a:rPr>
              <a:t> the issue of criminalization, cannabis has been associated with other social harms including educational attainment and negative impacts on employment. Researchers acknowledge that there may be other variables at play such as early childhood adversity, </a:t>
            </a:r>
            <a:r>
              <a:rPr lang="en-US" sz="1200" kern="1200" baseline="0" dirty="0" err="1" smtClean="0">
                <a:solidFill>
                  <a:schemeClr val="tx1"/>
                </a:solidFill>
                <a:effectLst/>
                <a:latin typeface="+mn-lt"/>
                <a:ea typeface="+mn-ea"/>
                <a:cs typeface="+mn-cs"/>
              </a:rPr>
              <a:t>behavioural</a:t>
            </a:r>
            <a:r>
              <a:rPr lang="en-US" sz="1200" kern="1200" baseline="0" dirty="0" smtClean="0">
                <a:solidFill>
                  <a:schemeClr val="tx1"/>
                </a:solidFill>
                <a:effectLst/>
                <a:latin typeface="+mn-lt"/>
                <a:ea typeface="+mn-ea"/>
                <a:cs typeface="+mn-cs"/>
              </a:rPr>
              <a:t> challenges, and social disadvantage. </a:t>
            </a:r>
            <a:endParaRPr lang="en-US" dirty="0"/>
          </a:p>
        </p:txBody>
      </p:sp>
      <p:sp>
        <p:nvSpPr>
          <p:cNvPr id="4" name="Slide Number Placeholder 3"/>
          <p:cNvSpPr>
            <a:spLocks noGrp="1"/>
          </p:cNvSpPr>
          <p:nvPr>
            <p:ph type="sldNum" sz="quarter" idx="10"/>
          </p:nvPr>
        </p:nvSpPr>
        <p:spPr/>
        <p:txBody>
          <a:bodyPr/>
          <a:lstStyle/>
          <a:p>
            <a:fld id="{7AEE1459-3D95-D644-8FFC-94B5704062D1}" type="slidenum">
              <a:rPr lang="en-US" smtClean="0"/>
              <a:t>9</a:t>
            </a:fld>
            <a:endParaRPr lang="en-US"/>
          </a:p>
        </p:txBody>
      </p:sp>
    </p:spTree>
    <p:extLst>
      <p:ext uri="{BB962C8B-B14F-4D97-AF65-F5344CB8AC3E}">
        <p14:creationId xmlns:p14="http://schemas.microsoft.com/office/powerpoint/2010/main" val="1506138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criminalization of cannabis has resulted</a:t>
            </a:r>
            <a:r>
              <a:rPr lang="en-US" baseline="0" dirty="0" smtClean="0"/>
              <a:t> in a range of harmful social impacts to individuals and communities. </a:t>
            </a:r>
            <a:r>
              <a:rPr lang="en-US" sz="1200" kern="1200" dirty="0" smtClean="0">
                <a:solidFill>
                  <a:schemeClr val="tx1"/>
                </a:solidFill>
                <a:effectLst/>
                <a:latin typeface="+mn-lt"/>
                <a:ea typeface="+mn-ea"/>
                <a:cs typeface="+mn-cs"/>
              </a:rPr>
              <a:t>The criminalization of cannabis disproportionately negatively impacts those who are more vulnerable by exacerbating existing social inequities. This includes racialized and other marginalized populations who are more likely to be penalized for cannabis possession despite having usage rates that are no different from non-racialized or non-marginalized populations.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Outside of</a:t>
            </a:r>
            <a:r>
              <a:rPr lang="en-US" sz="1200" kern="1200" baseline="0" dirty="0" smtClean="0">
                <a:solidFill>
                  <a:schemeClr val="tx1"/>
                </a:solidFill>
                <a:effectLst/>
                <a:latin typeface="+mn-lt"/>
                <a:ea typeface="+mn-ea"/>
                <a:cs typeface="+mn-cs"/>
              </a:rPr>
              <a:t> the issue of criminalization, cannabis has been associated with other social harms including educational attainment and negative impacts on employment. Researchers acknowledge that there may be other variables at play such as early childhood adversity, </a:t>
            </a:r>
            <a:r>
              <a:rPr lang="en-US" sz="1200" kern="1200" baseline="0" dirty="0" err="1" smtClean="0">
                <a:solidFill>
                  <a:schemeClr val="tx1"/>
                </a:solidFill>
                <a:effectLst/>
                <a:latin typeface="+mn-lt"/>
                <a:ea typeface="+mn-ea"/>
                <a:cs typeface="+mn-cs"/>
              </a:rPr>
              <a:t>behavioural</a:t>
            </a:r>
            <a:r>
              <a:rPr lang="en-US" sz="1200" kern="1200" baseline="0" dirty="0" smtClean="0">
                <a:solidFill>
                  <a:schemeClr val="tx1"/>
                </a:solidFill>
                <a:effectLst/>
                <a:latin typeface="+mn-lt"/>
                <a:ea typeface="+mn-ea"/>
                <a:cs typeface="+mn-cs"/>
              </a:rPr>
              <a:t> challenges, and social disadvantage. </a:t>
            </a:r>
            <a:endParaRPr lang="en-US" dirty="0"/>
          </a:p>
        </p:txBody>
      </p:sp>
      <p:sp>
        <p:nvSpPr>
          <p:cNvPr id="4" name="Slide Number Placeholder 3"/>
          <p:cNvSpPr>
            <a:spLocks noGrp="1"/>
          </p:cNvSpPr>
          <p:nvPr>
            <p:ph type="sldNum" sz="quarter" idx="10"/>
          </p:nvPr>
        </p:nvSpPr>
        <p:spPr/>
        <p:txBody>
          <a:bodyPr/>
          <a:lstStyle/>
          <a:p>
            <a:fld id="{7AEE1459-3D95-D644-8FFC-94B5704062D1}" type="slidenum">
              <a:rPr lang="en-US" smtClean="0"/>
              <a:t>10</a:t>
            </a:fld>
            <a:endParaRPr lang="en-US"/>
          </a:p>
        </p:txBody>
      </p:sp>
    </p:spTree>
    <p:extLst>
      <p:ext uri="{BB962C8B-B14F-4D97-AF65-F5344CB8AC3E}">
        <p14:creationId xmlns:p14="http://schemas.microsoft.com/office/powerpoint/2010/main" val="18992778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0910"/>
            <a:ext cx="9216000" cy="6912000"/>
          </a:xfrm>
          <a:prstGeom prst="rect">
            <a:avLst/>
          </a:prstGeom>
        </p:spPr>
      </p:pic>
      <p:sp>
        <p:nvSpPr>
          <p:cNvPr id="6" name="Title 1"/>
          <p:cNvSpPr>
            <a:spLocks noGrp="1"/>
          </p:cNvSpPr>
          <p:nvPr>
            <p:ph type="ctrTitle" hasCustomPrompt="1"/>
          </p:nvPr>
        </p:nvSpPr>
        <p:spPr>
          <a:xfrm>
            <a:off x="494356" y="2148880"/>
            <a:ext cx="8470132" cy="1136103"/>
          </a:xfrm>
          <a:prstGeom prst="rect">
            <a:avLst/>
          </a:prstGeom>
        </p:spPr>
        <p:txBody>
          <a:bodyPr/>
          <a:lstStyle>
            <a:lvl1pPr algn="l">
              <a:defRPr sz="8000" b="0" i="0" baseline="0">
                <a:solidFill>
                  <a:srgbClr val="006BB6"/>
                </a:solidFill>
                <a:latin typeface="Calibri Light"/>
                <a:cs typeface="Calibri Light"/>
              </a:defRPr>
            </a:lvl1pPr>
          </a:lstStyle>
          <a:p>
            <a:r>
              <a:rPr lang="en-US" dirty="0" smtClean="0"/>
              <a:t>Title in Calibri Light</a:t>
            </a:r>
            <a:endParaRPr lang="en-US" dirty="0"/>
          </a:p>
        </p:txBody>
      </p:sp>
      <p:sp>
        <p:nvSpPr>
          <p:cNvPr id="7" name="Subtitle 2"/>
          <p:cNvSpPr>
            <a:spLocks noGrp="1"/>
          </p:cNvSpPr>
          <p:nvPr>
            <p:ph type="subTitle" idx="1" hasCustomPrompt="1"/>
          </p:nvPr>
        </p:nvSpPr>
        <p:spPr>
          <a:xfrm>
            <a:off x="1047720" y="3334999"/>
            <a:ext cx="4219211" cy="650252"/>
          </a:xfrm>
          <a:prstGeom prst="rect">
            <a:avLst/>
          </a:prstGeom>
        </p:spPr>
        <p:txBody>
          <a:bodyPr/>
          <a:lstStyle>
            <a:lvl1pPr marL="0" indent="0" algn="l">
              <a:buNone/>
              <a:defRPr sz="3000" b="0" i="0">
                <a:solidFill>
                  <a:srgbClr val="00AEEF"/>
                </a:solidFill>
                <a:latin typeface="Calibri Light"/>
                <a:cs typeface="Calibri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in Calibri Light</a:t>
            </a:r>
            <a:endParaRPr lang="en-US" dirty="0"/>
          </a:p>
        </p:txBody>
      </p:sp>
    </p:spTree>
    <p:extLst>
      <p:ext uri="{BB962C8B-B14F-4D97-AF65-F5344CB8AC3E}">
        <p14:creationId xmlns:p14="http://schemas.microsoft.com/office/powerpoint/2010/main" val="3292226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vert="horz"/>
          <a:lstStyle>
            <a:lvl1pPr algn="l">
              <a:defRPr sz="6000" kern="1200">
                <a:solidFill>
                  <a:srgbClr val="00AEEF"/>
                </a:solidFill>
                <a:latin typeface="Calibri Light"/>
              </a:defRPr>
            </a:lvl1pPr>
          </a:lstStyle>
          <a:p>
            <a:r>
              <a:rPr lang="en-US" dirty="0" smtClean="0"/>
              <a:t>Title in Calibri Light</a:t>
            </a:r>
            <a:endParaRPr lang="en-US" dirty="0"/>
          </a:p>
        </p:txBody>
      </p:sp>
      <p:sp>
        <p:nvSpPr>
          <p:cNvPr id="5" name="Text Placeholder 4"/>
          <p:cNvSpPr>
            <a:spLocks noGrp="1"/>
          </p:cNvSpPr>
          <p:nvPr>
            <p:ph type="body" sz="quarter" idx="10" hasCustomPrompt="1"/>
          </p:nvPr>
        </p:nvSpPr>
        <p:spPr>
          <a:xfrm>
            <a:off x="457200" y="1609100"/>
            <a:ext cx="8229600" cy="4232275"/>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400" b="0" i="0" normalizeH="0" baseline="0">
                <a:solidFill>
                  <a:srgbClr val="006BB6"/>
                </a:solidFill>
                <a:latin typeface="Calibri"/>
                <a:cs typeface="Calibri"/>
              </a:defRPr>
            </a:lvl1pPr>
          </a:lstStyle>
          <a:p>
            <a:pPr lvl="0"/>
            <a:r>
              <a:rPr lang="en-US" dirty="0" smtClean="0"/>
              <a:t>Subtitle in Calibri Regular, dark blue.</a:t>
            </a:r>
          </a:p>
          <a:p>
            <a:pPr lvl="0"/>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Body text in Calibri Light, black.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Lorem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ipsum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qui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consectas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est</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voles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ventibus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volore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nestrumqui</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dolore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nam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es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sitio</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volupta</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pel</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etur</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ut</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dolluptae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Nequam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qui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totatem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posapictur</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aut</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utas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dicae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volorer</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sperovi</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ducius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a:t>
            </a:r>
            <a:endParaRPr lang="en-US" dirty="0" smtClean="0"/>
          </a:p>
          <a:p>
            <a:pPr lvl="0"/>
            <a:endPar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dirty="0"/>
          </a:p>
        </p:txBody>
      </p:sp>
    </p:spTree>
    <p:extLst>
      <p:ext uri="{BB962C8B-B14F-4D97-AF65-F5344CB8AC3E}">
        <p14:creationId xmlns:p14="http://schemas.microsoft.com/office/powerpoint/2010/main" val="313819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vert="horz"/>
          <a:lstStyle>
            <a:lvl1pPr algn="l">
              <a:defRPr sz="6000" b="0" i="0">
                <a:solidFill>
                  <a:srgbClr val="00AEEF"/>
                </a:solidFill>
                <a:latin typeface="Calibri Light"/>
                <a:cs typeface="Calibri Light"/>
              </a:defRPr>
            </a:lvl1pPr>
          </a:lstStyle>
          <a:p>
            <a:r>
              <a:rPr lang="en-US" dirty="0" smtClean="0"/>
              <a:t>Title in Calibri Light</a:t>
            </a:r>
            <a:endParaRPr lang="en-US" dirty="0"/>
          </a:p>
        </p:txBody>
      </p:sp>
      <p:sp>
        <p:nvSpPr>
          <p:cNvPr id="6" name="Text Placeholder 5"/>
          <p:cNvSpPr>
            <a:spLocks noGrp="1"/>
          </p:cNvSpPr>
          <p:nvPr>
            <p:ph type="body" sz="quarter" idx="10" hasCustomPrompt="1"/>
          </p:nvPr>
        </p:nvSpPr>
        <p:spPr>
          <a:xfrm>
            <a:off x="457199" y="1608138"/>
            <a:ext cx="3930074" cy="4579937"/>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400" b="0" i="0" baseline="0">
                <a:solidFill>
                  <a:srgbClr val="006BB6"/>
                </a:solidFill>
                <a:latin typeface="Calibri"/>
                <a:cs typeface="Calibri Light"/>
              </a:defRPr>
            </a:lvl1pPr>
            <a:lvl2pPr marL="457200" indent="0" algn="l">
              <a:buNone/>
              <a:defRPr/>
            </a:lvl2pPr>
            <a:lvl3pPr marL="914400" indent="0" algn="l">
              <a:buNone/>
              <a:defRPr/>
            </a:lvl3pPr>
            <a:lvl4pPr marL="1371600" indent="0" algn="l">
              <a:buNone/>
              <a:defRPr/>
            </a:lvl4pPr>
            <a:lvl5pPr marL="1828800" indent="0" algn="l">
              <a:buNone/>
              <a:defRPr/>
            </a:lvl5pPr>
          </a:lstStyle>
          <a:p>
            <a:pPr lvl="0"/>
            <a:r>
              <a:rPr lang="en-US" dirty="0" smtClean="0"/>
              <a:t>Subtitle in Calibri Regular, dark blue.</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Body text in Calibri Light, black.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Lorem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ipsum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qui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consectas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est</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voles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ventibus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volore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nestrumqui</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dolore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nam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es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sitio</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volupta</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pel</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etur</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ut</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dolluptae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Nequam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qui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totatem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posapictur</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aut</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utas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dicae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volorer</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sperovi</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ducius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a:t>
            </a:r>
            <a:endParaRPr lang="en-US" dirty="0" smtClean="0"/>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dirty="0" smtClean="0"/>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dirty="0" smtClean="0"/>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dirty="0" smtClean="0"/>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dirty="0" smtClean="0"/>
          </a:p>
          <a:p>
            <a:pPr lvl="0"/>
            <a:endParaRPr lang="en-US" dirty="0"/>
          </a:p>
        </p:txBody>
      </p:sp>
      <p:sp>
        <p:nvSpPr>
          <p:cNvPr id="9" name="Text Placeholder 5"/>
          <p:cNvSpPr>
            <a:spLocks noGrp="1"/>
          </p:cNvSpPr>
          <p:nvPr>
            <p:ph type="body" sz="quarter" idx="11" hasCustomPrompt="1"/>
          </p:nvPr>
        </p:nvSpPr>
        <p:spPr>
          <a:xfrm>
            <a:off x="4756726" y="1608138"/>
            <a:ext cx="3930074" cy="4579937"/>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400" b="0" i="0" baseline="0">
                <a:solidFill>
                  <a:srgbClr val="006BB6"/>
                </a:solidFill>
                <a:latin typeface="Calibri"/>
                <a:cs typeface="Calibri Light"/>
              </a:defRPr>
            </a:lvl1pPr>
            <a:lvl2pPr marL="457200" indent="0" algn="l">
              <a:buNone/>
              <a:defRPr/>
            </a:lvl2pPr>
            <a:lvl3pPr marL="914400" indent="0" algn="l">
              <a:buNone/>
              <a:defRPr/>
            </a:lvl3pPr>
            <a:lvl4pPr marL="1371600" indent="0" algn="l">
              <a:buNone/>
              <a:defRPr/>
            </a:lvl4pPr>
            <a:lvl5pPr marL="1828800" indent="0" algn="l">
              <a:buNone/>
              <a:defRPr/>
            </a:lvl5pPr>
          </a:lstStyle>
          <a:p>
            <a:pPr lvl="0"/>
            <a:r>
              <a:rPr lang="en-US" dirty="0" smtClean="0"/>
              <a:t>Subtitle in Calibri Regular, dark blue.</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Body text in Calibri Light, black.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Lorem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ipsum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qui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consectas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est</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voles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ventibus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volore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nestrumqui</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dolore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nam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es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sitio</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volupta</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pel</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etur</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ut</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dolluptae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Nequam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qui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totatem</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posapictur</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aut</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utas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dicae</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volorer</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sperovi</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 </a:t>
            </a:r>
            <a:r>
              <a:rPr kumimoji="0" lang="en-US" sz="2400" b="0" i="0" u="none" strike="noStrike" kern="1200" cap="none" spc="0" normalizeH="0" baseline="0" noProof="0" dirty="0" err="1" smtClean="0">
                <a:ln>
                  <a:noFill/>
                </a:ln>
                <a:solidFill>
                  <a:prstClr val="black"/>
                </a:solidFill>
                <a:effectLst/>
                <a:uLnTx/>
                <a:uFillTx/>
                <a:latin typeface="Calibri Light"/>
                <a:ea typeface="+mn-ea"/>
                <a:cs typeface="Calibri Light"/>
              </a:rPr>
              <a:t>ducius</a:t>
            </a:r>
            <a:r>
              <a:rPr kumimoji="0" lang="en-US" sz="2400" b="0" i="0" u="none" strike="noStrike" kern="1200" cap="none" spc="0" normalizeH="0" baseline="0" noProof="0" dirty="0" smtClean="0">
                <a:ln>
                  <a:noFill/>
                </a:ln>
                <a:solidFill>
                  <a:prstClr val="black"/>
                </a:solidFill>
                <a:effectLst/>
                <a:uLnTx/>
                <a:uFillTx/>
                <a:latin typeface="Calibri Light"/>
                <a:ea typeface="+mn-ea"/>
                <a:cs typeface="Calibri Light"/>
              </a:rPr>
              <a:t>.</a:t>
            </a:r>
            <a:endParaRPr lang="en-US" dirty="0" smtClean="0"/>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dirty="0" smtClean="0"/>
          </a:p>
        </p:txBody>
      </p:sp>
    </p:spTree>
    <p:extLst>
      <p:ext uri="{BB962C8B-B14F-4D97-AF65-F5344CB8AC3E}">
        <p14:creationId xmlns:p14="http://schemas.microsoft.com/office/powerpoint/2010/main" val="21203927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lstStyle>
            <a:lvl1pPr marL="0" marR="0" indent="0" algn="l" defTabSz="457200" rtl="0" eaLnBrk="1" fontAlgn="auto" latinLnBrk="0" hangingPunct="1">
              <a:lnSpc>
                <a:spcPct val="100000"/>
              </a:lnSpc>
              <a:spcBef>
                <a:spcPct val="0"/>
              </a:spcBef>
              <a:spcAft>
                <a:spcPts val="0"/>
              </a:spcAft>
              <a:buClrTx/>
              <a:buSzTx/>
              <a:buFontTx/>
              <a:buNone/>
              <a:tabLst/>
              <a:defRPr sz="6000" b="0" i="0" cap="none" baseline="0">
                <a:solidFill>
                  <a:srgbClr val="00AEEF"/>
                </a:solidFill>
                <a:latin typeface="Calibri Light"/>
                <a:cs typeface="Helvetica"/>
              </a:defRPr>
            </a:lvl1pPr>
          </a:lstStyle>
          <a:p>
            <a:r>
              <a:rPr lang="en-US" dirty="0" smtClean="0"/>
              <a:t>Title in Calibri Light</a:t>
            </a:r>
            <a:endParaRPr lang="en-US" dirty="0"/>
          </a:p>
        </p:txBody>
      </p:sp>
      <p:sp>
        <p:nvSpPr>
          <p:cNvPr id="3" name="Content Placeholder 2"/>
          <p:cNvSpPr>
            <a:spLocks noGrp="1"/>
          </p:cNvSpPr>
          <p:nvPr>
            <p:ph idx="1" hasCustomPrompt="1"/>
          </p:nvPr>
        </p:nvSpPr>
        <p:spPr>
          <a:xfrm>
            <a:off x="457200" y="1600200"/>
            <a:ext cx="8229600" cy="4211505"/>
          </a:xfrm>
          <a:prstGeom prst="rect">
            <a:avLst/>
          </a:prstGeom>
        </p:spPr>
        <p:txBody>
          <a:bodyPr/>
          <a:lstStyle>
            <a:lvl1pPr algn="l">
              <a:defRPr sz="2400" b="0" i="0" baseline="0">
                <a:solidFill>
                  <a:schemeClr val="tx2"/>
                </a:solidFill>
                <a:latin typeface="Calibri"/>
                <a:cs typeface="Calibri"/>
              </a:defRPr>
            </a:lvl1pPr>
            <a:lvl2pPr marL="742950" indent="-285750" algn="l">
              <a:buFont typeface="Arial"/>
              <a:buChar char="•"/>
              <a:defRPr sz="2400" b="0" i="0" baseline="0">
                <a:solidFill>
                  <a:schemeClr val="tx2"/>
                </a:solidFill>
                <a:latin typeface="Calibri Light"/>
                <a:cs typeface="Calibri Light"/>
              </a:defRPr>
            </a:lvl2pPr>
            <a:lvl3pPr marL="1143000" indent="-228600" algn="l">
              <a:buFont typeface="Lucida Grande"/>
              <a:buChar char="-"/>
              <a:defRPr sz="2400" b="0" i="0">
                <a:solidFill>
                  <a:schemeClr val="tx2"/>
                </a:solidFill>
                <a:latin typeface="Calibri Light"/>
                <a:cs typeface="Calibri Light"/>
              </a:defRPr>
            </a:lvl3pPr>
            <a:lvl4pPr algn="l">
              <a:defRPr>
                <a:latin typeface="Helvetica"/>
                <a:cs typeface="Helvetica"/>
              </a:defRPr>
            </a:lvl4pPr>
            <a:lvl5pPr algn="l">
              <a:defRPr>
                <a:latin typeface="Helvetica"/>
                <a:cs typeface="Helvetica"/>
              </a:defRPr>
            </a:lvl5pPr>
          </a:lstStyle>
          <a:p>
            <a:pPr lvl="0"/>
            <a:r>
              <a:rPr lang="en-US" dirty="0" smtClean="0"/>
              <a:t>Calibri Regular for level 1</a:t>
            </a:r>
          </a:p>
          <a:p>
            <a:pPr lvl="1"/>
            <a:r>
              <a:rPr lang="en-US" dirty="0" smtClean="0"/>
              <a:t>Calibri Light for level 2</a:t>
            </a:r>
          </a:p>
          <a:p>
            <a:pPr lvl="2"/>
            <a:r>
              <a:rPr lang="en-US" dirty="0" smtClean="0"/>
              <a:t>Calibri Light for level 3</a:t>
            </a:r>
          </a:p>
        </p:txBody>
      </p:sp>
    </p:spTree>
    <p:extLst>
      <p:ext uri="{BB962C8B-B14F-4D97-AF65-F5344CB8AC3E}">
        <p14:creationId xmlns:p14="http://schemas.microsoft.com/office/powerpoint/2010/main" val="1847849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lstStyle>
            <a:lvl1pPr algn="l">
              <a:defRPr sz="6000" b="0" i="0" cap="none" baseline="0">
                <a:solidFill>
                  <a:srgbClr val="00AEEF"/>
                </a:solidFill>
                <a:latin typeface="Calibri Light"/>
                <a:cs typeface="Calibri Light"/>
              </a:defRPr>
            </a:lvl1pPr>
          </a:lstStyle>
          <a:p>
            <a:r>
              <a:rPr lang="en-US" dirty="0" smtClean="0"/>
              <a:t>Title in Calibri Light</a:t>
            </a:r>
            <a:endParaRPr lang="en-US" dirty="0"/>
          </a:p>
        </p:txBody>
      </p:sp>
      <p:sp>
        <p:nvSpPr>
          <p:cNvPr id="3" name="Content Placeholder 2"/>
          <p:cNvSpPr>
            <a:spLocks noGrp="1"/>
          </p:cNvSpPr>
          <p:nvPr>
            <p:ph sz="half" idx="1" hasCustomPrompt="1"/>
          </p:nvPr>
        </p:nvSpPr>
        <p:spPr>
          <a:xfrm>
            <a:off x="457200" y="1600201"/>
            <a:ext cx="4038600" cy="4198994"/>
          </a:xfrm>
          <a:prstGeom prst="rect">
            <a:avLst/>
          </a:prstGeom>
        </p:spPr>
        <p:txBody>
          <a:bodyPr/>
          <a:lstStyle>
            <a:lvl1pPr>
              <a:defRPr sz="2400" b="0" i="0" baseline="0">
                <a:solidFill>
                  <a:schemeClr val="tx2"/>
                </a:solidFill>
                <a:latin typeface="Calibri"/>
                <a:cs typeface="Calibri Light"/>
              </a:defRPr>
            </a:lvl1pPr>
            <a:lvl2pPr marL="742950" indent="-285750">
              <a:buFont typeface="Arial"/>
              <a:buChar char="•"/>
              <a:defRPr sz="2400" b="0" i="0" baseline="0">
                <a:solidFill>
                  <a:schemeClr val="tx2"/>
                </a:solidFill>
                <a:latin typeface="Calibri Light"/>
                <a:cs typeface="Calibri Light"/>
              </a:defRPr>
            </a:lvl2pPr>
            <a:lvl3pPr marL="1257300" marR="0" indent="-342900" algn="l" defTabSz="457200" rtl="0" eaLnBrk="1" fontAlgn="auto" latinLnBrk="0" hangingPunct="1">
              <a:lnSpc>
                <a:spcPct val="100000"/>
              </a:lnSpc>
              <a:spcBef>
                <a:spcPct val="20000"/>
              </a:spcBef>
              <a:spcAft>
                <a:spcPts val="0"/>
              </a:spcAft>
              <a:buClrTx/>
              <a:buSzTx/>
              <a:buFont typeface="Lucida Grande"/>
              <a:buChar char="-"/>
              <a:tabLst/>
              <a:defRPr sz="2400" b="0" i="0">
                <a:solidFill>
                  <a:schemeClr val="tx2"/>
                </a:solidFill>
                <a:latin typeface="Calibri Light"/>
                <a:cs typeface="Calibri Light"/>
              </a:defRPr>
            </a:lvl3pPr>
            <a:lvl4pPr>
              <a:defRPr sz="1800">
                <a:latin typeface="Roboto   "/>
                <a:cs typeface="Roboto   "/>
              </a:defRPr>
            </a:lvl4pPr>
            <a:lvl5pPr>
              <a:defRPr sz="1800">
                <a:latin typeface="Roboto   "/>
                <a:cs typeface="Roboto   "/>
              </a:defRPr>
            </a:lvl5pPr>
            <a:lvl6pPr>
              <a:defRPr sz="1800"/>
            </a:lvl6pPr>
            <a:lvl7pPr>
              <a:defRPr sz="1800"/>
            </a:lvl7pPr>
            <a:lvl8pPr>
              <a:defRPr sz="1800"/>
            </a:lvl8pPr>
            <a:lvl9pPr>
              <a:defRPr sz="1800"/>
            </a:lvl9pPr>
          </a:lstStyle>
          <a:p>
            <a:pPr lvl="0"/>
            <a:r>
              <a:rPr lang="en-US" dirty="0" smtClean="0"/>
              <a:t>Calibri Regular for level 1</a:t>
            </a:r>
          </a:p>
          <a:p>
            <a:pPr lvl="1"/>
            <a:r>
              <a:rPr lang="en-US" dirty="0" smtClean="0"/>
              <a:t>Calibri Light level 2</a:t>
            </a:r>
          </a:p>
          <a:p>
            <a:pPr marL="1257300" marR="0" lvl="2" indent="-342900" algn="l" defTabSz="457200" rtl="0" eaLnBrk="1" fontAlgn="auto" latinLnBrk="0" hangingPunct="1">
              <a:lnSpc>
                <a:spcPct val="100000"/>
              </a:lnSpc>
              <a:spcBef>
                <a:spcPct val="20000"/>
              </a:spcBef>
              <a:spcAft>
                <a:spcPts val="0"/>
              </a:spcAft>
              <a:buClrTx/>
              <a:buSzTx/>
              <a:buFont typeface="Lucida Grande"/>
              <a:buChar char="-"/>
              <a:tabLst/>
              <a:defRPr/>
            </a:pPr>
            <a:r>
              <a:rPr lang="en-US" dirty="0" smtClean="0"/>
              <a:t>Calibri Light level 3</a:t>
            </a:r>
          </a:p>
        </p:txBody>
      </p:sp>
      <p:sp>
        <p:nvSpPr>
          <p:cNvPr id="4" name="Content Placeholder 3"/>
          <p:cNvSpPr>
            <a:spLocks noGrp="1"/>
          </p:cNvSpPr>
          <p:nvPr>
            <p:ph sz="half" idx="2" hasCustomPrompt="1"/>
          </p:nvPr>
        </p:nvSpPr>
        <p:spPr>
          <a:xfrm>
            <a:off x="4648200" y="1600201"/>
            <a:ext cx="4038600" cy="4198994"/>
          </a:xfrm>
          <a:prstGeom prst="rect">
            <a:avLst/>
          </a:prstGeom>
        </p:spPr>
        <p:txBody>
          <a:bodyPr/>
          <a:lstStyle>
            <a:lvl1pPr>
              <a:defRPr sz="2400" b="0" i="0" baseline="0">
                <a:solidFill>
                  <a:schemeClr val="tx2"/>
                </a:solidFill>
                <a:latin typeface="Calibri"/>
                <a:cs typeface="Calibri Light"/>
              </a:defRPr>
            </a:lvl1pPr>
            <a:lvl2pPr marL="742950" indent="-285750">
              <a:buFont typeface="Arial"/>
              <a:buChar char="•"/>
              <a:defRPr sz="2400" b="0" i="0">
                <a:solidFill>
                  <a:schemeClr val="tx2"/>
                </a:solidFill>
                <a:latin typeface="Calibri Light"/>
                <a:cs typeface="Calibri Light"/>
              </a:defRPr>
            </a:lvl2pPr>
            <a:lvl3pPr marL="1257300" marR="0" indent="-342900" algn="l" defTabSz="457200" rtl="0" eaLnBrk="1" fontAlgn="auto" latinLnBrk="0" hangingPunct="1">
              <a:lnSpc>
                <a:spcPct val="100000"/>
              </a:lnSpc>
              <a:spcBef>
                <a:spcPct val="20000"/>
              </a:spcBef>
              <a:spcAft>
                <a:spcPts val="0"/>
              </a:spcAft>
              <a:buClrTx/>
              <a:buSzTx/>
              <a:buFont typeface="Lucida Grande"/>
              <a:buChar char="-"/>
              <a:tabLst/>
              <a:defRPr sz="2400" b="0" i="0">
                <a:solidFill>
                  <a:schemeClr val="tx2"/>
                </a:solidFill>
                <a:latin typeface="Calibri Light"/>
                <a:cs typeface="Calibri Light"/>
              </a:defRPr>
            </a:lvl3pPr>
            <a:lvl4pPr>
              <a:defRPr sz="1800">
                <a:latin typeface="Roboto   "/>
                <a:cs typeface="Roboto   "/>
              </a:defRPr>
            </a:lvl4pPr>
            <a:lvl5pPr>
              <a:defRPr sz="1800">
                <a:latin typeface="Roboto   "/>
                <a:cs typeface="Roboto   "/>
              </a:defRPr>
            </a:lvl5pPr>
            <a:lvl6pPr>
              <a:defRPr sz="1800"/>
            </a:lvl6pPr>
            <a:lvl7pPr>
              <a:defRPr sz="1800"/>
            </a:lvl7pPr>
            <a:lvl8pPr>
              <a:defRPr sz="1800"/>
            </a:lvl8pPr>
            <a:lvl9pPr>
              <a:defRPr sz="1800"/>
            </a:lvl9pPr>
          </a:lstStyle>
          <a:p>
            <a:pPr lvl="0"/>
            <a:r>
              <a:rPr lang="en-US" dirty="0" smtClean="0"/>
              <a:t>Calibri Regular for level 1</a:t>
            </a:r>
          </a:p>
          <a:p>
            <a:pPr lvl="1"/>
            <a:r>
              <a:rPr lang="en-US" dirty="0" smtClean="0"/>
              <a:t>Calibri Light level 2</a:t>
            </a:r>
          </a:p>
          <a:p>
            <a:pPr marL="1257300" marR="0" lvl="2" indent="-342900" algn="l" defTabSz="457200" rtl="0" eaLnBrk="1" fontAlgn="auto" latinLnBrk="0" hangingPunct="1">
              <a:lnSpc>
                <a:spcPct val="100000"/>
              </a:lnSpc>
              <a:spcBef>
                <a:spcPct val="20000"/>
              </a:spcBef>
              <a:spcAft>
                <a:spcPts val="0"/>
              </a:spcAft>
              <a:buClrTx/>
              <a:buSzTx/>
              <a:buFont typeface="Lucida Grande"/>
              <a:buChar char="-"/>
              <a:tabLst/>
              <a:defRPr/>
            </a:pPr>
            <a:r>
              <a:rPr lang="en-US" dirty="0" smtClean="0"/>
              <a:t>Calibri Light level 3</a:t>
            </a:r>
          </a:p>
        </p:txBody>
      </p:sp>
      <p:cxnSp>
        <p:nvCxnSpPr>
          <p:cNvPr id="9" name="Straight Connector 8"/>
          <p:cNvCxnSpPr/>
          <p:nvPr userDrawn="1"/>
        </p:nvCxnSpPr>
        <p:spPr>
          <a:xfrm>
            <a:off x="4556606" y="1600201"/>
            <a:ext cx="0" cy="4198994"/>
          </a:xfrm>
          <a:prstGeom prst="line">
            <a:avLst/>
          </a:prstGeom>
          <a:ln w="127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0528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97047898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Parallelogram 4"/>
          <p:cNvSpPr/>
          <p:nvPr userDrawn="1"/>
        </p:nvSpPr>
        <p:spPr>
          <a:xfrm>
            <a:off x="-13265" y="1343561"/>
            <a:ext cx="6290693" cy="1447503"/>
          </a:xfrm>
          <a:custGeom>
            <a:avLst/>
            <a:gdLst>
              <a:gd name="connsiteX0" fmla="*/ 0 w 7393214"/>
              <a:gd name="connsiteY0" fmla="*/ 1442357 h 1442357"/>
              <a:gd name="connsiteX1" fmla="*/ 360589 w 7393214"/>
              <a:gd name="connsiteY1" fmla="*/ 0 h 1442357"/>
              <a:gd name="connsiteX2" fmla="*/ 7393214 w 7393214"/>
              <a:gd name="connsiteY2" fmla="*/ 0 h 1442357"/>
              <a:gd name="connsiteX3" fmla="*/ 7032625 w 7393214"/>
              <a:gd name="connsiteY3" fmla="*/ 1442357 h 1442357"/>
              <a:gd name="connsiteX4" fmla="*/ 0 w 7393214"/>
              <a:gd name="connsiteY4" fmla="*/ 1442357 h 1442357"/>
              <a:gd name="connsiteX0" fmla="*/ 0 w 7892143"/>
              <a:gd name="connsiteY0" fmla="*/ 1442357 h 1442357"/>
              <a:gd name="connsiteX1" fmla="*/ 360589 w 7892143"/>
              <a:gd name="connsiteY1" fmla="*/ 0 h 1442357"/>
              <a:gd name="connsiteX2" fmla="*/ 7892143 w 7892143"/>
              <a:gd name="connsiteY2" fmla="*/ 0 h 1442357"/>
              <a:gd name="connsiteX3" fmla="*/ 7032625 w 7892143"/>
              <a:gd name="connsiteY3" fmla="*/ 1442357 h 1442357"/>
              <a:gd name="connsiteX4" fmla="*/ 0 w 7892143"/>
              <a:gd name="connsiteY4" fmla="*/ 1442357 h 1442357"/>
              <a:gd name="connsiteX0" fmla="*/ 0 w 7892143"/>
              <a:gd name="connsiteY0" fmla="*/ 1442357 h 1442357"/>
              <a:gd name="connsiteX1" fmla="*/ 1558017 w 7892143"/>
              <a:gd name="connsiteY1" fmla="*/ 0 h 1442357"/>
              <a:gd name="connsiteX2" fmla="*/ 7892143 w 7892143"/>
              <a:gd name="connsiteY2" fmla="*/ 0 h 1442357"/>
              <a:gd name="connsiteX3" fmla="*/ 7032625 w 7892143"/>
              <a:gd name="connsiteY3" fmla="*/ 1442357 h 1442357"/>
              <a:gd name="connsiteX4" fmla="*/ 0 w 7892143"/>
              <a:gd name="connsiteY4" fmla="*/ 1442357 h 1442357"/>
              <a:gd name="connsiteX0" fmla="*/ 20411 w 7912554"/>
              <a:gd name="connsiteY0" fmla="*/ 1469572 h 1469572"/>
              <a:gd name="connsiteX1" fmla="*/ 0 w 7912554"/>
              <a:gd name="connsiteY1" fmla="*/ 0 h 1469572"/>
              <a:gd name="connsiteX2" fmla="*/ 7912554 w 7912554"/>
              <a:gd name="connsiteY2" fmla="*/ 27215 h 1469572"/>
              <a:gd name="connsiteX3" fmla="*/ 7053036 w 7912554"/>
              <a:gd name="connsiteY3" fmla="*/ 1469572 h 1469572"/>
              <a:gd name="connsiteX4" fmla="*/ 20411 w 7912554"/>
              <a:gd name="connsiteY4" fmla="*/ 1469572 h 1469572"/>
              <a:gd name="connsiteX0" fmla="*/ 0 w 7892143"/>
              <a:gd name="connsiteY0" fmla="*/ 1442357 h 1442357"/>
              <a:gd name="connsiteX1" fmla="*/ 1621518 w 7892143"/>
              <a:gd name="connsiteY1" fmla="*/ 18142 h 1442357"/>
              <a:gd name="connsiteX2" fmla="*/ 7892143 w 7892143"/>
              <a:gd name="connsiteY2" fmla="*/ 0 h 1442357"/>
              <a:gd name="connsiteX3" fmla="*/ 7032625 w 7892143"/>
              <a:gd name="connsiteY3" fmla="*/ 1442357 h 1442357"/>
              <a:gd name="connsiteX4" fmla="*/ 0 w 7892143"/>
              <a:gd name="connsiteY4" fmla="*/ 1442357 h 1442357"/>
              <a:gd name="connsiteX0" fmla="*/ 0 w 6295572"/>
              <a:gd name="connsiteY0" fmla="*/ 1451429 h 1451429"/>
              <a:gd name="connsiteX1" fmla="*/ 24947 w 6295572"/>
              <a:gd name="connsiteY1" fmla="*/ 18142 h 1451429"/>
              <a:gd name="connsiteX2" fmla="*/ 6295572 w 6295572"/>
              <a:gd name="connsiteY2" fmla="*/ 0 h 1451429"/>
              <a:gd name="connsiteX3" fmla="*/ 5436054 w 6295572"/>
              <a:gd name="connsiteY3" fmla="*/ 1442357 h 1451429"/>
              <a:gd name="connsiteX4" fmla="*/ 0 w 6295572"/>
              <a:gd name="connsiteY4" fmla="*/ 1451429 h 1451429"/>
              <a:gd name="connsiteX0" fmla="*/ 274410 w 6569982"/>
              <a:gd name="connsiteY0" fmla="*/ 1451429 h 1451429"/>
              <a:gd name="connsiteX1" fmla="*/ 0 w 6569982"/>
              <a:gd name="connsiteY1" fmla="*/ 18142 h 1451429"/>
              <a:gd name="connsiteX2" fmla="*/ 6569982 w 6569982"/>
              <a:gd name="connsiteY2" fmla="*/ 0 h 1451429"/>
              <a:gd name="connsiteX3" fmla="*/ 5710464 w 6569982"/>
              <a:gd name="connsiteY3" fmla="*/ 1442357 h 1451429"/>
              <a:gd name="connsiteX4" fmla="*/ 274410 w 6569982"/>
              <a:gd name="connsiteY4" fmla="*/ 1451429 h 1451429"/>
              <a:gd name="connsiteX0" fmla="*/ 0 w 6295572"/>
              <a:gd name="connsiteY0" fmla="*/ 1451429 h 1451429"/>
              <a:gd name="connsiteX1" fmla="*/ 6804 w 6295572"/>
              <a:gd name="connsiteY1" fmla="*/ 27214 h 1451429"/>
              <a:gd name="connsiteX2" fmla="*/ 6295572 w 6295572"/>
              <a:gd name="connsiteY2" fmla="*/ 0 h 1451429"/>
              <a:gd name="connsiteX3" fmla="*/ 5436054 w 6295572"/>
              <a:gd name="connsiteY3" fmla="*/ 1442357 h 1451429"/>
              <a:gd name="connsiteX4" fmla="*/ 0 w 6295572"/>
              <a:gd name="connsiteY4" fmla="*/ 1451429 h 1451429"/>
              <a:gd name="connsiteX0" fmla="*/ 52961 w 6288768"/>
              <a:gd name="connsiteY0" fmla="*/ 1451429 h 1451429"/>
              <a:gd name="connsiteX1" fmla="*/ 0 w 6288768"/>
              <a:gd name="connsiteY1" fmla="*/ 27214 h 1451429"/>
              <a:gd name="connsiteX2" fmla="*/ 6288768 w 6288768"/>
              <a:gd name="connsiteY2" fmla="*/ 0 h 1451429"/>
              <a:gd name="connsiteX3" fmla="*/ 5429250 w 6288768"/>
              <a:gd name="connsiteY3" fmla="*/ 1442357 h 1451429"/>
              <a:gd name="connsiteX4" fmla="*/ 52961 w 6288768"/>
              <a:gd name="connsiteY4" fmla="*/ 1451429 h 1451429"/>
              <a:gd name="connsiteX0" fmla="*/ 667 w 6288768"/>
              <a:gd name="connsiteY0" fmla="*/ 1451429 h 1451429"/>
              <a:gd name="connsiteX1" fmla="*/ 0 w 6288768"/>
              <a:gd name="connsiteY1" fmla="*/ 27214 h 1451429"/>
              <a:gd name="connsiteX2" fmla="*/ 6288768 w 6288768"/>
              <a:gd name="connsiteY2" fmla="*/ 0 h 1451429"/>
              <a:gd name="connsiteX3" fmla="*/ 5429250 w 6288768"/>
              <a:gd name="connsiteY3" fmla="*/ 1442357 h 1451429"/>
              <a:gd name="connsiteX4" fmla="*/ 667 w 6288768"/>
              <a:gd name="connsiteY4" fmla="*/ 1451429 h 1451429"/>
              <a:gd name="connsiteX0" fmla="*/ 1 w 6288102"/>
              <a:gd name="connsiteY0" fmla="*/ 1451429 h 1451429"/>
              <a:gd name="connsiteX1" fmla="*/ 126334 w 6288102"/>
              <a:gd name="connsiteY1" fmla="*/ 27214 h 1451429"/>
              <a:gd name="connsiteX2" fmla="*/ 6288102 w 6288102"/>
              <a:gd name="connsiteY2" fmla="*/ 0 h 1451429"/>
              <a:gd name="connsiteX3" fmla="*/ 5428584 w 6288102"/>
              <a:gd name="connsiteY3" fmla="*/ 1442357 h 1451429"/>
              <a:gd name="connsiteX4" fmla="*/ 1 w 6288102"/>
              <a:gd name="connsiteY4" fmla="*/ 1451429 h 1451429"/>
              <a:gd name="connsiteX0" fmla="*/ 8138 w 6296239"/>
              <a:gd name="connsiteY0" fmla="*/ 1451429 h 1451429"/>
              <a:gd name="connsiteX1" fmla="*/ 0 w 6296239"/>
              <a:gd name="connsiteY1" fmla="*/ 19743 h 1451429"/>
              <a:gd name="connsiteX2" fmla="*/ 6296239 w 6296239"/>
              <a:gd name="connsiteY2" fmla="*/ 0 h 1451429"/>
              <a:gd name="connsiteX3" fmla="*/ 5436721 w 6296239"/>
              <a:gd name="connsiteY3" fmla="*/ 1442357 h 1451429"/>
              <a:gd name="connsiteX4" fmla="*/ 8138 w 6296239"/>
              <a:gd name="connsiteY4" fmla="*/ 1451429 h 1451429"/>
              <a:gd name="connsiteX0" fmla="*/ 8138 w 6296239"/>
              <a:gd name="connsiteY0" fmla="*/ 1451429 h 1451429"/>
              <a:gd name="connsiteX1" fmla="*/ 0 w 6296239"/>
              <a:gd name="connsiteY1" fmla="*/ 19743 h 1451429"/>
              <a:gd name="connsiteX2" fmla="*/ 6296239 w 6296239"/>
              <a:gd name="connsiteY2" fmla="*/ 0 h 1451429"/>
              <a:gd name="connsiteX3" fmla="*/ 5436721 w 6296239"/>
              <a:gd name="connsiteY3" fmla="*/ 1442357 h 1451429"/>
              <a:gd name="connsiteX4" fmla="*/ 220517 w 6296239"/>
              <a:gd name="connsiteY4" fmla="*/ 1450895 h 1451429"/>
              <a:gd name="connsiteX5" fmla="*/ 8138 w 6296239"/>
              <a:gd name="connsiteY5" fmla="*/ 1451429 h 1451429"/>
              <a:gd name="connsiteX0" fmla="*/ 8138 w 6296239"/>
              <a:gd name="connsiteY0" fmla="*/ 1451429 h 1451429"/>
              <a:gd name="connsiteX1" fmla="*/ 0 w 6296239"/>
              <a:gd name="connsiteY1" fmla="*/ 19743 h 1451429"/>
              <a:gd name="connsiteX2" fmla="*/ 6296239 w 6296239"/>
              <a:gd name="connsiteY2" fmla="*/ 0 h 1451429"/>
              <a:gd name="connsiteX3" fmla="*/ 5436721 w 6296239"/>
              <a:gd name="connsiteY3" fmla="*/ 1442357 h 1451429"/>
              <a:gd name="connsiteX4" fmla="*/ 369929 w 6296239"/>
              <a:gd name="connsiteY4" fmla="*/ 1353777 h 1451429"/>
              <a:gd name="connsiteX5" fmla="*/ 8138 w 6296239"/>
              <a:gd name="connsiteY5" fmla="*/ 1451429 h 1451429"/>
              <a:gd name="connsiteX0" fmla="*/ 8138 w 6296239"/>
              <a:gd name="connsiteY0" fmla="*/ 1451429 h 1480777"/>
              <a:gd name="connsiteX1" fmla="*/ 0 w 6296239"/>
              <a:gd name="connsiteY1" fmla="*/ 19743 h 1480777"/>
              <a:gd name="connsiteX2" fmla="*/ 6296239 w 6296239"/>
              <a:gd name="connsiteY2" fmla="*/ 0 h 1480777"/>
              <a:gd name="connsiteX3" fmla="*/ 5436721 w 6296239"/>
              <a:gd name="connsiteY3" fmla="*/ 1442357 h 1480777"/>
              <a:gd name="connsiteX4" fmla="*/ 205576 w 6296239"/>
              <a:gd name="connsiteY4" fmla="*/ 1480777 h 1480777"/>
              <a:gd name="connsiteX5" fmla="*/ 8138 w 6296239"/>
              <a:gd name="connsiteY5" fmla="*/ 1451429 h 1480777"/>
              <a:gd name="connsiteX0" fmla="*/ 4 w 6303046"/>
              <a:gd name="connsiteY0" fmla="*/ 1077899 h 1480777"/>
              <a:gd name="connsiteX1" fmla="*/ 6807 w 6303046"/>
              <a:gd name="connsiteY1" fmla="*/ 19743 h 1480777"/>
              <a:gd name="connsiteX2" fmla="*/ 6303046 w 6303046"/>
              <a:gd name="connsiteY2" fmla="*/ 0 h 1480777"/>
              <a:gd name="connsiteX3" fmla="*/ 5443528 w 6303046"/>
              <a:gd name="connsiteY3" fmla="*/ 1442357 h 1480777"/>
              <a:gd name="connsiteX4" fmla="*/ 212383 w 6303046"/>
              <a:gd name="connsiteY4" fmla="*/ 1480777 h 1480777"/>
              <a:gd name="connsiteX5" fmla="*/ 4 w 6303046"/>
              <a:gd name="connsiteY5" fmla="*/ 1077899 h 1480777"/>
              <a:gd name="connsiteX0" fmla="*/ 49091 w 6352133"/>
              <a:gd name="connsiteY0" fmla="*/ 1077899 h 1480777"/>
              <a:gd name="connsiteX1" fmla="*/ 55894 w 6352133"/>
              <a:gd name="connsiteY1" fmla="*/ 19743 h 1480777"/>
              <a:gd name="connsiteX2" fmla="*/ 6352133 w 6352133"/>
              <a:gd name="connsiteY2" fmla="*/ 0 h 1480777"/>
              <a:gd name="connsiteX3" fmla="*/ 5492615 w 6352133"/>
              <a:gd name="connsiteY3" fmla="*/ 1442357 h 1480777"/>
              <a:gd name="connsiteX4" fmla="*/ 0 w 6352133"/>
              <a:gd name="connsiteY4" fmla="*/ 1480777 h 1480777"/>
              <a:gd name="connsiteX5" fmla="*/ 49091 w 6352133"/>
              <a:gd name="connsiteY5" fmla="*/ 1077899 h 1480777"/>
              <a:gd name="connsiteX0" fmla="*/ 4268 w 6307310"/>
              <a:gd name="connsiteY0" fmla="*/ 1077899 h 1480777"/>
              <a:gd name="connsiteX1" fmla="*/ 11071 w 6307310"/>
              <a:gd name="connsiteY1" fmla="*/ 19743 h 1480777"/>
              <a:gd name="connsiteX2" fmla="*/ 6307310 w 6307310"/>
              <a:gd name="connsiteY2" fmla="*/ 0 h 1480777"/>
              <a:gd name="connsiteX3" fmla="*/ 5447792 w 6307310"/>
              <a:gd name="connsiteY3" fmla="*/ 1442357 h 1480777"/>
              <a:gd name="connsiteX4" fmla="*/ 0 w 6307310"/>
              <a:gd name="connsiteY4" fmla="*/ 1480777 h 1480777"/>
              <a:gd name="connsiteX5" fmla="*/ 4268 w 6307310"/>
              <a:gd name="connsiteY5" fmla="*/ 1077899 h 1480777"/>
              <a:gd name="connsiteX0" fmla="*/ 144 w 6303186"/>
              <a:gd name="connsiteY0" fmla="*/ 1077899 h 1458594"/>
              <a:gd name="connsiteX1" fmla="*/ 6947 w 6303186"/>
              <a:gd name="connsiteY1" fmla="*/ 19743 h 1458594"/>
              <a:gd name="connsiteX2" fmla="*/ 6303186 w 6303186"/>
              <a:gd name="connsiteY2" fmla="*/ 0 h 1458594"/>
              <a:gd name="connsiteX3" fmla="*/ 5443668 w 6303186"/>
              <a:gd name="connsiteY3" fmla="*/ 1442357 h 1458594"/>
              <a:gd name="connsiteX4" fmla="*/ 6968 w 6303186"/>
              <a:gd name="connsiteY4" fmla="*/ 1458594 h 1458594"/>
              <a:gd name="connsiteX5" fmla="*/ 144 w 6303186"/>
              <a:gd name="connsiteY5" fmla="*/ 1077899 h 1458594"/>
              <a:gd name="connsiteX0" fmla="*/ 144 w 6303186"/>
              <a:gd name="connsiteY0" fmla="*/ 1077899 h 1442357"/>
              <a:gd name="connsiteX1" fmla="*/ 6947 w 6303186"/>
              <a:gd name="connsiteY1" fmla="*/ 19743 h 1442357"/>
              <a:gd name="connsiteX2" fmla="*/ 6303186 w 6303186"/>
              <a:gd name="connsiteY2" fmla="*/ 0 h 1442357"/>
              <a:gd name="connsiteX3" fmla="*/ 5443668 w 6303186"/>
              <a:gd name="connsiteY3" fmla="*/ 1442357 h 1442357"/>
              <a:gd name="connsiteX4" fmla="*/ 6968 w 6303186"/>
              <a:gd name="connsiteY4" fmla="*/ 1430865 h 1442357"/>
              <a:gd name="connsiteX5" fmla="*/ 144 w 6303186"/>
              <a:gd name="connsiteY5" fmla="*/ 1077899 h 1442357"/>
              <a:gd name="connsiteX0" fmla="*/ 303 w 6303345"/>
              <a:gd name="connsiteY0" fmla="*/ 1077899 h 1458594"/>
              <a:gd name="connsiteX1" fmla="*/ 7106 w 6303345"/>
              <a:gd name="connsiteY1" fmla="*/ 19743 h 1458594"/>
              <a:gd name="connsiteX2" fmla="*/ 6303345 w 6303345"/>
              <a:gd name="connsiteY2" fmla="*/ 0 h 1458594"/>
              <a:gd name="connsiteX3" fmla="*/ 5443827 w 6303345"/>
              <a:gd name="connsiteY3" fmla="*/ 1442357 h 1458594"/>
              <a:gd name="connsiteX4" fmla="*/ 1581 w 6303345"/>
              <a:gd name="connsiteY4" fmla="*/ 1458594 h 1458594"/>
              <a:gd name="connsiteX5" fmla="*/ 303 w 6303345"/>
              <a:gd name="connsiteY5" fmla="*/ 1077899 h 1458594"/>
              <a:gd name="connsiteX0" fmla="*/ 303 w 6303345"/>
              <a:gd name="connsiteY0" fmla="*/ 1091431 h 1472126"/>
              <a:gd name="connsiteX1" fmla="*/ 12652 w 6303345"/>
              <a:gd name="connsiteY1" fmla="*/ 0 h 1472126"/>
              <a:gd name="connsiteX2" fmla="*/ 6303345 w 6303345"/>
              <a:gd name="connsiteY2" fmla="*/ 13532 h 1472126"/>
              <a:gd name="connsiteX3" fmla="*/ 5443827 w 6303345"/>
              <a:gd name="connsiteY3" fmla="*/ 1455889 h 1472126"/>
              <a:gd name="connsiteX4" fmla="*/ 1581 w 6303345"/>
              <a:gd name="connsiteY4" fmla="*/ 1472126 h 1472126"/>
              <a:gd name="connsiteX5" fmla="*/ 303 w 6303345"/>
              <a:gd name="connsiteY5" fmla="*/ 1091431 h 1472126"/>
              <a:gd name="connsiteX0" fmla="*/ 303 w 6303345"/>
              <a:gd name="connsiteY0" fmla="*/ 1077899 h 1458594"/>
              <a:gd name="connsiteX1" fmla="*/ 12652 w 6303345"/>
              <a:gd name="connsiteY1" fmla="*/ 3105 h 1458594"/>
              <a:gd name="connsiteX2" fmla="*/ 6303345 w 6303345"/>
              <a:gd name="connsiteY2" fmla="*/ 0 h 1458594"/>
              <a:gd name="connsiteX3" fmla="*/ 5443827 w 6303345"/>
              <a:gd name="connsiteY3" fmla="*/ 1442357 h 1458594"/>
              <a:gd name="connsiteX4" fmla="*/ 1581 w 6303345"/>
              <a:gd name="connsiteY4" fmla="*/ 1458594 h 1458594"/>
              <a:gd name="connsiteX5" fmla="*/ 303 w 6303345"/>
              <a:gd name="connsiteY5" fmla="*/ 1077899 h 1458594"/>
              <a:gd name="connsiteX0" fmla="*/ 109642 w 6301764"/>
              <a:gd name="connsiteY0" fmla="*/ 861615 h 1458594"/>
              <a:gd name="connsiteX1" fmla="*/ 11071 w 6301764"/>
              <a:gd name="connsiteY1" fmla="*/ 3105 h 1458594"/>
              <a:gd name="connsiteX2" fmla="*/ 6301764 w 6301764"/>
              <a:gd name="connsiteY2" fmla="*/ 0 h 1458594"/>
              <a:gd name="connsiteX3" fmla="*/ 5442246 w 6301764"/>
              <a:gd name="connsiteY3" fmla="*/ 1442357 h 1458594"/>
              <a:gd name="connsiteX4" fmla="*/ 0 w 6301764"/>
              <a:gd name="connsiteY4" fmla="*/ 1458594 h 1458594"/>
              <a:gd name="connsiteX5" fmla="*/ 109642 w 6301764"/>
              <a:gd name="connsiteY5" fmla="*/ 861615 h 1458594"/>
              <a:gd name="connsiteX0" fmla="*/ 15360 w 6301764"/>
              <a:gd name="connsiteY0" fmla="*/ 861615 h 1458594"/>
              <a:gd name="connsiteX1" fmla="*/ 11071 w 6301764"/>
              <a:gd name="connsiteY1" fmla="*/ 3105 h 1458594"/>
              <a:gd name="connsiteX2" fmla="*/ 6301764 w 6301764"/>
              <a:gd name="connsiteY2" fmla="*/ 0 h 1458594"/>
              <a:gd name="connsiteX3" fmla="*/ 5442246 w 6301764"/>
              <a:gd name="connsiteY3" fmla="*/ 1442357 h 1458594"/>
              <a:gd name="connsiteX4" fmla="*/ 0 w 6301764"/>
              <a:gd name="connsiteY4" fmla="*/ 1458594 h 1458594"/>
              <a:gd name="connsiteX5" fmla="*/ 15360 w 6301764"/>
              <a:gd name="connsiteY5" fmla="*/ 861615 h 1458594"/>
              <a:gd name="connsiteX0" fmla="*/ 9814 w 6296218"/>
              <a:gd name="connsiteY0" fmla="*/ 861615 h 1453048"/>
              <a:gd name="connsiteX1" fmla="*/ 5525 w 6296218"/>
              <a:gd name="connsiteY1" fmla="*/ 3105 h 1453048"/>
              <a:gd name="connsiteX2" fmla="*/ 6296218 w 6296218"/>
              <a:gd name="connsiteY2" fmla="*/ 0 h 1453048"/>
              <a:gd name="connsiteX3" fmla="*/ 5436700 w 6296218"/>
              <a:gd name="connsiteY3" fmla="*/ 1442357 h 1453048"/>
              <a:gd name="connsiteX4" fmla="*/ 0 w 6296218"/>
              <a:gd name="connsiteY4" fmla="*/ 1453048 h 1453048"/>
              <a:gd name="connsiteX5" fmla="*/ 9814 w 6296218"/>
              <a:gd name="connsiteY5" fmla="*/ 861615 h 1453048"/>
              <a:gd name="connsiteX0" fmla="*/ 4289 w 6290693"/>
              <a:gd name="connsiteY0" fmla="*/ 861615 h 1453048"/>
              <a:gd name="connsiteX1" fmla="*/ 0 w 6290693"/>
              <a:gd name="connsiteY1" fmla="*/ 3105 h 1453048"/>
              <a:gd name="connsiteX2" fmla="*/ 6290693 w 6290693"/>
              <a:gd name="connsiteY2" fmla="*/ 0 h 1453048"/>
              <a:gd name="connsiteX3" fmla="*/ 5431175 w 6290693"/>
              <a:gd name="connsiteY3" fmla="*/ 1442357 h 1453048"/>
              <a:gd name="connsiteX4" fmla="*/ 55481 w 6290693"/>
              <a:gd name="connsiteY4" fmla="*/ 1453048 h 1453048"/>
              <a:gd name="connsiteX5" fmla="*/ 4289 w 6290693"/>
              <a:gd name="connsiteY5" fmla="*/ 861615 h 1453048"/>
              <a:gd name="connsiteX0" fmla="*/ 4289 w 6290693"/>
              <a:gd name="connsiteY0" fmla="*/ 861615 h 1453048"/>
              <a:gd name="connsiteX1" fmla="*/ 0 w 6290693"/>
              <a:gd name="connsiteY1" fmla="*/ 3105 h 1453048"/>
              <a:gd name="connsiteX2" fmla="*/ 6290693 w 6290693"/>
              <a:gd name="connsiteY2" fmla="*/ 0 h 1453048"/>
              <a:gd name="connsiteX3" fmla="*/ 5431175 w 6290693"/>
              <a:gd name="connsiteY3" fmla="*/ 1442357 h 1453048"/>
              <a:gd name="connsiteX4" fmla="*/ 11113 w 6290693"/>
              <a:gd name="connsiteY4" fmla="*/ 1453048 h 1453048"/>
              <a:gd name="connsiteX5" fmla="*/ 4289 w 6290693"/>
              <a:gd name="connsiteY5" fmla="*/ 861615 h 1453048"/>
              <a:gd name="connsiteX0" fmla="*/ 4289 w 6290693"/>
              <a:gd name="connsiteY0" fmla="*/ 861615 h 1447503"/>
              <a:gd name="connsiteX1" fmla="*/ 0 w 6290693"/>
              <a:gd name="connsiteY1" fmla="*/ 3105 h 1447503"/>
              <a:gd name="connsiteX2" fmla="*/ 6290693 w 6290693"/>
              <a:gd name="connsiteY2" fmla="*/ 0 h 1447503"/>
              <a:gd name="connsiteX3" fmla="*/ 5431175 w 6290693"/>
              <a:gd name="connsiteY3" fmla="*/ 1442357 h 1447503"/>
              <a:gd name="connsiteX4" fmla="*/ 5567 w 6290693"/>
              <a:gd name="connsiteY4" fmla="*/ 1447503 h 1447503"/>
              <a:gd name="connsiteX5" fmla="*/ 4289 w 6290693"/>
              <a:gd name="connsiteY5" fmla="*/ 861615 h 1447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90693" h="1447503">
                <a:moveTo>
                  <a:pt x="4289" y="861615"/>
                </a:moveTo>
                <a:cubicBezTo>
                  <a:pt x="4067" y="386877"/>
                  <a:pt x="222" y="477843"/>
                  <a:pt x="0" y="3105"/>
                </a:cubicBezTo>
                <a:lnTo>
                  <a:pt x="6290693" y="0"/>
                </a:lnTo>
                <a:lnTo>
                  <a:pt x="5431175" y="1442357"/>
                </a:lnTo>
                <a:lnTo>
                  <a:pt x="5567" y="1447503"/>
                </a:lnTo>
                <a:cubicBezTo>
                  <a:pt x="6990" y="1313210"/>
                  <a:pt x="2866" y="995908"/>
                  <a:pt x="4289" y="861615"/>
                </a:cubicBezTo>
                <a:close/>
              </a:path>
            </a:pathLst>
          </a:cu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6BB6"/>
              </a:solidFill>
            </a:endParaRPr>
          </a:p>
        </p:txBody>
      </p:sp>
      <p:sp>
        <p:nvSpPr>
          <p:cNvPr id="9" name="Text Placeholder 8"/>
          <p:cNvSpPr>
            <a:spLocks noGrp="1"/>
          </p:cNvSpPr>
          <p:nvPr>
            <p:ph type="body" sz="quarter" idx="10" hasCustomPrompt="1"/>
          </p:nvPr>
        </p:nvSpPr>
        <p:spPr>
          <a:xfrm>
            <a:off x="0" y="1796964"/>
            <a:ext cx="5711152" cy="631568"/>
          </a:xfrm>
          <a:prstGeom prst="rect">
            <a:avLst/>
          </a:prstGeom>
        </p:spPr>
        <p:txBody>
          <a:bodyPr vert="horz"/>
          <a:lstStyle>
            <a:lvl1pPr marL="0" indent="344488" algn="l">
              <a:buNone/>
              <a:defRPr sz="2700">
                <a:solidFill>
                  <a:srgbClr val="006BB6"/>
                </a:solidFill>
                <a:latin typeface="Calibri Light"/>
              </a:defRPr>
            </a:lvl1pPr>
          </a:lstStyle>
          <a:p>
            <a:pPr lvl="0"/>
            <a:r>
              <a:rPr lang="en-US" dirty="0" smtClean="0"/>
              <a:t>Chapter Divider in Calibri Light</a:t>
            </a:r>
          </a:p>
        </p:txBody>
      </p:sp>
      <p:sp>
        <p:nvSpPr>
          <p:cNvPr id="6" name="Slide Number Placeholder 6"/>
          <p:cNvSpPr txBox="1">
            <a:spLocks/>
          </p:cNvSpPr>
          <p:nvPr userDrawn="1"/>
        </p:nvSpPr>
        <p:spPr>
          <a:xfrm>
            <a:off x="0" y="6527031"/>
            <a:ext cx="700424" cy="33096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FB743D90-D76D-EF40-906A-DF2A6AB41150}" type="slidenum">
              <a:rPr lang="en-US" sz="1400" smtClean="0">
                <a:solidFill>
                  <a:schemeClr val="bg1"/>
                </a:solidFill>
              </a:rPr>
              <a:pPr algn="r"/>
              <a:t>‹#›</a:t>
            </a:fld>
            <a:endParaRPr lang="en-US" sz="1400" dirty="0">
              <a:solidFill>
                <a:schemeClr val="bg1"/>
              </a:solidFill>
            </a:endParaRPr>
          </a:p>
        </p:txBody>
      </p:sp>
    </p:spTree>
    <p:extLst>
      <p:ext uri="{BB962C8B-B14F-4D97-AF65-F5344CB8AC3E}">
        <p14:creationId xmlns:p14="http://schemas.microsoft.com/office/powerpoint/2010/main" val="129033392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284"/>
            <a:ext cx="9144000" cy="6853431"/>
          </a:xfrm>
          <a:prstGeom prst="rect">
            <a:avLst/>
          </a:prstGeom>
        </p:spPr>
      </p:pic>
      <p:sp>
        <p:nvSpPr>
          <p:cNvPr id="2" name="Title 1"/>
          <p:cNvSpPr>
            <a:spLocks noGrp="1"/>
          </p:cNvSpPr>
          <p:nvPr>
            <p:ph type="title" hasCustomPrompt="1"/>
          </p:nvPr>
        </p:nvSpPr>
        <p:spPr>
          <a:xfrm>
            <a:off x="457200" y="274638"/>
            <a:ext cx="8229600" cy="1143000"/>
          </a:xfrm>
          <a:prstGeom prst="rect">
            <a:avLst/>
          </a:prstGeom>
        </p:spPr>
        <p:txBody>
          <a:bodyPr vert="horz"/>
          <a:lstStyle>
            <a:lvl1pPr algn="l">
              <a:defRPr sz="6000" baseline="0">
                <a:solidFill>
                  <a:schemeClr val="bg1"/>
                </a:solidFill>
                <a:latin typeface="Calibri Light"/>
              </a:defRPr>
            </a:lvl1pPr>
          </a:lstStyle>
          <a:p>
            <a:r>
              <a:rPr lang="en-US" dirty="0" smtClean="0"/>
              <a:t>Graphs or charts</a:t>
            </a:r>
            <a:endParaRPr lang="en-US" dirty="0"/>
          </a:p>
        </p:txBody>
      </p:sp>
      <p:sp>
        <p:nvSpPr>
          <p:cNvPr id="4" name="Slide Number Placeholder 6"/>
          <p:cNvSpPr txBox="1">
            <a:spLocks/>
          </p:cNvSpPr>
          <p:nvPr userDrawn="1"/>
        </p:nvSpPr>
        <p:spPr>
          <a:xfrm>
            <a:off x="0" y="6527031"/>
            <a:ext cx="700424" cy="33096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FB743D90-D76D-EF40-906A-DF2A6AB41150}" type="slidenum">
              <a:rPr lang="en-US" sz="1400" smtClean="0">
                <a:solidFill>
                  <a:schemeClr val="bg1"/>
                </a:solidFill>
              </a:rPr>
              <a:pPr algn="r"/>
              <a:t>‹#›</a:t>
            </a:fld>
            <a:endParaRPr lang="en-US" sz="1400" dirty="0">
              <a:solidFill>
                <a:schemeClr val="bg1"/>
              </a:solidFill>
            </a:endParaRPr>
          </a:p>
        </p:txBody>
      </p:sp>
    </p:spTree>
    <p:extLst>
      <p:ext uri="{BB962C8B-B14F-4D97-AF65-F5344CB8AC3E}">
        <p14:creationId xmlns:p14="http://schemas.microsoft.com/office/powerpoint/2010/main" val="571225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8194" y="8194"/>
            <a:ext cx="9144000" cy="6858000"/>
          </a:xfrm>
          <a:prstGeom prst="rect">
            <a:avLst/>
          </a:prstGeom>
        </p:spPr>
      </p:pic>
      <p:sp>
        <p:nvSpPr>
          <p:cNvPr id="8" name="Slide Number Placeholder 6"/>
          <p:cNvSpPr txBox="1">
            <a:spLocks/>
          </p:cNvSpPr>
          <p:nvPr userDrawn="1"/>
        </p:nvSpPr>
        <p:spPr>
          <a:xfrm>
            <a:off x="0" y="6527031"/>
            <a:ext cx="700424" cy="33096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FB743D90-D76D-EF40-906A-DF2A6AB41150}" type="slidenum">
              <a:rPr lang="en-US" sz="1400" smtClean="0">
                <a:solidFill>
                  <a:schemeClr val="bg1"/>
                </a:solidFill>
              </a:rPr>
              <a:pPr algn="r"/>
              <a:t>‹#›</a:t>
            </a:fld>
            <a:endParaRPr lang="en-US" sz="1400" dirty="0">
              <a:solidFill>
                <a:schemeClr val="bg1"/>
              </a:solidFill>
            </a:endParaRPr>
          </a:p>
        </p:txBody>
      </p:sp>
    </p:spTree>
    <p:extLst>
      <p:ext uri="{BB962C8B-B14F-4D97-AF65-F5344CB8AC3E}">
        <p14:creationId xmlns:p14="http://schemas.microsoft.com/office/powerpoint/2010/main" val="212874258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2" r:id="rId5"/>
    <p:sldLayoutId id="2147483653" r:id="rId6"/>
    <p:sldLayoutId id="2147483655" r:id="rId7"/>
    <p:sldLayoutId id="2147483654" r:id="rId8"/>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sz="4800" dirty="0" smtClean="0">
                <a:solidFill>
                  <a:schemeClr val="tx1"/>
                </a:solidFill>
              </a:rPr>
              <a:t>Public Health Approach to Cannabis Regulation</a:t>
            </a:r>
            <a:endParaRPr lang="en-US" sz="4800" dirty="0">
              <a:solidFill>
                <a:schemeClr val="tx1"/>
              </a:solidFill>
            </a:endParaRPr>
          </a:p>
        </p:txBody>
      </p:sp>
      <p:sp>
        <p:nvSpPr>
          <p:cNvPr id="4" name="Subtitle 3"/>
          <p:cNvSpPr>
            <a:spLocks noGrp="1"/>
          </p:cNvSpPr>
          <p:nvPr>
            <p:ph type="subTitle" idx="1"/>
          </p:nvPr>
        </p:nvSpPr>
        <p:spPr>
          <a:xfrm>
            <a:off x="1047720" y="3842999"/>
            <a:ext cx="8096280" cy="650252"/>
          </a:xfrm>
        </p:spPr>
        <p:txBody>
          <a:bodyPr/>
          <a:lstStyle/>
          <a:p>
            <a:r>
              <a:rPr lang="en-US" dirty="0" smtClean="0"/>
              <a:t>Dr. Robert Strang, CMOH</a:t>
            </a:r>
          </a:p>
          <a:p>
            <a:r>
              <a:rPr lang="en-US" dirty="0" smtClean="0"/>
              <a:t>Nova Scotia Department of Health and Wellness </a:t>
            </a:r>
            <a:endParaRPr lang="en-US" dirty="0"/>
          </a:p>
        </p:txBody>
      </p:sp>
    </p:spTree>
    <p:extLst>
      <p:ext uri="{BB962C8B-B14F-4D97-AF65-F5344CB8AC3E}">
        <p14:creationId xmlns:p14="http://schemas.microsoft.com/office/powerpoint/2010/main" val="30954201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9842"/>
            <a:ext cx="9144000" cy="1177795"/>
          </a:xfrm>
        </p:spPr>
        <p:txBody>
          <a:bodyPr/>
          <a:lstStyle/>
          <a:p>
            <a:r>
              <a:rPr lang="en-US" sz="4800" dirty="0">
                <a:solidFill>
                  <a:schemeClr val="tx1"/>
                </a:solidFill>
              </a:rPr>
              <a:t>A </a:t>
            </a:r>
            <a:r>
              <a:rPr lang="en-US" sz="4800" dirty="0" smtClean="0">
                <a:solidFill>
                  <a:schemeClr val="tx1"/>
                </a:solidFill>
              </a:rPr>
              <a:t>PH Framework </a:t>
            </a:r>
            <a:r>
              <a:rPr lang="en-US" sz="4800" dirty="0">
                <a:solidFill>
                  <a:schemeClr val="tx1"/>
                </a:solidFill>
              </a:rPr>
              <a:t>for Legalization</a:t>
            </a:r>
            <a:endParaRPr lang="en-US" sz="4800" dirty="0">
              <a:solidFill>
                <a:schemeClr val="tx1"/>
              </a:solidFill>
            </a:endParaRPr>
          </a:p>
        </p:txBody>
      </p:sp>
      <p:sp>
        <p:nvSpPr>
          <p:cNvPr id="3" name="Content Placeholder 2"/>
          <p:cNvSpPr>
            <a:spLocks noGrp="1"/>
          </p:cNvSpPr>
          <p:nvPr>
            <p:ph idx="1"/>
          </p:nvPr>
        </p:nvSpPr>
        <p:spPr>
          <a:xfrm>
            <a:off x="457200" y="1417638"/>
            <a:ext cx="8229600" cy="4945840"/>
          </a:xfrm>
        </p:spPr>
        <p:txBody>
          <a:bodyPr/>
          <a:lstStyle/>
          <a:p>
            <a:endParaRPr lang="en-US" sz="2800" dirty="0" smtClean="0">
              <a:latin typeface="+mn-lt"/>
            </a:endParaRPr>
          </a:p>
          <a:p>
            <a:r>
              <a:rPr lang="en-US" sz="3200" dirty="0" smtClean="0">
                <a:solidFill>
                  <a:schemeClr val="tx1"/>
                </a:solidFill>
                <a:latin typeface="+mn-lt"/>
              </a:rPr>
              <a:t>Public </a:t>
            </a:r>
            <a:r>
              <a:rPr lang="en-US" sz="3200" dirty="0">
                <a:solidFill>
                  <a:schemeClr val="tx1"/>
                </a:solidFill>
                <a:latin typeface="+mn-lt"/>
              </a:rPr>
              <a:t>Safety</a:t>
            </a:r>
          </a:p>
          <a:p>
            <a:pPr lvl="1"/>
            <a:r>
              <a:rPr lang="en-US" sz="3200" dirty="0">
                <a:solidFill>
                  <a:schemeClr val="tx1"/>
                </a:solidFill>
                <a:latin typeface="+mn-lt"/>
              </a:rPr>
              <a:t>Counter-marketing</a:t>
            </a:r>
          </a:p>
          <a:p>
            <a:pPr lvl="1"/>
            <a:r>
              <a:rPr lang="en-US" sz="3200" dirty="0">
                <a:solidFill>
                  <a:schemeClr val="tx1"/>
                </a:solidFill>
                <a:latin typeface="+mn-lt"/>
              </a:rPr>
              <a:t>Impaired driving law</a:t>
            </a:r>
          </a:p>
          <a:p>
            <a:pPr lvl="1"/>
            <a:r>
              <a:rPr lang="en-US" sz="3200" dirty="0">
                <a:solidFill>
                  <a:schemeClr val="tx1"/>
                </a:solidFill>
                <a:latin typeface="+mn-lt"/>
              </a:rPr>
              <a:t>Smoke/vape-free places</a:t>
            </a:r>
          </a:p>
          <a:p>
            <a:pPr marL="0" indent="0">
              <a:buNone/>
            </a:pPr>
            <a:endParaRPr lang="en-US" dirty="0"/>
          </a:p>
        </p:txBody>
      </p:sp>
    </p:spTree>
    <p:extLst>
      <p:ext uri="{BB962C8B-B14F-4D97-AF65-F5344CB8AC3E}">
        <p14:creationId xmlns:p14="http://schemas.microsoft.com/office/powerpoint/2010/main" val="109055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Conclusion</a:t>
            </a:r>
            <a:endParaRPr lang="en-US" dirty="0">
              <a:solidFill>
                <a:schemeClr val="tx1"/>
              </a:solidFill>
            </a:endParaRPr>
          </a:p>
        </p:txBody>
      </p:sp>
      <p:sp>
        <p:nvSpPr>
          <p:cNvPr id="3" name="Content Placeholder 2"/>
          <p:cNvSpPr>
            <a:spLocks noGrp="1"/>
          </p:cNvSpPr>
          <p:nvPr>
            <p:ph idx="1"/>
          </p:nvPr>
        </p:nvSpPr>
        <p:spPr/>
        <p:txBody>
          <a:bodyPr/>
          <a:lstStyle/>
          <a:p>
            <a:r>
              <a:rPr lang="en-US" sz="3200" dirty="0">
                <a:solidFill>
                  <a:schemeClr val="tx1"/>
                </a:solidFill>
              </a:rPr>
              <a:t>Unregulated commercialization of a legalized cannabis </a:t>
            </a:r>
            <a:r>
              <a:rPr lang="en-US" sz="3200" dirty="0" smtClean="0">
                <a:solidFill>
                  <a:schemeClr val="tx1"/>
                </a:solidFill>
              </a:rPr>
              <a:t>market could negatively impact road safety in Canada by increasing rates of impaired driving</a:t>
            </a:r>
            <a:endParaRPr lang="en-US" sz="3200" dirty="0">
              <a:solidFill>
                <a:schemeClr val="tx1"/>
              </a:solidFill>
            </a:endParaRPr>
          </a:p>
          <a:p>
            <a:r>
              <a:rPr lang="en-US" sz="3200" dirty="0" smtClean="0">
                <a:solidFill>
                  <a:schemeClr val="tx1"/>
                </a:solidFill>
              </a:rPr>
              <a:t>A public health approach to cannabis legalization can improve health and safety outcomes</a:t>
            </a:r>
          </a:p>
        </p:txBody>
      </p:sp>
    </p:spTree>
    <p:extLst>
      <p:ext uri="{BB962C8B-B14F-4D97-AF65-F5344CB8AC3E}">
        <p14:creationId xmlns:p14="http://schemas.microsoft.com/office/powerpoint/2010/main" val="2677522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19673"/>
          </a:xfrm>
        </p:spPr>
        <p:txBody>
          <a:bodyPr/>
          <a:lstStyle/>
          <a:p>
            <a:r>
              <a:rPr lang="en-US" sz="4800" dirty="0" smtClean="0">
                <a:solidFill>
                  <a:schemeClr val="tx1"/>
                </a:solidFill>
              </a:rPr>
              <a:t>Cannabis </a:t>
            </a:r>
            <a:r>
              <a:rPr lang="en-US" sz="4800" dirty="0">
                <a:solidFill>
                  <a:schemeClr val="tx1"/>
                </a:solidFill>
              </a:rPr>
              <a:t>use, lifetime and past year, </a:t>
            </a:r>
            <a:r>
              <a:rPr lang="en-US" sz="4800" dirty="0" smtClean="0">
                <a:solidFill>
                  <a:schemeClr val="tx1"/>
                </a:solidFill>
              </a:rPr>
              <a:t>by </a:t>
            </a:r>
            <a:r>
              <a:rPr lang="en-US" sz="4800" dirty="0">
                <a:solidFill>
                  <a:schemeClr val="tx1"/>
                </a:solidFill>
              </a:rPr>
              <a:t>province, 2013</a:t>
            </a:r>
            <a:r>
              <a:rPr lang="en-US" sz="4800" dirty="0" smtClean="0">
                <a:solidFill>
                  <a:schemeClr val="tx1"/>
                </a:solidFill>
              </a:rPr>
              <a:t> </a:t>
            </a:r>
            <a:endParaRPr lang="en-US" sz="4800" dirty="0">
              <a:solidFill>
                <a:schemeClr val="tx1"/>
              </a:solidFill>
            </a:endParaRPr>
          </a:p>
        </p:txBody>
      </p:sp>
      <p:graphicFrame>
        <p:nvGraphicFramePr>
          <p:cNvPr id="4" name="Content Placeholder 3"/>
          <p:cNvGraphicFramePr>
            <a:graphicFrameLocks/>
          </p:cNvGraphicFramePr>
          <p:nvPr>
            <p:extLst>
              <p:ext uri="{D42A27DB-BD31-4B8C-83A1-F6EECF244321}">
                <p14:modId xmlns:p14="http://schemas.microsoft.com/office/powerpoint/2010/main" val="3578975013"/>
              </p:ext>
            </p:extLst>
          </p:nvPr>
        </p:nvGraphicFramePr>
        <p:xfrm>
          <a:off x="549275" y="1600200"/>
          <a:ext cx="8042275"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7039429" y="5874657"/>
            <a:ext cx="1412566" cy="261610"/>
          </a:xfrm>
          <a:prstGeom prst="rect">
            <a:avLst/>
          </a:prstGeom>
          <a:noFill/>
        </p:spPr>
        <p:txBody>
          <a:bodyPr wrap="none" rtlCol="0">
            <a:spAutoFit/>
          </a:bodyPr>
          <a:lstStyle/>
          <a:p>
            <a:pPr marL="0" indent="0"/>
            <a:r>
              <a:rPr lang="en-US" sz="1100" b="0" i="0" dirty="0" smtClean="0">
                <a:solidFill>
                  <a:srgbClr val="006BB6"/>
                </a:solidFill>
                <a:latin typeface="Calibri Light"/>
                <a:cs typeface="Calibri Light"/>
              </a:rPr>
              <a:t>Health Canada (2014)</a:t>
            </a:r>
          </a:p>
        </p:txBody>
      </p:sp>
    </p:spTree>
    <p:extLst>
      <p:ext uri="{BB962C8B-B14F-4D97-AF65-F5344CB8AC3E}">
        <p14:creationId xmlns:p14="http://schemas.microsoft.com/office/powerpoint/2010/main" val="60769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82351"/>
          </a:xfrm>
        </p:spPr>
        <p:txBody>
          <a:bodyPr/>
          <a:lstStyle/>
          <a:p>
            <a:r>
              <a:rPr lang="en-US" sz="4800" dirty="0" smtClean="0">
                <a:solidFill>
                  <a:schemeClr val="tx1"/>
                </a:solidFill>
              </a:rPr>
              <a:t>Last 12 month use of cannabis, by province, grades </a:t>
            </a:r>
            <a:r>
              <a:rPr lang="en-US" sz="4800" dirty="0" smtClean="0">
                <a:solidFill>
                  <a:schemeClr val="tx1"/>
                </a:solidFill>
              </a:rPr>
              <a:t>7-12, </a:t>
            </a:r>
            <a:r>
              <a:rPr lang="en-US" sz="4800" dirty="0" smtClean="0">
                <a:solidFill>
                  <a:schemeClr val="tx1"/>
                </a:solidFill>
              </a:rPr>
              <a:t>2012-2013</a:t>
            </a:r>
            <a:endParaRPr lang="en-US" sz="4800" dirty="0">
              <a:solidFill>
                <a:schemeClr val="tx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77856509"/>
              </p:ext>
            </p:extLst>
          </p:nvPr>
        </p:nvGraphicFramePr>
        <p:xfrm>
          <a:off x="457200" y="1600200"/>
          <a:ext cx="8229600" cy="421163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7039429" y="5874657"/>
            <a:ext cx="1412566" cy="261610"/>
          </a:xfrm>
          <a:prstGeom prst="rect">
            <a:avLst/>
          </a:prstGeom>
          <a:noFill/>
        </p:spPr>
        <p:txBody>
          <a:bodyPr wrap="none" rtlCol="0">
            <a:spAutoFit/>
          </a:bodyPr>
          <a:lstStyle/>
          <a:p>
            <a:pPr marL="0" indent="0"/>
            <a:r>
              <a:rPr lang="en-US" sz="1100" b="0" i="0" dirty="0" smtClean="0">
                <a:solidFill>
                  <a:srgbClr val="006BB6"/>
                </a:solidFill>
                <a:latin typeface="Calibri Light"/>
                <a:cs typeface="Calibri Light"/>
              </a:rPr>
              <a:t>Health Canada (2014)</a:t>
            </a:r>
          </a:p>
        </p:txBody>
      </p:sp>
      <p:sp>
        <p:nvSpPr>
          <p:cNvPr id="8" name="TextBox 7"/>
          <p:cNvSpPr txBox="1"/>
          <p:nvPr/>
        </p:nvSpPr>
        <p:spPr>
          <a:xfrm>
            <a:off x="3802743" y="5138057"/>
            <a:ext cx="338554" cy="461665"/>
          </a:xfrm>
          <a:prstGeom prst="rect">
            <a:avLst/>
          </a:prstGeom>
          <a:noFill/>
        </p:spPr>
        <p:txBody>
          <a:bodyPr wrap="none" rtlCol="0">
            <a:spAutoFit/>
          </a:bodyPr>
          <a:lstStyle/>
          <a:p>
            <a:pPr marL="0" indent="0"/>
            <a:r>
              <a:rPr lang="en-US" sz="2400" b="0" i="0" dirty="0" smtClean="0">
                <a:solidFill>
                  <a:srgbClr val="006BB6"/>
                </a:solidFill>
                <a:latin typeface="Calibri Light"/>
                <a:cs typeface="Calibri Light"/>
              </a:rPr>
              <a:t>*</a:t>
            </a:r>
          </a:p>
        </p:txBody>
      </p:sp>
      <p:sp>
        <p:nvSpPr>
          <p:cNvPr id="9" name="TextBox 8"/>
          <p:cNvSpPr txBox="1"/>
          <p:nvPr/>
        </p:nvSpPr>
        <p:spPr>
          <a:xfrm>
            <a:off x="605971" y="5882267"/>
            <a:ext cx="4398961" cy="261610"/>
          </a:xfrm>
          <a:prstGeom prst="rect">
            <a:avLst/>
          </a:prstGeom>
          <a:noFill/>
        </p:spPr>
        <p:txBody>
          <a:bodyPr wrap="none" rtlCol="0">
            <a:spAutoFit/>
          </a:bodyPr>
          <a:lstStyle/>
          <a:p>
            <a:pPr marL="0" indent="0"/>
            <a:r>
              <a:rPr lang="en-US" sz="1100" b="0" i="0" dirty="0" smtClean="0">
                <a:solidFill>
                  <a:srgbClr val="006BB6"/>
                </a:solidFill>
                <a:latin typeface="Calibri Light"/>
                <a:cs typeface="Calibri Light"/>
              </a:rPr>
              <a:t>* Manitoba declined participation in the 2012-2013 Youth Smoking Survey</a:t>
            </a:r>
          </a:p>
        </p:txBody>
      </p:sp>
    </p:spTree>
    <p:extLst>
      <p:ext uri="{BB962C8B-B14F-4D97-AF65-F5344CB8AC3E}">
        <p14:creationId xmlns:p14="http://schemas.microsoft.com/office/powerpoint/2010/main" val="42140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45030"/>
          </a:xfrm>
        </p:spPr>
        <p:txBody>
          <a:bodyPr/>
          <a:lstStyle/>
          <a:p>
            <a:r>
              <a:rPr lang="en-US" sz="4800" dirty="0">
                <a:solidFill>
                  <a:schemeClr val="tx1"/>
                </a:solidFill>
              </a:rPr>
              <a:t>Health Impacts</a:t>
            </a:r>
          </a:p>
        </p:txBody>
      </p:sp>
      <p:sp>
        <p:nvSpPr>
          <p:cNvPr id="3" name="Text Placeholder 2"/>
          <p:cNvSpPr>
            <a:spLocks noGrp="1"/>
          </p:cNvSpPr>
          <p:nvPr>
            <p:ph type="body" sz="quarter" idx="10"/>
          </p:nvPr>
        </p:nvSpPr>
        <p:spPr>
          <a:xfrm>
            <a:off x="457200" y="1045030"/>
            <a:ext cx="8229600" cy="5169158"/>
          </a:xfrm>
        </p:spPr>
        <p:txBody>
          <a:bodyPr/>
          <a:lstStyle/>
          <a:p>
            <a:r>
              <a:rPr lang="en-US" sz="3200" u="sng" dirty="0">
                <a:solidFill>
                  <a:schemeClr val="tx1"/>
                </a:solidFill>
              </a:rPr>
              <a:t>Mental health</a:t>
            </a:r>
          </a:p>
          <a:p>
            <a:pPr lvl="1"/>
            <a:r>
              <a:rPr lang="en-US" sz="3200" dirty="0"/>
              <a:t>Increased risk for psychosis</a:t>
            </a:r>
          </a:p>
          <a:p>
            <a:pPr lvl="1"/>
            <a:r>
              <a:rPr lang="en-US" sz="3200" dirty="0"/>
              <a:t>High comorbidity with schizophrenia, bipolar disorder</a:t>
            </a:r>
          </a:p>
          <a:p>
            <a:r>
              <a:rPr lang="en-US" sz="3200" u="sng" dirty="0">
                <a:solidFill>
                  <a:schemeClr val="tx1"/>
                </a:solidFill>
              </a:rPr>
              <a:t>Cannabis use disorder</a:t>
            </a:r>
          </a:p>
          <a:p>
            <a:pPr lvl="1"/>
            <a:r>
              <a:rPr lang="en-US" sz="3200" dirty="0"/>
              <a:t>9% of cannabis users</a:t>
            </a:r>
          </a:p>
          <a:p>
            <a:pPr lvl="1"/>
            <a:r>
              <a:rPr lang="en-US" sz="3200" dirty="0"/>
              <a:t>Adults who use cannabis less than 10x/month account for less than 5% of cannabis consumption</a:t>
            </a:r>
          </a:p>
          <a:p>
            <a:pPr lvl="1"/>
            <a:endParaRPr lang="en-US" dirty="0"/>
          </a:p>
        </p:txBody>
      </p:sp>
    </p:spTree>
    <p:extLst>
      <p:ext uri="{BB962C8B-B14F-4D97-AF65-F5344CB8AC3E}">
        <p14:creationId xmlns:p14="http://schemas.microsoft.com/office/powerpoint/2010/main" val="3009688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45030"/>
          </a:xfrm>
        </p:spPr>
        <p:txBody>
          <a:bodyPr/>
          <a:lstStyle/>
          <a:p>
            <a:r>
              <a:rPr lang="en-US" sz="4800" dirty="0">
                <a:solidFill>
                  <a:schemeClr val="tx1"/>
                </a:solidFill>
              </a:rPr>
              <a:t>Health Impacts</a:t>
            </a:r>
          </a:p>
        </p:txBody>
      </p:sp>
      <p:sp>
        <p:nvSpPr>
          <p:cNvPr id="3" name="Text Placeholder 2"/>
          <p:cNvSpPr>
            <a:spLocks noGrp="1"/>
          </p:cNvSpPr>
          <p:nvPr>
            <p:ph type="body" sz="quarter" idx="10"/>
          </p:nvPr>
        </p:nvSpPr>
        <p:spPr>
          <a:xfrm>
            <a:off x="457200" y="1045030"/>
            <a:ext cx="8229600" cy="5169158"/>
          </a:xfrm>
        </p:spPr>
        <p:txBody>
          <a:bodyPr/>
          <a:lstStyle/>
          <a:p>
            <a:r>
              <a:rPr lang="en-US" sz="3200" u="sng" dirty="0">
                <a:solidFill>
                  <a:schemeClr val="tx1"/>
                </a:solidFill>
                <a:latin typeface="+mn-lt"/>
              </a:rPr>
              <a:t>Child poisoning </a:t>
            </a:r>
          </a:p>
          <a:p>
            <a:pPr lvl="1"/>
            <a:r>
              <a:rPr lang="en-US" sz="3200" dirty="0"/>
              <a:t>Edibles &amp; </a:t>
            </a:r>
            <a:r>
              <a:rPr lang="en-US" sz="3200" dirty="0" err="1"/>
              <a:t>flavours</a:t>
            </a:r>
            <a:endParaRPr lang="en-US" sz="3200" dirty="0"/>
          </a:p>
          <a:p>
            <a:r>
              <a:rPr lang="en-US" sz="3200" u="sng" dirty="0">
                <a:solidFill>
                  <a:schemeClr val="tx1"/>
                </a:solidFill>
                <a:latin typeface="+mn-lt"/>
              </a:rPr>
              <a:t>Youth health</a:t>
            </a:r>
          </a:p>
          <a:p>
            <a:pPr lvl="1"/>
            <a:r>
              <a:rPr lang="en-US" sz="3200" dirty="0"/>
              <a:t>Brain development</a:t>
            </a:r>
          </a:p>
          <a:p>
            <a:pPr lvl="1"/>
            <a:r>
              <a:rPr lang="en-US" sz="3200" dirty="0"/>
              <a:t>Negative effects are not reversible as with adult users</a:t>
            </a:r>
          </a:p>
          <a:p>
            <a:r>
              <a:rPr lang="en-US" sz="3200" u="sng" dirty="0">
                <a:solidFill>
                  <a:schemeClr val="tx1"/>
                </a:solidFill>
                <a:latin typeface="+mn-lt"/>
              </a:rPr>
              <a:t>Lung health </a:t>
            </a:r>
            <a:r>
              <a:rPr lang="en-US" sz="3200" dirty="0">
                <a:solidFill>
                  <a:schemeClr val="tx1"/>
                </a:solidFill>
                <a:latin typeface="+mn-lt"/>
              </a:rPr>
              <a:t>(?)</a:t>
            </a:r>
          </a:p>
          <a:p>
            <a:r>
              <a:rPr lang="en-US" sz="3200" u="sng" dirty="0">
                <a:solidFill>
                  <a:schemeClr val="tx1"/>
                </a:solidFill>
                <a:latin typeface="+mn-lt"/>
              </a:rPr>
              <a:t>Injury risk</a:t>
            </a:r>
          </a:p>
          <a:p>
            <a:pPr lvl="1"/>
            <a:r>
              <a:rPr lang="en-US" sz="3200" dirty="0"/>
              <a:t>Impaired driving</a:t>
            </a:r>
          </a:p>
          <a:p>
            <a:pPr marL="457200" lvl="1" indent="0">
              <a:buNone/>
            </a:pPr>
            <a:endParaRPr lang="en-US" sz="3200" dirty="0"/>
          </a:p>
        </p:txBody>
      </p:sp>
    </p:spTree>
    <p:extLst>
      <p:ext uri="{BB962C8B-B14F-4D97-AF65-F5344CB8AC3E}">
        <p14:creationId xmlns:p14="http://schemas.microsoft.com/office/powerpoint/2010/main" val="2056316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solidFill>
                  <a:schemeClr val="tx1"/>
                </a:solidFill>
              </a:rPr>
              <a:t>Social Impacts</a:t>
            </a:r>
            <a:endParaRPr lang="en-US" sz="4800" dirty="0">
              <a:solidFill>
                <a:schemeClr val="tx1"/>
              </a:solidFill>
            </a:endParaRPr>
          </a:p>
        </p:txBody>
      </p:sp>
      <p:sp>
        <p:nvSpPr>
          <p:cNvPr id="3" name="Content Placeholder 2"/>
          <p:cNvSpPr>
            <a:spLocks noGrp="1"/>
          </p:cNvSpPr>
          <p:nvPr>
            <p:ph idx="1"/>
          </p:nvPr>
        </p:nvSpPr>
        <p:spPr/>
        <p:txBody>
          <a:bodyPr/>
          <a:lstStyle/>
          <a:p>
            <a:r>
              <a:rPr lang="en-US" sz="3200" dirty="0" smtClean="0">
                <a:solidFill>
                  <a:schemeClr val="tx1"/>
                </a:solidFill>
                <a:latin typeface="+mn-lt"/>
              </a:rPr>
              <a:t>Criminalization</a:t>
            </a:r>
          </a:p>
          <a:p>
            <a:pPr lvl="1"/>
            <a:r>
              <a:rPr lang="en-US" sz="3200" dirty="0" smtClean="0">
                <a:solidFill>
                  <a:schemeClr val="tx1"/>
                </a:solidFill>
                <a:latin typeface="+mn-lt"/>
              </a:rPr>
              <a:t>Justice </a:t>
            </a:r>
            <a:r>
              <a:rPr lang="en-US" sz="3200" dirty="0">
                <a:solidFill>
                  <a:schemeClr val="tx1"/>
                </a:solidFill>
                <a:latin typeface="+mn-lt"/>
              </a:rPr>
              <a:t>system involvement</a:t>
            </a:r>
          </a:p>
          <a:p>
            <a:pPr lvl="1"/>
            <a:r>
              <a:rPr lang="en-US" sz="3200" dirty="0" smtClean="0">
                <a:solidFill>
                  <a:schemeClr val="tx1"/>
                </a:solidFill>
                <a:latin typeface="+mn-lt"/>
              </a:rPr>
              <a:t>Impact on racialized populations</a:t>
            </a:r>
          </a:p>
          <a:p>
            <a:r>
              <a:rPr lang="en-US" sz="3200" dirty="0">
                <a:solidFill>
                  <a:schemeClr val="tx1"/>
                </a:solidFill>
                <a:latin typeface="+mn-lt"/>
              </a:rPr>
              <a:t>Educational attainment</a:t>
            </a:r>
          </a:p>
          <a:p>
            <a:r>
              <a:rPr lang="en-US" sz="3200" dirty="0" smtClean="0">
                <a:solidFill>
                  <a:schemeClr val="tx1"/>
                </a:solidFill>
                <a:latin typeface="+mn-lt"/>
              </a:rPr>
              <a:t>Employment</a:t>
            </a:r>
            <a:endParaRPr lang="en-US" sz="3200" dirty="0">
              <a:solidFill>
                <a:schemeClr val="tx1"/>
              </a:solidFill>
              <a:latin typeface="+mn-lt"/>
            </a:endParaRPr>
          </a:p>
          <a:p>
            <a:endParaRPr lang="en-US" dirty="0"/>
          </a:p>
        </p:txBody>
      </p:sp>
    </p:spTree>
    <p:extLst>
      <p:ext uri="{BB962C8B-B14F-4D97-AF65-F5344CB8AC3E}">
        <p14:creationId xmlns:p14="http://schemas.microsoft.com/office/powerpoint/2010/main" val="3260971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Public Health Approach</a:t>
            </a:r>
            <a:endParaRPr lang="en-US" dirty="0"/>
          </a:p>
        </p:txBody>
      </p:sp>
      <p:sp>
        <p:nvSpPr>
          <p:cNvPr id="3" name="TextBox 2"/>
          <p:cNvSpPr txBox="1"/>
          <p:nvPr/>
        </p:nvSpPr>
        <p:spPr>
          <a:xfrm>
            <a:off x="1141247" y="1643123"/>
            <a:ext cx="6963353" cy="4524315"/>
          </a:xfrm>
          <a:prstGeom prst="rect">
            <a:avLst/>
          </a:prstGeom>
          <a:solidFill>
            <a:schemeClr val="bg1"/>
          </a:solidFill>
        </p:spPr>
        <p:txBody>
          <a:bodyPr wrap="square" rtlCol="0">
            <a:spAutoFit/>
          </a:bodyPr>
          <a:lstStyle/>
          <a:p>
            <a:pPr marL="0" indent="0" algn="ctr"/>
            <a:r>
              <a:rPr lang="en-US" sz="2400" b="0" i="0" dirty="0" smtClean="0">
                <a:solidFill>
                  <a:srgbClr val="006BB6"/>
                </a:solidFill>
                <a:latin typeface="Calibri Light"/>
                <a:cs typeface="Calibri Light"/>
              </a:rPr>
              <a:t>Cannabis Policies &amp; Harm: A Conceptual Model</a:t>
            </a:r>
          </a:p>
          <a:p>
            <a:pPr marL="0" indent="0" algn="ctr"/>
            <a:endParaRPr lang="en-US" sz="2400" dirty="0">
              <a:solidFill>
                <a:srgbClr val="006BB6"/>
              </a:solidFill>
              <a:latin typeface="Calibri Light"/>
              <a:cs typeface="Calibri Light"/>
            </a:endParaRPr>
          </a:p>
          <a:p>
            <a:pPr marL="0" indent="0" algn="ctr"/>
            <a:endParaRPr lang="en-US" sz="2400" b="0" i="0" dirty="0" smtClean="0">
              <a:solidFill>
                <a:srgbClr val="006BB6"/>
              </a:solidFill>
              <a:latin typeface="Calibri Light"/>
              <a:cs typeface="Calibri Light"/>
            </a:endParaRPr>
          </a:p>
          <a:p>
            <a:pPr marL="0" indent="0" algn="ctr"/>
            <a:endParaRPr lang="en-US" sz="2400" dirty="0">
              <a:solidFill>
                <a:srgbClr val="006BB6"/>
              </a:solidFill>
              <a:latin typeface="Calibri Light"/>
              <a:cs typeface="Calibri Light"/>
            </a:endParaRPr>
          </a:p>
          <a:p>
            <a:pPr marL="0" indent="0" algn="ctr"/>
            <a:endParaRPr lang="en-US" sz="2400" b="0" i="0" dirty="0" smtClean="0">
              <a:solidFill>
                <a:srgbClr val="006BB6"/>
              </a:solidFill>
              <a:latin typeface="Calibri Light"/>
              <a:cs typeface="Calibri Light"/>
            </a:endParaRPr>
          </a:p>
          <a:p>
            <a:pPr marL="0" indent="0" algn="ctr"/>
            <a:endParaRPr lang="en-US" sz="2400" dirty="0">
              <a:solidFill>
                <a:srgbClr val="006BB6"/>
              </a:solidFill>
              <a:latin typeface="Calibri Light"/>
              <a:cs typeface="Calibri Light"/>
            </a:endParaRPr>
          </a:p>
          <a:p>
            <a:pPr marL="0" indent="0" algn="ctr"/>
            <a:endParaRPr lang="en-US" sz="2400" b="0" i="0" dirty="0" smtClean="0">
              <a:solidFill>
                <a:srgbClr val="006BB6"/>
              </a:solidFill>
              <a:latin typeface="Calibri Light"/>
              <a:cs typeface="Calibri Light"/>
            </a:endParaRPr>
          </a:p>
          <a:p>
            <a:pPr marL="0" indent="0" algn="ctr"/>
            <a:endParaRPr lang="en-US" sz="2400" dirty="0">
              <a:solidFill>
                <a:srgbClr val="006BB6"/>
              </a:solidFill>
              <a:latin typeface="Calibri Light"/>
              <a:cs typeface="Calibri Light"/>
            </a:endParaRPr>
          </a:p>
          <a:p>
            <a:pPr marL="0" indent="0" algn="ctr"/>
            <a:endParaRPr lang="en-US" sz="2400" b="0" i="0" dirty="0" smtClean="0">
              <a:solidFill>
                <a:srgbClr val="006BB6"/>
              </a:solidFill>
              <a:latin typeface="Calibri Light"/>
              <a:cs typeface="Calibri Light"/>
            </a:endParaRPr>
          </a:p>
          <a:p>
            <a:pPr marL="0" indent="0" algn="ctr"/>
            <a:endParaRPr lang="en-US" sz="2400" dirty="0">
              <a:solidFill>
                <a:srgbClr val="006BB6"/>
              </a:solidFill>
              <a:latin typeface="Calibri Light"/>
              <a:cs typeface="Calibri Light"/>
            </a:endParaRPr>
          </a:p>
          <a:p>
            <a:pPr marL="0" indent="0" algn="ctr"/>
            <a:endParaRPr lang="en-US" sz="2400" b="0" i="0" dirty="0" smtClean="0">
              <a:solidFill>
                <a:srgbClr val="006BB6"/>
              </a:solidFill>
              <a:latin typeface="Calibri Light"/>
              <a:cs typeface="Calibri Light"/>
            </a:endParaRPr>
          </a:p>
          <a:p>
            <a:pPr marL="0" indent="0" algn="r"/>
            <a:endParaRPr lang="en-US" sz="1200" dirty="0" smtClean="0">
              <a:solidFill>
                <a:srgbClr val="006BB6"/>
              </a:solidFill>
              <a:latin typeface="Calibri Light"/>
              <a:cs typeface="Calibri Light"/>
            </a:endParaRPr>
          </a:p>
          <a:p>
            <a:pPr marL="0" indent="0" algn="r"/>
            <a:r>
              <a:rPr lang="en-US" sz="1050" dirty="0" smtClean="0">
                <a:solidFill>
                  <a:srgbClr val="006BB6"/>
                </a:solidFill>
                <a:latin typeface="Calibri Light"/>
                <a:cs typeface="Calibri Light"/>
              </a:rPr>
              <a:t>Adapted from </a:t>
            </a:r>
            <a:r>
              <a:rPr lang="en-US" sz="1050" dirty="0" err="1" smtClean="0">
                <a:solidFill>
                  <a:srgbClr val="006BB6"/>
                </a:solidFill>
                <a:latin typeface="Calibri Light"/>
                <a:cs typeface="Calibri Light"/>
              </a:rPr>
              <a:t>Apfel</a:t>
            </a:r>
            <a:r>
              <a:rPr lang="en-US" sz="1050" dirty="0" smtClean="0">
                <a:solidFill>
                  <a:srgbClr val="006BB6"/>
                </a:solidFill>
                <a:latin typeface="Calibri Light"/>
                <a:cs typeface="Calibri Light"/>
              </a:rPr>
              <a:t>, 2014</a:t>
            </a:r>
            <a:endParaRPr lang="en-US" sz="1050" b="0" i="0" dirty="0" smtClean="0">
              <a:solidFill>
                <a:srgbClr val="006BB6"/>
              </a:solidFill>
              <a:latin typeface="Calibri Light"/>
              <a:cs typeface="Calibri Light"/>
            </a:endParaRPr>
          </a:p>
        </p:txBody>
      </p:sp>
      <p:cxnSp>
        <p:nvCxnSpPr>
          <p:cNvPr id="5" name="Straight Connector 4"/>
          <p:cNvCxnSpPr/>
          <p:nvPr/>
        </p:nvCxnSpPr>
        <p:spPr>
          <a:xfrm>
            <a:off x="2280356" y="2108200"/>
            <a:ext cx="11288" cy="286737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2291644" y="4975578"/>
            <a:ext cx="5554134" cy="22286"/>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377245" y="3341510"/>
            <a:ext cx="903112" cy="830997"/>
          </a:xfrm>
          <a:prstGeom prst="rect">
            <a:avLst/>
          </a:prstGeom>
          <a:noFill/>
        </p:spPr>
        <p:txBody>
          <a:bodyPr wrap="square" rtlCol="0">
            <a:spAutoFit/>
          </a:bodyPr>
          <a:lstStyle/>
          <a:p>
            <a:pPr marL="0" indent="0" algn="ctr"/>
            <a:r>
              <a:rPr lang="en-US" sz="1600" b="0" i="0" dirty="0" smtClean="0">
                <a:solidFill>
                  <a:srgbClr val="006BB6"/>
                </a:solidFill>
                <a:latin typeface="Calibri Light"/>
                <a:cs typeface="Calibri Light"/>
              </a:rPr>
              <a:t>Health &amp; social harms</a:t>
            </a:r>
          </a:p>
        </p:txBody>
      </p:sp>
      <p:sp>
        <p:nvSpPr>
          <p:cNvPr id="10" name="Right Arrow 9"/>
          <p:cNvSpPr/>
          <p:nvPr/>
        </p:nvSpPr>
        <p:spPr>
          <a:xfrm rot="16200000">
            <a:off x="1535289" y="2573867"/>
            <a:ext cx="666044" cy="55315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2195689" y="5074064"/>
            <a:ext cx="1111955" cy="461665"/>
          </a:xfrm>
          <a:prstGeom prst="rect">
            <a:avLst/>
          </a:prstGeom>
          <a:noFill/>
        </p:spPr>
        <p:txBody>
          <a:bodyPr wrap="square" rtlCol="0">
            <a:spAutoFit/>
          </a:bodyPr>
          <a:lstStyle/>
          <a:p>
            <a:pPr marL="0" indent="0"/>
            <a:r>
              <a:rPr lang="en-US" sz="1200" b="0" i="0" dirty="0" smtClean="0">
                <a:solidFill>
                  <a:srgbClr val="006BB6"/>
                </a:solidFill>
                <a:latin typeface="Calibri Light"/>
                <a:cs typeface="Calibri Light"/>
              </a:rPr>
              <a:t>Total prohibition</a:t>
            </a:r>
          </a:p>
        </p:txBody>
      </p:sp>
      <p:sp>
        <p:nvSpPr>
          <p:cNvPr id="12" name="TextBox 11"/>
          <p:cNvSpPr txBox="1"/>
          <p:nvPr/>
        </p:nvSpPr>
        <p:spPr>
          <a:xfrm>
            <a:off x="3104445" y="5099464"/>
            <a:ext cx="1244600" cy="276999"/>
          </a:xfrm>
          <a:prstGeom prst="rect">
            <a:avLst/>
          </a:prstGeom>
          <a:noFill/>
        </p:spPr>
        <p:txBody>
          <a:bodyPr wrap="square" rtlCol="0">
            <a:spAutoFit/>
          </a:bodyPr>
          <a:lstStyle/>
          <a:p>
            <a:pPr marL="0" indent="0"/>
            <a:r>
              <a:rPr lang="en-US" sz="1200" b="0" i="0" dirty="0" smtClean="0">
                <a:solidFill>
                  <a:srgbClr val="006BB6"/>
                </a:solidFill>
                <a:latin typeface="Calibri Light"/>
                <a:cs typeface="Calibri Light"/>
              </a:rPr>
              <a:t>Decriminalization</a:t>
            </a:r>
          </a:p>
        </p:txBody>
      </p:sp>
      <p:sp>
        <p:nvSpPr>
          <p:cNvPr id="13" name="TextBox 12"/>
          <p:cNvSpPr txBox="1"/>
          <p:nvPr/>
        </p:nvSpPr>
        <p:spPr>
          <a:xfrm>
            <a:off x="6812845" y="5124864"/>
            <a:ext cx="1032933" cy="646331"/>
          </a:xfrm>
          <a:prstGeom prst="rect">
            <a:avLst/>
          </a:prstGeom>
          <a:noFill/>
        </p:spPr>
        <p:txBody>
          <a:bodyPr wrap="square" rtlCol="0">
            <a:spAutoFit/>
          </a:bodyPr>
          <a:lstStyle/>
          <a:p>
            <a:pPr marL="0" indent="0" algn="ctr"/>
            <a:r>
              <a:rPr lang="en-US" sz="1200" b="0" i="0" dirty="0" smtClean="0">
                <a:solidFill>
                  <a:srgbClr val="006BB6"/>
                </a:solidFill>
                <a:latin typeface="Calibri Light"/>
                <a:cs typeface="Calibri Light"/>
              </a:rPr>
              <a:t>Legalization without regulation</a:t>
            </a:r>
          </a:p>
        </p:txBody>
      </p:sp>
      <p:sp>
        <p:nvSpPr>
          <p:cNvPr id="15" name="TextBox 14"/>
          <p:cNvSpPr txBox="1"/>
          <p:nvPr/>
        </p:nvSpPr>
        <p:spPr>
          <a:xfrm>
            <a:off x="5542845" y="5124864"/>
            <a:ext cx="1244600" cy="461665"/>
          </a:xfrm>
          <a:prstGeom prst="rect">
            <a:avLst/>
          </a:prstGeom>
          <a:noFill/>
        </p:spPr>
        <p:txBody>
          <a:bodyPr wrap="square" rtlCol="0">
            <a:spAutoFit/>
          </a:bodyPr>
          <a:lstStyle/>
          <a:p>
            <a:pPr marL="0" indent="0" algn="ctr"/>
            <a:r>
              <a:rPr lang="en-US" sz="1200" b="0" i="0" dirty="0" smtClean="0">
                <a:solidFill>
                  <a:srgbClr val="006BB6"/>
                </a:solidFill>
                <a:latin typeface="Calibri Light"/>
                <a:cs typeface="Calibri Light"/>
              </a:rPr>
              <a:t>Legalization with light regulation</a:t>
            </a:r>
          </a:p>
        </p:txBody>
      </p:sp>
      <p:sp>
        <p:nvSpPr>
          <p:cNvPr id="16" name="TextBox 15"/>
          <p:cNvSpPr txBox="1"/>
          <p:nvPr/>
        </p:nvSpPr>
        <p:spPr>
          <a:xfrm>
            <a:off x="4425245" y="5023264"/>
            <a:ext cx="1244600" cy="738664"/>
          </a:xfrm>
          <a:prstGeom prst="rect">
            <a:avLst/>
          </a:prstGeom>
          <a:noFill/>
        </p:spPr>
        <p:txBody>
          <a:bodyPr wrap="square" rtlCol="0">
            <a:spAutoFit/>
          </a:bodyPr>
          <a:lstStyle/>
          <a:p>
            <a:pPr marL="0" indent="0" algn="ctr"/>
            <a:r>
              <a:rPr lang="en-US" sz="1400" b="1" i="0" dirty="0" smtClean="0">
                <a:solidFill>
                  <a:srgbClr val="006BB6"/>
                </a:solidFill>
                <a:latin typeface="Calibri Light"/>
                <a:cs typeface="Calibri Light"/>
              </a:rPr>
              <a:t>Legalization with strict regulation</a:t>
            </a:r>
          </a:p>
        </p:txBody>
      </p:sp>
      <p:sp>
        <p:nvSpPr>
          <p:cNvPr id="14" name="TextBox 13"/>
          <p:cNvSpPr txBox="1"/>
          <p:nvPr/>
        </p:nvSpPr>
        <p:spPr>
          <a:xfrm>
            <a:off x="2348089" y="2178464"/>
            <a:ext cx="1111955" cy="646331"/>
          </a:xfrm>
          <a:prstGeom prst="rect">
            <a:avLst/>
          </a:prstGeom>
          <a:noFill/>
        </p:spPr>
        <p:txBody>
          <a:bodyPr wrap="square" rtlCol="0">
            <a:spAutoFit/>
          </a:bodyPr>
          <a:lstStyle/>
          <a:p>
            <a:pPr marL="0" indent="0" algn="ctr"/>
            <a:r>
              <a:rPr lang="en-US" sz="1200" b="0" i="0" dirty="0" smtClean="0">
                <a:solidFill>
                  <a:srgbClr val="006BB6"/>
                </a:solidFill>
                <a:latin typeface="Calibri Light"/>
                <a:cs typeface="Calibri Light"/>
              </a:rPr>
              <a:t>Unregulated criminal market</a:t>
            </a:r>
          </a:p>
        </p:txBody>
      </p:sp>
      <p:sp>
        <p:nvSpPr>
          <p:cNvPr id="17" name="TextBox 16"/>
          <p:cNvSpPr txBox="1"/>
          <p:nvPr/>
        </p:nvSpPr>
        <p:spPr>
          <a:xfrm>
            <a:off x="6691489" y="2203864"/>
            <a:ext cx="1111955" cy="461665"/>
          </a:xfrm>
          <a:prstGeom prst="rect">
            <a:avLst/>
          </a:prstGeom>
          <a:noFill/>
        </p:spPr>
        <p:txBody>
          <a:bodyPr wrap="square" rtlCol="0">
            <a:spAutoFit/>
          </a:bodyPr>
          <a:lstStyle/>
          <a:p>
            <a:pPr marL="0" indent="0" algn="ctr"/>
            <a:r>
              <a:rPr lang="en-US" sz="1200" b="0" i="0" dirty="0" smtClean="0">
                <a:solidFill>
                  <a:srgbClr val="006BB6"/>
                </a:solidFill>
                <a:latin typeface="Calibri Light"/>
                <a:cs typeface="Calibri Light"/>
              </a:rPr>
              <a:t>Unregulated legal market</a:t>
            </a:r>
          </a:p>
        </p:txBody>
      </p:sp>
      <p:sp>
        <p:nvSpPr>
          <p:cNvPr id="2" name="Down Arrow 1"/>
          <p:cNvSpPr/>
          <p:nvPr/>
        </p:nvSpPr>
        <p:spPr>
          <a:xfrm>
            <a:off x="4723560" y="4207493"/>
            <a:ext cx="690301" cy="803071"/>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Arc 3"/>
          <p:cNvSpPr/>
          <p:nvPr/>
        </p:nvSpPr>
        <p:spPr>
          <a:xfrm rot="5167440">
            <a:off x="2896215" y="445262"/>
            <a:ext cx="4219102" cy="4776097"/>
          </a:xfrm>
          <a:prstGeom prst="arc">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Arc 17"/>
          <p:cNvSpPr/>
          <p:nvPr/>
        </p:nvSpPr>
        <p:spPr>
          <a:xfrm rot="5167440" flipV="1">
            <a:off x="2484516" y="584319"/>
            <a:ext cx="4660083" cy="4055896"/>
          </a:xfrm>
          <a:prstGeom prst="arc">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046170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862"/>
            <a:ext cx="9144000" cy="1207776"/>
          </a:xfrm>
        </p:spPr>
        <p:txBody>
          <a:bodyPr/>
          <a:lstStyle/>
          <a:p>
            <a:r>
              <a:rPr lang="en-US" sz="4800" dirty="0">
                <a:solidFill>
                  <a:schemeClr val="tx1"/>
                </a:solidFill>
              </a:rPr>
              <a:t>A </a:t>
            </a:r>
            <a:r>
              <a:rPr lang="en-US" sz="4800" dirty="0" smtClean="0">
                <a:solidFill>
                  <a:schemeClr val="tx1"/>
                </a:solidFill>
              </a:rPr>
              <a:t>PH </a:t>
            </a:r>
            <a:r>
              <a:rPr lang="en-US" sz="4800" dirty="0">
                <a:solidFill>
                  <a:schemeClr val="tx1"/>
                </a:solidFill>
              </a:rPr>
              <a:t>Framework for Legalization</a:t>
            </a:r>
            <a:endParaRPr lang="en-US" sz="4800" dirty="0">
              <a:solidFill>
                <a:schemeClr val="tx1"/>
              </a:solidFill>
            </a:endParaRPr>
          </a:p>
        </p:txBody>
      </p:sp>
      <p:sp>
        <p:nvSpPr>
          <p:cNvPr id="3" name="Content Placeholder 2"/>
          <p:cNvSpPr>
            <a:spLocks noGrp="1"/>
          </p:cNvSpPr>
          <p:nvPr>
            <p:ph idx="1"/>
          </p:nvPr>
        </p:nvSpPr>
        <p:spPr>
          <a:xfrm>
            <a:off x="457200" y="1064302"/>
            <a:ext cx="8229600" cy="4747403"/>
          </a:xfrm>
        </p:spPr>
        <p:txBody>
          <a:bodyPr/>
          <a:lstStyle/>
          <a:p>
            <a:r>
              <a:rPr lang="en-US" sz="3200" dirty="0" smtClean="0">
                <a:solidFill>
                  <a:schemeClr val="tx1"/>
                </a:solidFill>
                <a:latin typeface="+mn-lt"/>
              </a:rPr>
              <a:t>Product</a:t>
            </a:r>
            <a:endParaRPr lang="en-US" sz="3200" dirty="0">
              <a:solidFill>
                <a:schemeClr val="tx1"/>
              </a:solidFill>
              <a:latin typeface="+mn-lt"/>
            </a:endParaRPr>
          </a:p>
          <a:p>
            <a:pPr lvl="1"/>
            <a:r>
              <a:rPr lang="en-US" sz="3200" dirty="0">
                <a:solidFill>
                  <a:schemeClr val="tx1"/>
                </a:solidFill>
                <a:latin typeface="+mn-lt"/>
              </a:rPr>
              <a:t>Potency</a:t>
            </a:r>
          </a:p>
          <a:p>
            <a:pPr lvl="1"/>
            <a:r>
              <a:rPr lang="en-US" sz="3200" dirty="0">
                <a:solidFill>
                  <a:schemeClr val="tx1"/>
                </a:solidFill>
                <a:latin typeface="+mn-lt"/>
              </a:rPr>
              <a:t>Edibles</a:t>
            </a:r>
          </a:p>
          <a:p>
            <a:pPr lvl="1"/>
            <a:r>
              <a:rPr lang="en-US" sz="3200" dirty="0" err="1">
                <a:solidFill>
                  <a:schemeClr val="tx1"/>
                </a:solidFill>
                <a:latin typeface="+mn-lt"/>
              </a:rPr>
              <a:t>Flavours</a:t>
            </a:r>
            <a:r>
              <a:rPr lang="en-US" sz="3200" dirty="0">
                <a:solidFill>
                  <a:schemeClr val="tx1"/>
                </a:solidFill>
                <a:latin typeface="+mn-lt"/>
              </a:rPr>
              <a:t>/candy</a:t>
            </a:r>
          </a:p>
          <a:p>
            <a:r>
              <a:rPr lang="en-US" sz="3200" dirty="0">
                <a:solidFill>
                  <a:schemeClr val="tx1"/>
                </a:solidFill>
                <a:latin typeface="+mn-lt"/>
              </a:rPr>
              <a:t>Access</a:t>
            </a:r>
          </a:p>
          <a:p>
            <a:pPr lvl="1"/>
            <a:r>
              <a:rPr lang="en-US" sz="3200" dirty="0">
                <a:solidFill>
                  <a:schemeClr val="tx1"/>
                </a:solidFill>
                <a:latin typeface="+mn-lt"/>
              </a:rPr>
              <a:t>Age of majority</a:t>
            </a:r>
          </a:p>
          <a:p>
            <a:pPr lvl="1"/>
            <a:r>
              <a:rPr lang="en-US" sz="3200" dirty="0">
                <a:solidFill>
                  <a:schemeClr val="tx1"/>
                </a:solidFill>
                <a:latin typeface="+mn-lt"/>
              </a:rPr>
              <a:t>Government-owned, single product stores</a:t>
            </a:r>
          </a:p>
          <a:p>
            <a:pPr lvl="1"/>
            <a:r>
              <a:rPr lang="en-US" sz="3200" dirty="0">
                <a:solidFill>
                  <a:schemeClr val="tx1"/>
                </a:solidFill>
                <a:latin typeface="+mn-lt"/>
              </a:rPr>
              <a:t>Outlet </a:t>
            </a:r>
            <a:r>
              <a:rPr lang="en-US" sz="3200" dirty="0" smtClean="0">
                <a:solidFill>
                  <a:schemeClr val="tx1"/>
                </a:solidFill>
                <a:latin typeface="+mn-lt"/>
              </a:rPr>
              <a:t>density &amp; hours </a:t>
            </a:r>
            <a:r>
              <a:rPr lang="en-US" sz="3200" dirty="0">
                <a:solidFill>
                  <a:schemeClr val="tx1"/>
                </a:solidFill>
                <a:latin typeface="+mn-lt"/>
              </a:rPr>
              <a:t>and days of sale</a:t>
            </a:r>
            <a:endParaRPr lang="en-US" sz="3200" dirty="0">
              <a:solidFill>
                <a:schemeClr val="tx1"/>
              </a:solidFill>
              <a:latin typeface="+mn-lt"/>
            </a:endParaRPr>
          </a:p>
        </p:txBody>
      </p:sp>
    </p:spTree>
    <p:extLst>
      <p:ext uri="{BB962C8B-B14F-4D97-AF65-F5344CB8AC3E}">
        <p14:creationId xmlns:p14="http://schemas.microsoft.com/office/powerpoint/2010/main" val="2189331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862"/>
            <a:ext cx="9144000" cy="1207776"/>
          </a:xfrm>
        </p:spPr>
        <p:txBody>
          <a:bodyPr/>
          <a:lstStyle/>
          <a:p>
            <a:r>
              <a:rPr lang="en-US" sz="4800" dirty="0">
                <a:solidFill>
                  <a:schemeClr val="tx1"/>
                </a:solidFill>
              </a:rPr>
              <a:t>A </a:t>
            </a:r>
            <a:r>
              <a:rPr lang="en-US" sz="4800" dirty="0" smtClean="0">
                <a:solidFill>
                  <a:schemeClr val="tx1"/>
                </a:solidFill>
              </a:rPr>
              <a:t>PH </a:t>
            </a:r>
            <a:r>
              <a:rPr lang="en-US" sz="4800" dirty="0">
                <a:solidFill>
                  <a:schemeClr val="tx1"/>
                </a:solidFill>
              </a:rPr>
              <a:t>Framework for Legalization</a:t>
            </a:r>
            <a:endParaRPr lang="en-US" sz="4800" dirty="0">
              <a:solidFill>
                <a:schemeClr val="tx1"/>
              </a:solidFill>
            </a:endParaRPr>
          </a:p>
        </p:txBody>
      </p:sp>
      <p:sp>
        <p:nvSpPr>
          <p:cNvPr id="3" name="Content Placeholder 2"/>
          <p:cNvSpPr>
            <a:spLocks noGrp="1"/>
          </p:cNvSpPr>
          <p:nvPr>
            <p:ph idx="1"/>
          </p:nvPr>
        </p:nvSpPr>
        <p:spPr>
          <a:xfrm>
            <a:off x="457200" y="1304144"/>
            <a:ext cx="8229600" cy="5059334"/>
          </a:xfrm>
        </p:spPr>
        <p:txBody>
          <a:bodyPr/>
          <a:lstStyle/>
          <a:p>
            <a:r>
              <a:rPr lang="en-US" sz="3200" dirty="0">
                <a:solidFill>
                  <a:schemeClr val="tx1"/>
                </a:solidFill>
                <a:latin typeface="+mn-lt"/>
              </a:rPr>
              <a:t>Pricing</a:t>
            </a:r>
          </a:p>
          <a:p>
            <a:pPr lvl="1"/>
            <a:r>
              <a:rPr lang="en-US" sz="3200" dirty="0">
                <a:solidFill>
                  <a:schemeClr val="tx1"/>
                </a:solidFill>
                <a:latin typeface="+mn-lt"/>
              </a:rPr>
              <a:t>Potency</a:t>
            </a:r>
          </a:p>
          <a:p>
            <a:pPr lvl="1"/>
            <a:r>
              <a:rPr lang="en-US" sz="3200" dirty="0">
                <a:solidFill>
                  <a:schemeClr val="tx1"/>
                </a:solidFill>
                <a:latin typeface="+mn-lt"/>
              </a:rPr>
              <a:t>Taxation</a:t>
            </a:r>
          </a:p>
          <a:p>
            <a:pPr lvl="1"/>
            <a:r>
              <a:rPr lang="en-US" sz="3200" dirty="0">
                <a:solidFill>
                  <a:schemeClr val="tx1"/>
                </a:solidFill>
                <a:latin typeface="+mn-lt"/>
              </a:rPr>
              <a:t>Sales/discounts</a:t>
            </a:r>
          </a:p>
          <a:p>
            <a:r>
              <a:rPr lang="en-US" sz="3200" dirty="0">
                <a:solidFill>
                  <a:schemeClr val="tx1"/>
                </a:solidFill>
                <a:latin typeface="+mn-lt"/>
              </a:rPr>
              <a:t>Marketing</a:t>
            </a:r>
          </a:p>
          <a:p>
            <a:pPr lvl="1"/>
            <a:r>
              <a:rPr lang="en-US" sz="3200" dirty="0">
                <a:solidFill>
                  <a:schemeClr val="tx1"/>
                </a:solidFill>
                <a:latin typeface="+mn-lt"/>
              </a:rPr>
              <a:t>Advertising</a:t>
            </a:r>
          </a:p>
          <a:p>
            <a:pPr lvl="1"/>
            <a:r>
              <a:rPr lang="en-US" sz="3200" dirty="0" smtClean="0">
                <a:solidFill>
                  <a:schemeClr val="tx1"/>
                </a:solidFill>
                <a:latin typeface="+mn-lt"/>
              </a:rPr>
              <a:t>Sponsorship</a:t>
            </a:r>
            <a:endParaRPr lang="en-US" sz="3200" dirty="0">
              <a:solidFill>
                <a:schemeClr val="tx1"/>
              </a:solidFill>
              <a:latin typeface="+mn-lt"/>
            </a:endParaRPr>
          </a:p>
          <a:p>
            <a:r>
              <a:rPr lang="en-US" sz="3200" dirty="0">
                <a:solidFill>
                  <a:schemeClr val="tx1"/>
                </a:solidFill>
              </a:rPr>
              <a:t>Production</a:t>
            </a:r>
          </a:p>
          <a:p>
            <a:pPr marL="0" indent="0">
              <a:buNone/>
            </a:pPr>
            <a:endParaRPr lang="en-US" dirty="0"/>
          </a:p>
        </p:txBody>
      </p:sp>
    </p:spTree>
    <p:extLst>
      <p:ext uri="{BB962C8B-B14F-4D97-AF65-F5344CB8AC3E}">
        <p14:creationId xmlns:p14="http://schemas.microsoft.com/office/powerpoint/2010/main" val="3644515910"/>
      </p:ext>
    </p:extLst>
  </p:cSld>
  <p:clrMapOvr>
    <a:masterClrMapping/>
  </p:clrMapOvr>
</p:sld>
</file>

<file path=ppt/theme/theme1.xml><?xml version="1.0" encoding="utf-8"?>
<a:theme xmlns:a="http://schemas.openxmlformats.org/drawingml/2006/main" name="Office Theme">
  <a:themeElements>
    <a:clrScheme name="Custom 2">
      <a:dk1>
        <a:srgbClr val="004B8E"/>
      </a:dk1>
      <a:lt1>
        <a:srgbClr val="FFFFFF"/>
      </a:lt1>
      <a:dk2>
        <a:srgbClr val="272727"/>
      </a:dk2>
      <a:lt2>
        <a:srgbClr val="FFFFFE"/>
      </a:lt2>
      <a:accent1>
        <a:srgbClr val="0092D2"/>
      </a:accent1>
      <a:accent2>
        <a:srgbClr val="40B3DC"/>
      </a:accent2>
      <a:accent3>
        <a:srgbClr val="8DCEE6"/>
      </a:accent3>
      <a:accent4>
        <a:srgbClr val="42A5AC"/>
      </a:accent4>
      <a:accent5>
        <a:srgbClr val="79BEC9"/>
      </a:accent5>
      <a:accent6>
        <a:srgbClr val="75A8B7"/>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marL="0" indent="0">
          <a:defRPr sz="2400" b="0" i="0" dirty="0" smtClean="0">
            <a:solidFill>
              <a:srgbClr val="006BB6"/>
            </a:solidFill>
            <a:latin typeface="Calibri Light"/>
            <a:cs typeface="Calibri Ligh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2336</TotalTime>
  <Words>962</Words>
  <Application>Microsoft Office PowerPoint</Application>
  <PresentationFormat>On-screen Show (4:3)</PresentationFormat>
  <Paragraphs>109</Paragraphs>
  <Slides>11</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Helvetica</vt:lpstr>
      <vt:lpstr>Lucida Grande</vt:lpstr>
      <vt:lpstr>Roboto   </vt:lpstr>
      <vt:lpstr>Office Theme</vt:lpstr>
      <vt:lpstr>Public Health Approach to Cannabis Regulation</vt:lpstr>
      <vt:lpstr>Cannabis use, lifetime and past year, by province, 2013 </vt:lpstr>
      <vt:lpstr>Last 12 month use of cannabis, by province, grades 7-12, 2012-2013</vt:lpstr>
      <vt:lpstr>Health Impacts</vt:lpstr>
      <vt:lpstr>Health Impacts</vt:lpstr>
      <vt:lpstr>Social Impacts</vt:lpstr>
      <vt:lpstr>Public Health Approach</vt:lpstr>
      <vt:lpstr>A PH Framework for Legalization</vt:lpstr>
      <vt:lpstr>A PH Framework for Legalization</vt:lpstr>
      <vt:lpstr>A PH Framework for Legalization</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Strang, Robert</cp:lastModifiedBy>
  <cp:revision>125</cp:revision>
  <dcterms:created xsi:type="dcterms:W3CDTF">2014-09-09T17:43:36Z</dcterms:created>
  <dcterms:modified xsi:type="dcterms:W3CDTF">2016-05-20T01:54:28Z</dcterms:modified>
</cp:coreProperties>
</file>