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1"/>
    <p:sldMasterId id="2147483663" r:id="rId2"/>
  </p:sldMasterIdLst>
  <p:notesMasterIdLst>
    <p:notesMasterId r:id="rId20"/>
  </p:notesMasterIdLst>
  <p:sldIdLst>
    <p:sldId id="257" r:id="rId3"/>
    <p:sldId id="913" r:id="rId4"/>
    <p:sldId id="858" r:id="rId5"/>
    <p:sldId id="917" r:id="rId6"/>
    <p:sldId id="915" r:id="rId7"/>
    <p:sldId id="912" r:id="rId8"/>
    <p:sldId id="916" r:id="rId9"/>
    <p:sldId id="902" r:id="rId10"/>
    <p:sldId id="920" r:id="rId11"/>
    <p:sldId id="923" r:id="rId12"/>
    <p:sldId id="878" r:id="rId13"/>
    <p:sldId id="925" r:id="rId14"/>
    <p:sldId id="927" r:id="rId15"/>
    <p:sldId id="928" r:id="rId16"/>
    <p:sldId id="728" r:id="rId17"/>
    <p:sldId id="853" r:id="rId18"/>
    <p:sldId id="71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sen Donmez" initials="BD" lastIdx="1" clrIdx="0">
    <p:extLst>
      <p:ext uri="{19B8F6BF-5375-455C-9EA6-DF929625EA0E}">
        <p15:presenceInfo xmlns:p15="http://schemas.microsoft.com/office/powerpoint/2012/main" userId="c0f2467415c3540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50719A"/>
    <a:srgbClr val="E5EFF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456" autoAdjust="0"/>
  </p:normalViewPr>
  <p:slideViewPr>
    <p:cSldViewPr snapToGrid="0" snapToObjects="1">
      <p:cViewPr varScale="1">
        <p:scale>
          <a:sx n="62" d="100"/>
          <a:sy n="62" d="100"/>
        </p:scale>
        <p:origin x="1736" y="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FFD4CE-06E0-5D48-AE14-3993C6E7FA96}" type="datetimeFigureOut">
              <a:rPr lang="en-US" smtClean="0"/>
              <a:pPr/>
              <a:t>6/7/2016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F44170-B4C4-1048-B4F8-7C505C4B6074}" type="slidenum">
              <a:rPr lang="en-US" smtClean="0"/>
              <a:pPr/>
              <a:t>‹#›</a:t>
            </a:fld>
            <a:endParaRPr lang="en-US"/>
          </a:p>
        </p:txBody>
      </p:sp>
    </p:spTree>
    <p:extLst>
      <p:ext uri="{BB962C8B-B14F-4D97-AF65-F5344CB8AC3E}">
        <p14:creationId xmlns:p14="http://schemas.microsoft.com/office/powerpoint/2010/main" val="20476842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63674B-D448-7543-B3EE-361DBBC648A5}" type="slidenum">
              <a:rPr lang="en-US" smtClean="0"/>
              <a:pPr/>
              <a:t>1</a:t>
            </a:fld>
            <a:endParaRPr lang="en-US"/>
          </a:p>
        </p:txBody>
      </p:sp>
    </p:spTree>
    <p:extLst>
      <p:ext uri="{BB962C8B-B14F-4D97-AF65-F5344CB8AC3E}">
        <p14:creationId xmlns:p14="http://schemas.microsoft.com/office/powerpoint/2010/main" val="2586782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2016 Chevy Malibu</a:t>
            </a:r>
            <a:r>
              <a:rPr lang="en-CA" baseline="0" dirty="0" smtClean="0"/>
              <a:t> – report card for teen drivers</a:t>
            </a:r>
            <a:endParaRPr lang="en-CA" dirty="0"/>
          </a:p>
        </p:txBody>
      </p:sp>
      <p:sp>
        <p:nvSpPr>
          <p:cNvPr id="4" name="Slide Number Placeholder 3"/>
          <p:cNvSpPr>
            <a:spLocks noGrp="1"/>
          </p:cNvSpPr>
          <p:nvPr>
            <p:ph type="sldNum" sz="quarter" idx="10"/>
          </p:nvPr>
        </p:nvSpPr>
        <p:spPr/>
        <p:txBody>
          <a:bodyPr/>
          <a:lstStyle/>
          <a:p>
            <a:fld id="{3ECCCEE9-C661-4A9A-8652-0938A58F1DAF}" type="slidenum">
              <a:rPr lang="en-US" smtClean="0"/>
              <a:pPr/>
              <a:t>10</a:t>
            </a:fld>
            <a:endParaRPr lang="en-US"/>
          </a:p>
        </p:txBody>
      </p:sp>
    </p:spTree>
    <p:extLst>
      <p:ext uri="{BB962C8B-B14F-4D97-AF65-F5344CB8AC3E}">
        <p14:creationId xmlns:p14="http://schemas.microsoft.com/office/powerpoint/2010/main" val="3566933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Alliance of Auto Manufacturers</a:t>
            </a:r>
            <a:r>
              <a:rPr lang="en-US" baseline="0" dirty="0" smtClean="0"/>
              <a:t> Guidelines (2006)</a:t>
            </a:r>
          </a:p>
          <a:p>
            <a:r>
              <a:rPr lang="en-US" dirty="0" smtClean="0"/>
              <a:t>Alternative A. A visual or visual-manual task intended for use by a driver while the vehicle is in motion should be designed to the following criteria: A1. single glance durations generally should not exceed 2 seconds; and A2. task completion should require no more than 20 seconds of total glance time to task display(s) and controls. Alternative B. Alternatively, the impact of a device-related visual or a visual-manual task on driving safety can be assessed directly by measuring concurrent driving performance under dynamic conditions and relating it to driving performance under specified reference conditions. The influence of such a secondary task on driving performance shall not be greater than that of a scientifically-accepted reference task in terms of: B1. Lateral position control: Number of lane </a:t>
            </a:r>
            <a:r>
              <a:rPr lang="en-US" dirty="0" err="1" smtClean="0"/>
              <a:t>exceedences</a:t>
            </a:r>
            <a:r>
              <a:rPr lang="en-US" dirty="0" smtClean="0"/>
              <a:t> observed during secondary task execution should not be higher than the number of lane </a:t>
            </a:r>
            <a:r>
              <a:rPr lang="en-US" dirty="0" err="1" smtClean="0"/>
              <a:t>exceedences</a:t>
            </a:r>
            <a:r>
              <a:rPr lang="en-US" dirty="0" smtClean="0"/>
              <a:t> observed while performing one or more reference tasks (e.g., manual radio tuning) under standard test conditions (e.g., same drivers, driving scenario) replicating routine driving tasks; and B2. Following headway: Car following headway variability observed during secondary task execution should not be worse than car following headway observed while performing one or more reference tasks under standard test conditions (e.g., same drivers, same driving scenario) replicating routine driving tasks. This measure is influenced by speed changes of preceding traffic or lane changes of other vehicles. </a:t>
            </a:r>
            <a:endParaRPr lang="en-US" baseline="0" dirty="0" smtClean="0"/>
          </a:p>
          <a:p>
            <a:endParaRPr lang="en-US" baseline="0" dirty="0" smtClean="0"/>
          </a:p>
          <a:p>
            <a:endParaRPr lang="en-US" b="1" baseline="0" dirty="0" smtClean="0"/>
          </a:p>
          <a:p>
            <a:r>
              <a:rPr lang="en-US" b="1" dirty="0" smtClean="0"/>
              <a:t>NHTSA guidelines are stricter</a:t>
            </a:r>
          </a:p>
          <a:p>
            <a:endParaRPr lang="en-US" dirty="0" smtClean="0"/>
          </a:p>
          <a:p>
            <a:r>
              <a:rPr lang="en-US" dirty="0" smtClean="0"/>
              <a:t>original equipment (OE) </a:t>
            </a:r>
            <a:r>
              <a:rPr lang="en-US" dirty="0" err="1" smtClean="0"/>
              <a:t>invehicle</a:t>
            </a:r>
            <a:r>
              <a:rPr lang="en-US" dirty="0" smtClean="0"/>
              <a:t> electronic devices used by the driver to perform secondary tasks (communications, entertainment, information gathering, navigation tasks, etc. are considered secondary tasks) through visual-manual means (i.e., the driver looks at a device, manipulates a device-related control with his or her hand, and/or watches for visual feedback). </a:t>
            </a:r>
          </a:p>
          <a:p>
            <a:endParaRPr lang="en-US" dirty="0" smtClean="0"/>
          </a:p>
          <a:p>
            <a:r>
              <a:rPr lang="en-US" dirty="0" err="1" smtClean="0"/>
              <a:t>Perse</a:t>
            </a:r>
            <a:r>
              <a:rPr lang="en-US" dirty="0" smtClean="0"/>
              <a:t> lockout (anything else</a:t>
            </a:r>
            <a:r>
              <a:rPr lang="en-US" baseline="0" dirty="0" smtClean="0"/>
              <a:t> there is testing procedures)</a:t>
            </a:r>
          </a:p>
          <a:p>
            <a:endParaRPr lang="en-US" baseline="0" dirty="0" smtClean="0"/>
          </a:p>
          <a:p>
            <a:r>
              <a:rPr lang="en-US" dirty="0" smtClean="0"/>
              <a:t>Displaying video not related to driving; • displaying certain graphical or photographic images; • displaying automatically scrolling text; • manual text entry for the purpose of text-based messaging, other communication, or internet browsing; and • displaying text for reading from books, periodical publications, Web page content, social media content, </a:t>
            </a:r>
            <a:r>
              <a:rPr lang="en-US" dirty="0" err="1" smtClean="0"/>
              <a:t>textbased</a:t>
            </a:r>
            <a:r>
              <a:rPr lang="en-US" dirty="0" smtClean="0"/>
              <a:t> advertising and marketing, or text-based messages.</a:t>
            </a:r>
          </a:p>
          <a:p>
            <a:endParaRPr lang="en-US" dirty="0" smtClean="0"/>
          </a:p>
          <a:p>
            <a:endParaRPr lang="en-US" dirty="0" smtClean="0"/>
          </a:p>
          <a:p>
            <a:r>
              <a:rPr lang="en-US" dirty="0" smtClean="0"/>
              <a:t>The first recommended test method measures the amount of time that the driver’s eyes are drawn away from the roadway during the performance of the task. The NHTSA Guidelines recommend that devices be designed so that tasks can be completed by the driver while driving with glances away from the roadway of 2 seconds or less and a cumulative time spent glancing away from the roadway of 12 seconds or less. The second test method uses a visual occlusion technique to ensure that a driver can complete a task in a series of 1.5-second glances with a cumulative time of not more than 12 seconds. </a:t>
            </a:r>
            <a:endParaRPr lang="en-US" dirty="0"/>
          </a:p>
        </p:txBody>
      </p:sp>
      <p:sp>
        <p:nvSpPr>
          <p:cNvPr id="4" name="Slide Number Placeholder 3"/>
          <p:cNvSpPr>
            <a:spLocks noGrp="1"/>
          </p:cNvSpPr>
          <p:nvPr>
            <p:ph type="sldNum" sz="quarter" idx="10"/>
          </p:nvPr>
        </p:nvSpPr>
        <p:spPr/>
        <p:txBody>
          <a:bodyPr/>
          <a:lstStyle/>
          <a:p>
            <a:fld id="{2DF44170-B4C4-1048-B4F8-7C505C4B6074}" type="slidenum">
              <a:rPr lang="en-US" smtClean="0"/>
              <a:pPr/>
              <a:t>11</a:t>
            </a:fld>
            <a:endParaRPr lang="en-US"/>
          </a:p>
        </p:txBody>
      </p:sp>
    </p:spTree>
    <p:extLst>
      <p:ext uri="{BB962C8B-B14F-4D97-AF65-F5344CB8AC3E}">
        <p14:creationId xmlns:p14="http://schemas.microsoft.com/office/powerpoint/2010/main" val="105555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2016 Chevy Malibu</a:t>
            </a:r>
            <a:r>
              <a:rPr lang="en-CA" baseline="0" dirty="0" smtClean="0"/>
              <a:t> – report card for teen drivers</a:t>
            </a:r>
            <a:endParaRPr lang="en-CA" dirty="0"/>
          </a:p>
        </p:txBody>
      </p:sp>
      <p:sp>
        <p:nvSpPr>
          <p:cNvPr id="4" name="Slide Number Placeholder 3"/>
          <p:cNvSpPr>
            <a:spLocks noGrp="1"/>
          </p:cNvSpPr>
          <p:nvPr>
            <p:ph type="sldNum" sz="quarter" idx="10"/>
          </p:nvPr>
        </p:nvSpPr>
        <p:spPr/>
        <p:txBody>
          <a:bodyPr/>
          <a:lstStyle/>
          <a:p>
            <a:fld id="{3ECCCEE9-C661-4A9A-8652-0938A58F1DAF}" type="slidenum">
              <a:rPr lang="en-US" smtClean="0"/>
              <a:pPr/>
              <a:t>12</a:t>
            </a:fld>
            <a:endParaRPr lang="en-US"/>
          </a:p>
        </p:txBody>
      </p:sp>
    </p:spTree>
    <p:extLst>
      <p:ext uri="{BB962C8B-B14F-4D97-AF65-F5344CB8AC3E}">
        <p14:creationId xmlns:p14="http://schemas.microsoft.com/office/powerpoint/2010/main" val="3909778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a:lnSpc>
                <a:spcPct val="120000"/>
              </a:lnSpc>
            </a:pPr>
            <a:r>
              <a:rPr lang="en-US" sz="1200" b="1" dirty="0" smtClean="0"/>
              <a:t>Attitudes</a:t>
            </a:r>
            <a:r>
              <a:rPr lang="en-US" sz="1200" dirty="0" smtClean="0"/>
              <a:t> correlate with distraction engagement (across wide variety of distractions) </a:t>
            </a:r>
            <a:r>
              <a:rPr lang="en-US" sz="1050" dirty="0" smtClean="0"/>
              <a:t>(Li et al., 2014)</a:t>
            </a:r>
          </a:p>
          <a:p>
            <a:pPr>
              <a:lnSpc>
                <a:spcPct val="120000"/>
              </a:lnSpc>
            </a:pPr>
            <a:r>
              <a:rPr lang="en-US" sz="1200" dirty="0" smtClean="0"/>
              <a:t>Willingness to engage in distraction related to </a:t>
            </a:r>
            <a:r>
              <a:rPr lang="en-US" sz="1200" b="1" dirty="0" smtClean="0"/>
              <a:t>personality</a:t>
            </a:r>
            <a:r>
              <a:rPr lang="en-US" sz="1200" dirty="0" smtClean="0"/>
              <a:t> traits: sensation seeking </a:t>
            </a:r>
            <a:r>
              <a:rPr lang="en-US" sz="1050" dirty="0" smtClean="0"/>
              <a:t>(</a:t>
            </a:r>
            <a:r>
              <a:rPr lang="en-US" sz="1050" dirty="0" err="1" smtClean="0"/>
              <a:t>Horrey</a:t>
            </a:r>
            <a:r>
              <a:rPr lang="en-US" sz="1050" dirty="0" smtClean="0"/>
              <a:t> and </a:t>
            </a:r>
            <a:r>
              <a:rPr lang="en-US" sz="1050" dirty="0" err="1" smtClean="0"/>
              <a:t>Lesch</a:t>
            </a:r>
            <a:r>
              <a:rPr lang="en-US" sz="1050" dirty="0" smtClean="0"/>
              <a:t>, 2008)</a:t>
            </a:r>
            <a:r>
              <a:rPr lang="en-US" sz="1200" dirty="0" smtClean="0"/>
              <a:t>, extroversion </a:t>
            </a:r>
            <a:r>
              <a:rPr lang="en-US" sz="1050" dirty="0" smtClean="0"/>
              <a:t>(Lansdown, 2012)</a:t>
            </a:r>
          </a:p>
          <a:p>
            <a:pPr>
              <a:lnSpc>
                <a:spcPct val="120000"/>
              </a:lnSpc>
            </a:pPr>
            <a:r>
              <a:rPr lang="en-US" sz="1200" dirty="0" smtClean="0"/>
              <a:t>Attitudes &amp; pressure from significant others </a:t>
            </a:r>
            <a:r>
              <a:rPr lang="en-US" sz="1200" b="1" dirty="0" smtClean="0"/>
              <a:t>(injunctive norms)</a:t>
            </a:r>
            <a:r>
              <a:rPr lang="en-US" sz="1200" dirty="0" smtClean="0"/>
              <a:t> predict cell phone use (talking/texting) </a:t>
            </a:r>
            <a:r>
              <a:rPr lang="en-US" sz="1050" dirty="0" smtClean="0"/>
              <a:t>(Wash et al., 2008)  	</a:t>
            </a:r>
          </a:p>
          <a:p>
            <a:endParaRPr lang="en-US" dirty="0" smtClean="0"/>
          </a:p>
          <a:p>
            <a:endParaRPr lang="en-US" dirty="0" smtClean="0"/>
          </a:p>
          <a:p>
            <a:endParaRPr lang="en-US" dirty="0" smtClean="0"/>
          </a:p>
          <a:p>
            <a:r>
              <a:rPr lang="en-US" dirty="0" smtClean="0"/>
              <a:t>Similar </a:t>
            </a:r>
            <a:r>
              <a:rPr lang="en-US" dirty="0" smtClean="0"/>
              <a:t>accelerator release delays </a:t>
            </a:r>
          </a:p>
          <a:p>
            <a:pPr lvl="1"/>
            <a:r>
              <a:rPr lang="en-US" dirty="0" smtClean="0"/>
              <a:t>But faster brake transition times with voluntary distraction</a:t>
            </a:r>
          </a:p>
          <a:p>
            <a:r>
              <a:rPr lang="en-US" dirty="0" smtClean="0"/>
              <a:t>Lack of perceived urgency, slower processing?</a:t>
            </a:r>
          </a:p>
          <a:p>
            <a:endParaRPr lang="en-US" dirty="0" smtClean="0"/>
          </a:p>
          <a:p>
            <a:endParaRPr lang="en-US" dirty="0" smtClean="0"/>
          </a:p>
          <a:p>
            <a:pPr marL="285750" indent="-285750">
              <a:buFont typeface="Arial" pitchFamily="34" charset="0"/>
              <a:buChar char="•"/>
            </a:pPr>
            <a:r>
              <a:rPr lang="en-US" sz="2400" dirty="0" smtClean="0"/>
              <a:t>Drivers who reported engaging in distractions more often </a:t>
            </a:r>
          </a:p>
          <a:p>
            <a:pPr marL="742950" lvl="1" indent="-285750">
              <a:buFont typeface="Arial" pitchFamily="34" charset="0"/>
              <a:buChar char="•"/>
            </a:pPr>
            <a:r>
              <a:rPr lang="en-US" sz="2400" dirty="0" smtClean="0"/>
              <a:t>held a more positive attitude toward distractions (r = .55)</a:t>
            </a:r>
          </a:p>
          <a:p>
            <a:pPr marL="742950" lvl="1" indent="-285750">
              <a:buFont typeface="Arial" pitchFamily="34" charset="0"/>
              <a:buChar char="•"/>
            </a:pPr>
            <a:r>
              <a:rPr lang="en-US" sz="2400" dirty="0" smtClean="0"/>
              <a:t>perceived a higher level of control (r = .51) </a:t>
            </a:r>
          </a:p>
          <a:p>
            <a:pPr marL="742950" lvl="1" indent="-285750">
              <a:buFont typeface="Arial" pitchFamily="34" charset="0"/>
              <a:buChar char="•"/>
            </a:pPr>
            <a:r>
              <a:rPr lang="en-US" sz="2400" dirty="0" smtClean="0"/>
              <a:t>perceived a higher level of approval toward distracted driving from peers and family (r = .27) as well as from other drivers (r = .30).</a:t>
            </a:r>
            <a:endParaRPr lang="en-CA" sz="2400" dirty="0" smtClean="0"/>
          </a:p>
          <a:p>
            <a:endParaRPr lang="en-US" dirty="0" smtClean="0"/>
          </a:p>
          <a:p>
            <a:pPr marL="171450" indent="-171450" fontAlgn="auto">
              <a:spcBef>
                <a:spcPts val="0"/>
              </a:spcBef>
              <a:spcAft>
                <a:spcPts val="0"/>
              </a:spcAft>
              <a:buFont typeface="Arial"/>
              <a:buChar char="•"/>
              <a:defRPr/>
            </a:pPr>
            <a:endParaRPr lang="en-US" dirty="0" smtClean="0">
              <a:ea typeface="+mn-ea"/>
              <a:cs typeface="+mn-cs"/>
            </a:endParaRPr>
          </a:p>
          <a:p>
            <a:pPr marL="171450" indent="-171450" fontAlgn="auto">
              <a:spcBef>
                <a:spcPts val="0"/>
              </a:spcBef>
              <a:spcAft>
                <a:spcPts val="0"/>
              </a:spcAft>
              <a:buFont typeface="Arial"/>
              <a:buChar char="•"/>
              <a:defRPr/>
            </a:pPr>
            <a:endParaRPr lang="en-US" dirty="0" smtClean="0">
              <a:ea typeface="+mn-ea"/>
              <a:cs typeface="+mn-cs"/>
            </a:endParaRPr>
          </a:p>
          <a:p>
            <a:pPr marL="171450" indent="-171450" fontAlgn="auto">
              <a:spcBef>
                <a:spcPts val="0"/>
              </a:spcBef>
              <a:spcAft>
                <a:spcPts val="0"/>
              </a:spcAft>
              <a:buFont typeface="Arial"/>
              <a:buChar char="•"/>
              <a:defRPr/>
            </a:pPr>
            <a:r>
              <a:rPr lang="en-US" dirty="0" smtClean="0">
                <a:ea typeface="+mn-ea"/>
                <a:cs typeface="+mn-cs"/>
              </a:rPr>
              <a:t>Driver distraction is</a:t>
            </a:r>
            <a:r>
              <a:rPr lang="en-US" baseline="0" dirty="0" smtClean="0">
                <a:ea typeface="+mn-ea"/>
                <a:cs typeface="+mn-cs"/>
              </a:rPr>
              <a:t> defined as</a:t>
            </a:r>
            <a:r>
              <a:rPr lang="en-US" dirty="0" smtClean="0">
                <a:ea typeface="+mn-ea"/>
                <a:cs typeface="+mn-cs"/>
              </a:rPr>
              <a:t> any activity that diverts attention from the primary task of driving </a:t>
            </a:r>
          </a:p>
          <a:p>
            <a:pPr marL="171450" indent="-171450" fontAlgn="auto">
              <a:spcBef>
                <a:spcPts val="0"/>
              </a:spcBef>
              <a:spcAft>
                <a:spcPts val="0"/>
              </a:spcAft>
              <a:buFont typeface="Arial"/>
              <a:buChar char="•"/>
              <a:defRPr/>
            </a:pPr>
            <a:r>
              <a:rPr lang="en-US" dirty="0" smtClean="0">
                <a:ea typeface="+mn-ea"/>
                <a:cs typeface="+mn-cs"/>
              </a:rPr>
              <a:t>This</a:t>
            </a:r>
            <a:r>
              <a:rPr lang="en-US" baseline="0" dirty="0" smtClean="0">
                <a:ea typeface="+mn-ea"/>
                <a:cs typeface="+mn-cs"/>
              </a:rPr>
              <a:t> d</a:t>
            </a:r>
            <a:r>
              <a:rPr lang="en-US" dirty="0" smtClean="0">
                <a:ea typeface="+mn-ea"/>
                <a:cs typeface="+mn-cs"/>
              </a:rPr>
              <a:t>iversion of attention can be voluntary, involuntary, or habitual</a:t>
            </a:r>
          </a:p>
          <a:p>
            <a:pPr marL="171450" indent="-171450" fontAlgn="auto">
              <a:spcBef>
                <a:spcPts val="0"/>
              </a:spcBef>
              <a:spcAft>
                <a:spcPts val="0"/>
              </a:spcAft>
              <a:buFont typeface="Arial"/>
              <a:buChar char="•"/>
              <a:defRPr/>
            </a:pPr>
            <a:r>
              <a:rPr lang="en-US" dirty="0" smtClean="0">
                <a:ea typeface="+mn-ea"/>
                <a:cs typeface="+mn-cs"/>
              </a:rPr>
              <a:t>Voluntary distraction refers to intentional engagement in secondary tasks while driving</a:t>
            </a:r>
          </a:p>
          <a:p>
            <a:pPr marL="171450" indent="-171450" fontAlgn="auto">
              <a:spcBef>
                <a:spcPts val="0"/>
              </a:spcBef>
              <a:spcAft>
                <a:spcPts val="0"/>
              </a:spcAft>
              <a:buFont typeface="Arial"/>
              <a:buChar char="•"/>
              <a:defRPr/>
            </a:pPr>
            <a:r>
              <a:rPr lang="en-US" dirty="0" smtClean="0">
                <a:solidFill>
                  <a:schemeClr val="tx1"/>
                </a:solidFill>
                <a:ea typeface="+mn-ea"/>
                <a:cs typeface="+mn-cs"/>
              </a:rPr>
              <a:t>Involuntary distraction occurs as a result of a </a:t>
            </a:r>
            <a:r>
              <a:rPr lang="en-US" b="1" dirty="0" smtClean="0">
                <a:solidFill>
                  <a:schemeClr val="tx1"/>
                </a:solidFill>
                <a:ea typeface="+mn-ea"/>
                <a:cs typeface="+mn-cs"/>
              </a:rPr>
              <a:t>drivers inability to suppress</a:t>
            </a:r>
            <a:r>
              <a:rPr lang="en-US" b="1" baseline="0" dirty="0" smtClean="0">
                <a:solidFill>
                  <a:schemeClr val="tx1"/>
                </a:solidFill>
                <a:ea typeface="+mn-ea"/>
                <a:cs typeface="+mn-cs"/>
              </a:rPr>
              <a:t> distracting stimuli </a:t>
            </a:r>
            <a:r>
              <a:rPr lang="en-US" baseline="0" dirty="0" smtClean="0">
                <a:solidFill>
                  <a:schemeClr val="tx1"/>
                </a:solidFill>
                <a:ea typeface="+mn-ea"/>
                <a:cs typeface="+mn-cs"/>
              </a:rPr>
              <a:t>due to an innate mechanism</a:t>
            </a:r>
            <a:endParaRPr lang="en-US" dirty="0" smtClean="0">
              <a:solidFill>
                <a:schemeClr val="tx1"/>
              </a:solidFill>
              <a:ea typeface="+mn-ea"/>
              <a:cs typeface="+mn-cs"/>
            </a:endParaRPr>
          </a:p>
          <a:p>
            <a:pPr marL="171450" indent="-171450" fontAlgn="auto">
              <a:spcBef>
                <a:spcPts val="0"/>
              </a:spcBef>
              <a:spcAft>
                <a:spcPts val="0"/>
              </a:spcAft>
              <a:buFont typeface="Arial"/>
              <a:buChar char="•"/>
              <a:defRPr/>
            </a:pPr>
            <a:r>
              <a:rPr lang="en-US" dirty="0" smtClean="0">
                <a:solidFill>
                  <a:schemeClr val="tx1"/>
                </a:solidFill>
                <a:ea typeface="+mn-ea"/>
                <a:cs typeface="+mn-cs"/>
              </a:rPr>
              <a:t>Habitual</a:t>
            </a:r>
            <a:r>
              <a:rPr lang="en-US" baseline="0" dirty="0" smtClean="0">
                <a:solidFill>
                  <a:schemeClr val="tx1"/>
                </a:solidFill>
                <a:ea typeface="+mn-ea"/>
                <a:cs typeface="+mn-cs"/>
              </a:rPr>
              <a:t> distraction occurs as an inability to </a:t>
            </a:r>
            <a:r>
              <a:rPr lang="en-US" b="1" baseline="0" dirty="0" smtClean="0">
                <a:solidFill>
                  <a:schemeClr val="tx1"/>
                </a:solidFill>
                <a:ea typeface="+mn-ea"/>
                <a:cs typeface="+mn-cs"/>
              </a:rPr>
              <a:t>suppress a learned response </a:t>
            </a:r>
            <a:r>
              <a:rPr lang="en-US" baseline="0" dirty="0" smtClean="0">
                <a:solidFill>
                  <a:schemeClr val="tx1"/>
                </a:solidFill>
                <a:ea typeface="+mn-ea"/>
                <a:cs typeface="+mn-cs"/>
              </a:rPr>
              <a:t>to a stimulus</a:t>
            </a:r>
          </a:p>
          <a:p>
            <a:pPr marL="171450" indent="-171450" fontAlgn="auto">
              <a:spcBef>
                <a:spcPts val="0"/>
              </a:spcBef>
              <a:spcAft>
                <a:spcPts val="0"/>
              </a:spcAft>
              <a:buFont typeface="Arial"/>
              <a:buChar char="•"/>
              <a:defRPr/>
            </a:pPr>
            <a:endParaRPr lang="en-US" dirty="0" smtClean="0">
              <a:ea typeface="+mn-ea"/>
              <a:cs typeface="+mn-cs"/>
            </a:endParaRPr>
          </a:p>
          <a:p>
            <a:pPr marL="171450" indent="-171450" fontAlgn="auto">
              <a:spcBef>
                <a:spcPts val="0"/>
              </a:spcBef>
              <a:spcAft>
                <a:spcPts val="0"/>
              </a:spcAft>
              <a:buFont typeface="Arial"/>
              <a:buChar char="•"/>
              <a:defRPr/>
            </a:pPr>
            <a:r>
              <a:rPr lang="en-US" dirty="0" smtClean="0">
                <a:ea typeface="+mn-ea"/>
                <a:cs typeface="+mn-cs"/>
              </a:rPr>
              <a:t>These types</a:t>
            </a:r>
            <a:r>
              <a:rPr lang="en-US" baseline="0" dirty="0" smtClean="0">
                <a:ea typeface="+mn-ea"/>
                <a:cs typeface="+mn-cs"/>
              </a:rPr>
              <a:t> of distractions have been previously recognized in the literature:	</a:t>
            </a:r>
            <a:endParaRPr lang="en-US" dirty="0" smtClean="0">
              <a:ea typeface="+mn-ea"/>
              <a:cs typeface="+mn-cs"/>
            </a:endParaRPr>
          </a:p>
          <a:p>
            <a:pPr marL="628650" lvl="1" indent="-171450" fontAlgn="auto">
              <a:spcBef>
                <a:spcPts val="0"/>
              </a:spcBef>
              <a:spcAft>
                <a:spcPts val="0"/>
              </a:spcAft>
              <a:buFont typeface="Arial"/>
              <a:buChar char="•"/>
              <a:defRPr/>
            </a:pPr>
            <a:r>
              <a:rPr lang="en-US" baseline="0" dirty="0" smtClean="0">
                <a:ea typeface="+mn-ea"/>
                <a:cs typeface="+mn-cs"/>
              </a:rPr>
              <a:t>For example, Lee et al. include intentionality, meaning voluntary and involuntary, as a main factor when describing driver distraction within their taxonomy of driver inattention</a:t>
            </a:r>
          </a:p>
          <a:p>
            <a:pPr marL="628650" lvl="1" indent="-171450" fontAlgn="auto">
              <a:spcBef>
                <a:spcPts val="0"/>
              </a:spcBef>
              <a:spcAft>
                <a:spcPts val="0"/>
              </a:spcAft>
              <a:buFont typeface="Arial"/>
              <a:buChar char="•"/>
              <a:defRPr/>
            </a:pPr>
            <a:r>
              <a:rPr lang="en-US" baseline="0" dirty="0" smtClean="0">
                <a:ea typeface="+mn-ea"/>
                <a:cs typeface="+mn-cs"/>
              </a:rPr>
              <a:t>Using this taxonomy, </a:t>
            </a:r>
            <a:r>
              <a:rPr lang="en-US" baseline="0" dirty="0" err="1" smtClean="0">
                <a:ea typeface="+mn-ea"/>
                <a:cs typeface="+mn-cs"/>
              </a:rPr>
              <a:t>Beanland</a:t>
            </a:r>
            <a:r>
              <a:rPr lang="en-US" baseline="0" dirty="0" smtClean="0">
                <a:ea typeface="+mn-ea"/>
                <a:cs typeface="+mn-cs"/>
              </a:rPr>
              <a:t> et al., found that that of the distraction-based crashes analyzed in their study, 70% were cause by voluntary distractions, and the remaining 30% were involuntary distractions</a:t>
            </a:r>
          </a:p>
          <a:p>
            <a:pPr marL="628650" lvl="1" indent="-171450" fontAlgn="auto">
              <a:spcBef>
                <a:spcPts val="0"/>
              </a:spcBef>
              <a:spcAft>
                <a:spcPts val="0"/>
              </a:spcAft>
              <a:buFont typeface="Arial"/>
              <a:buChar char="•"/>
              <a:defRPr/>
            </a:pPr>
            <a:r>
              <a:rPr lang="en-US" baseline="0" dirty="0" smtClean="0">
                <a:ea typeface="+mn-ea"/>
                <a:cs typeface="+mn-cs"/>
              </a:rPr>
              <a:t>Finally, cell phone habits have been recently found to be a contributing factor of texting and driving behaviors after accounting for other social/psychological factors </a:t>
            </a:r>
          </a:p>
          <a:p>
            <a:pPr marL="171450" indent="-171450" fontAlgn="auto">
              <a:spcBef>
                <a:spcPts val="0"/>
              </a:spcBef>
              <a:spcAft>
                <a:spcPts val="0"/>
              </a:spcAft>
              <a:buFont typeface="Arial"/>
              <a:buChar char="•"/>
              <a:defRPr/>
            </a:pPr>
            <a:endParaRPr lang="en-US" baseline="0" dirty="0" smtClean="0">
              <a:ea typeface="+mn-ea"/>
              <a:cs typeface="+mn-cs"/>
            </a:endParaRPr>
          </a:p>
        </p:txBody>
      </p:sp>
      <p:sp>
        <p:nvSpPr>
          <p:cNvPr id="1945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76F3EC59-7AA4-0C4B-8585-573DD5F8B71D}" type="slidenum">
              <a:rPr lang="en-US"/>
              <a:pPr fontAlgn="base">
                <a:spcBef>
                  <a:spcPct val="0"/>
                </a:spcBef>
                <a:spcAft>
                  <a:spcPct val="0"/>
                </a:spcAft>
              </a:pPr>
              <a:t>13</a:t>
            </a:fld>
            <a:endParaRPr lang="en-US"/>
          </a:p>
        </p:txBody>
      </p:sp>
    </p:spTree>
    <p:extLst>
      <p:ext uri="{BB962C8B-B14F-4D97-AF65-F5344CB8AC3E}">
        <p14:creationId xmlns:p14="http://schemas.microsoft.com/office/powerpoint/2010/main" val="915535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1600" b="1" dirty="0" smtClean="0"/>
              <a:t>Attitudes</a:t>
            </a:r>
            <a:r>
              <a:rPr lang="en-US" sz="1600" dirty="0" smtClean="0"/>
              <a:t> correlate with distraction engagement (across wide variety of distractions) </a:t>
            </a:r>
            <a:r>
              <a:rPr lang="en-US" sz="1200" dirty="0" smtClean="0"/>
              <a:t>(Li et al., 2014)</a:t>
            </a:r>
          </a:p>
          <a:p>
            <a:pPr>
              <a:lnSpc>
                <a:spcPct val="120000"/>
              </a:lnSpc>
            </a:pPr>
            <a:r>
              <a:rPr lang="en-US" sz="1600" dirty="0" smtClean="0"/>
              <a:t>Willingness to engage in distraction related to </a:t>
            </a:r>
            <a:r>
              <a:rPr lang="en-US" sz="1600" b="1" dirty="0" smtClean="0"/>
              <a:t>personality</a:t>
            </a:r>
            <a:r>
              <a:rPr lang="en-US" sz="1600" dirty="0" smtClean="0"/>
              <a:t> traits: sensation seeking </a:t>
            </a:r>
            <a:r>
              <a:rPr lang="en-US" sz="1200" dirty="0" smtClean="0"/>
              <a:t>(</a:t>
            </a:r>
            <a:r>
              <a:rPr lang="en-US" sz="1200" dirty="0" err="1" smtClean="0"/>
              <a:t>Horrey</a:t>
            </a:r>
            <a:r>
              <a:rPr lang="en-US" sz="1200" dirty="0" smtClean="0"/>
              <a:t> and </a:t>
            </a:r>
            <a:r>
              <a:rPr lang="en-US" sz="1200" dirty="0" err="1" smtClean="0"/>
              <a:t>Lesch</a:t>
            </a:r>
            <a:r>
              <a:rPr lang="en-US" sz="1200" dirty="0" smtClean="0"/>
              <a:t>, 2008)</a:t>
            </a:r>
            <a:r>
              <a:rPr lang="en-US" sz="1600" dirty="0" smtClean="0"/>
              <a:t>, extroversion </a:t>
            </a:r>
            <a:r>
              <a:rPr lang="en-US" sz="1200" dirty="0" smtClean="0"/>
              <a:t>(Lansdown, 2012)</a:t>
            </a:r>
          </a:p>
          <a:p>
            <a:pPr>
              <a:lnSpc>
                <a:spcPct val="120000"/>
              </a:lnSpc>
            </a:pPr>
            <a:r>
              <a:rPr lang="en-US" sz="1600" dirty="0" smtClean="0"/>
              <a:t>Attitudes &amp; pressure from significant others </a:t>
            </a:r>
            <a:r>
              <a:rPr lang="en-US" sz="1600" b="1" dirty="0" smtClean="0"/>
              <a:t>(injunctive norms)</a:t>
            </a:r>
            <a:r>
              <a:rPr lang="en-US" sz="1600" dirty="0" smtClean="0"/>
              <a:t> predict cell phone use (talking/texting) </a:t>
            </a:r>
            <a:r>
              <a:rPr lang="en-US" sz="1200" dirty="0" smtClean="0"/>
              <a:t>(Wash et al., 2008)  	</a:t>
            </a:r>
          </a:p>
          <a:p>
            <a:pPr marL="0" marR="0" lvl="0" indent="0" algn="l" defTabSz="457200" rtl="0" eaLnBrk="1" fontAlgn="base" latinLnBrk="0" hangingPunct="1">
              <a:lnSpc>
                <a:spcPct val="100000"/>
              </a:lnSpc>
              <a:spcBef>
                <a:spcPct val="0"/>
              </a:spcBef>
              <a:spcAft>
                <a:spcPct val="0"/>
              </a:spcAft>
              <a:buClrTx/>
              <a:buSzTx/>
              <a:buFont typeface="Arial" pitchFamily="34" charset="0"/>
              <a:buNone/>
              <a:tabLst/>
            </a:pPr>
            <a:endParaRPr kumimoji="0" lang="en-US" sz="1600" b="1" i="0" u="none" strike="noStrike" cap="none" normalizeH="0" baseline="0" dirty="0" smtClean="0">
              <a:ln>
                <a:noFill/>
              </a:ln>
              <a:solidFill>
                <a:srgbClr val="000000"/>
              </a:solidFill>
              <a:effectLst/>
              <a:latin typeface="Calibri" pitchFamily="34" charset="0"/>
              <a:ea typeface="MS PGothic" pitchFamily="34" charset="-128"/>
            </a:endParaRPr>
          </a:p>
          <a:p>
            <a:pPr marL="0" marR="0" lvl="0" indent="0" algn="l" defTabSz="457200" rtl="0" eaLnBrk="1" fontAlgn="base" latinLnBrk="0" hangingPunct="1">
              <a:lnSpc>
                <a:spcPct val="100000"/>
              </a:lnSpc>
              <a:spcBef>
                <a:spcPct val="0"/>
              </a:spcBef>
              <a:spcAft>
                <a:spcPct val="0"/>
              </a:spcAft>
              <a:buClrTx/>
              <a:buSzTx/>
              <a:buFont typeface="Arial" pitchFamily="34" charset="0"/>
              <a:buNone/>
              <a:tabLst/>
            </a:pPr>
            <a:endParaRPr kumimoji="0" lang="en-US" sz="1600" b="1" i="0" u="none" strike="noStrike" cap="none" normalizeH="0" baseline="0" dirty="0" smtClean="0">
              <a:ln>
                <a:noFill/>
              </a:ln>
              <a:solidFill>
                <a:srgbClr val="000000"/>
              </a:solidFill>
              <a:effectLst/>
              <a:latin typeface="Calibri" pitchFamily="34" charset="0"/>
              <a:ea typeface="MS PGothic" pitchFamily="34" charset="-128"/>
            </a:endParaRPr>
          </a:p>
          <a:p>
            <a:pPr marL="0" marR="0" lvl="0" indent="0" algn="l" defTabSz="457200" rtl="0" eaLnBrk="1" fontAlgn="base" latinLnBrk="0" hangingPunct="1">
              <a:lnSpc>
                <a:spcPct val="100000"/>
              </a:lnSpc>
              <a:spcBef>
                <a:spcPct val="0"/>
              </a:spcBef>
              <a:spcAft>
                <a:spcPct val="0"/>
              </a:spcAft>
              <a:buClrTx/>
              <a:buSzTx/>
              <a:buFont typeface="Arial" pitchFamily="34" charset="0"/>
              <a:buNone/>
              <a:tabLst/>
            </a:pPr>
            <a:endParaRPr kumimoji="0" lang="en-US" sz="1600" b="1" i="0" u="none" strike="noStrike" cap="none" normalizeH="0" baseline="0" dirty="0" smtClean="0">
              <a:ln>
                <a:noFill/>
              </a:ln>
              <a:solidFill>
                <a:srgbClr val="000000"/>
              </a:solidFill>
              <a:effectLst/>
              <a:latin typeface="Calibri" pitchFamily="34" charset="0"/>
              <a:ea typeface="MS PGothic" pitchFamily="34" charset="-128"/>
            </a:endParaRPr>
          </a:p>
          <a:p>
            <a:pPr marL="0" marR="0" lvl="0" indent="0" algn="l" defTabSz="457200" rtl="0" eaLnBrk="1" fontAlgn="base" latinLnBrk="0" hangingPunct="1">
              <a:lnSpc>
                <a:spcPct val="100000"/>
              </a:lnSpc>
              <a:spcBef>
                <a:spcPct val="0"/>
              </a:spcBef>
              <a:spcAft>
                <a:spcPct val="0"/>
              </a:spcAft>
              <a:buClrTx/>
              <a:buSzTx/>
              <a:buFont typeface="Arial" pitchFamily="34" charset="0"/>
              <a:buNone/>
              <a:tabLst/>
            </a:pPr>
            <a:endParaRPr kumimoji="0" lang="en-US" sz="1600" b="1" i="0" u="none" strike="noStrike" cap="none" normalizeH="0" baseline="0" dirty="0" smtClean="0">
              <a:ln>
                <a:noFill/>
              </a:ln>
              <a:solidFill>
                <a:srgbClr val="000000"/>
              </a:solidFill>
              <a:effectLst/>
              <a:latin typeface="Calibri" pitchFamily="34" charset="0"/>
              <a:ea typeface="MS PGothic" pitchFamily="34" charset="-128"/>
            </a:endParaRPr>
          </a:p>
          <a:p>
            <a:pPr marL="0" marR="0" lvl="0" indent="0" algn="l" defTabSz="457200" rtl="0" eaLnBrk="1" fontAlgn="base" latinLnBrk="0" hangingPunct="1">
              <a:lnSpc>
                <a:spcPct val="100000"/>
              </a:lnSpc>
              <a:spcBef>
                <a:spcPct val="0"/>
              </a:spcBef>
              <a:spcAft>
                <a:spcPct val="0"/>
              </a:spcAft>
              <a:buClrTx/>
              <a:buSzTx/>
              <a:buFont typeface="Arial" pitchFamily="34" charset="0"/>
              <a:buNone/>
              <a:tabLst/>
            </a:pPr>
            <a:r>
              <a:rPr kumimoji="0" lang="en-US" sz="1600" b="1" i="0" u="none" strike="noStrike" cap="none" normalizeH="0" baseline="0" dirty="0" smtClean="0">
                <a:ln>
                  <a:noFill/>
                </a:ln>
                <a:solidFill>
                  <a:srgbClr val="000000"/>
                </a:solidFill>
                <a:effectLst/>
                <a:latin typeface="Calibri" pitchFamily="34" charset="0"/>
                <a:ea typeface="MS PGothic" pitchFamily="34" charset="-128"/>
              </a:rPr>
              <a:t>Attitudes</a:t>
            </a:r>
          </a:p>
          <a:p>
            <a:pPr marL="268288" marR="0" lvl="0" indent="0" algn="l" defTabSz="635000" rtl="0" eaLnBrk="1" fontAlgn="base" latinLnBrk="0" hangingPunct="1">
              <a:lnSpc>
                <a:spcPct val="100000"/>
              </a:lnSpc>
              <a:spcBef>
                <a:spcPct val="0"/>
              </a:spcBef>
              <a:spcAft>
                <a:spcPct val="0"/>
              </a:spcAft>
              <a:buClrTx/>
              <a:buSzTx/>
              <a:buFont typeface="Arial" pitchFamily="34" charset="0"/>
              <a:buNone/>
              <a:tabLst/>
            </a:pPr>
            <a:r>
              <a:rPr kumimoji="0" lang="en-US" sz="1600" b="0" i="0" u="none" strike="noStrike" cap="none" normalizeH="0" baseline="0" dirty="0" smtClean="0">
                <a:ln>
                  <a:noFill/>
                </a:ln>
                <a:solidFill>
                  <a:srgbClr val="000000"/>
                </a:solidFill>
                <a:effectLst/>
                <a:latin typeface="Calibri" pitchFamily="34" charset="0"/>
                <a:ea typeface="MS PGothic" pitchFamily="34" charset="-128"/>
              </a:rPr>
              <a:t>I think it is alright to drive and…</a:t>
            </a:r>
          </a:p>
          <a:p>
            <a:pPr marL="268288" marR="0" lvl="0" indent="0" algn="l" defTabSz="635000" rtl="0" eaLnBrk="1" fontAlgn="base" latinLnBrk="0" hangingPunct="1">
              <a:lnSpc>
                <a:spcPct val="100000"/>
              </a:lnSpc>
              <a:spcBef>
                <a:spcPct val="0"/>
              </a:spcBef>
              <a:spcAft>
                <a:spcPct val="0"/>
              </a:spcAft>
              <a:buClrTx/>
              <a:buSzTx/>
              <a:buFont typeface="Arial" pitchFamily="34" charset="0"/>
              <a:buNone/>
              <a:tabLst>
                <a:tab pos="266700" algn="l"/>
              </a:tabLst>
            </a:pPr>
            <a:r>
              <a:rPr kumimoji="0" lang="en-US" sz="1600" b="0" i="0" u="none" strike="noStrike" cap="none" normalizeH="0" baseline="0" dirty="0" smtClean="0">
                <a:ln>
                  <a:noFill/>
                </a:ln>
                <a:solidFill>
                  <a:srgbClr val="000000"/>
                </a:solidFill>
                <a:effectLst/>
                <a:latin typeface="Calibri" pitchFamily="34" charset="0"/>
                <a:ea typeface="MS PGothic" pitchFamily="34" charset="-128"/>
              </a:rPr>
              <a:t>You think you can drive well and…</a:t>
            </a:r>
          </a:p>
          <a:p>
            <a:pPr lvl="1">
              <a:lnSpc>
                <a:spcPct val="120000"/>
              </a:lnSpc>
            </a:pPr>
            <a:endParaRPr lang="en-CA" u="sng" dirty="0" smtClean="0"/>
          </a:p>
          <a:p>
            <a:pPr lvl="1">
              <a:lnSpc>
                <a:spcPct val="120000"/>
              </a:lnSpc>
            </a:pPr>
            <a:endParaRPr lang="en-CA" u="sng" dirty="0" smtClean="0"/>
          </a:p>
          <a:p>
            <a:pPr lvl="1">
              <a:lnSpc>
                <a:spcPct val="120000"/>
              </a:lnSpc>
            </a:pPr>
            <a:endParaRPr lang="en-CA" u="sng" dirty="0" smtClean="0"/>
          </a:p>
          <a:p>
            <a:pPr lvl="1">
              <a:lnSpc>
                <a:spcPct val="120000"/>
              </a:lnSpc>
            </a:pPr>
            <a:endParaRPr lang="en-CA" u="sng" dirty="0" smtClean="0"/>
          </a:p>
          <a:p>
            <a:pPr lvl="1">
              <a:lnSpc>
                <a:spcPct val="120000"/>
              </a:lnSpc>
            </a:pPr>
            <a:r>
              <a:rPr lang="en-CA" u="none" dirty="0" smtClean="0"/>
              <a:t>Holding phone conversations;</a:t>
            </a:r>
            <a:r>
              <a:rPr lang="en-CA" u="none" baseline="0" dirty="0" smtClean="0"/>
              <a:t> manual interactions with cell phones; manual interactions with in-vehicle technology</a:t>
            </a:r>
            <a:endParaRPr lang="en-CA" u="none" dirty="0" smtClean="0"/>
          </a:p>
          <a:p>
            <a:pPr lvl="1">
              <a:lnSpc>
                <a:spcPct val="120000"/>
              </a:lnSpc>
            </a:pPr>
            <a:endParaRPr lang="en-CA" u="sng" dirty="0" smtClean="0"/>
          </a:p>
          <a:p>
            <a:pPr lvl="1">
              <a:lnSpc>
                <a:spcPct val="120000"/>
              </a:lnSpc>
            </a:pPr>
            <a:r>
              <a:rPr lang="en-CA" u="sng" dirty="0" smtClean="0"/>
              <a:t>TPB</a:t>
            </a:r>
            <a:r>
              <a:rPr lang="en-CA" dirty="0" smtClean="0"/>
              <a:t> predictors: attitudes, injunctive norm, </a:t>
            </a:r>
            <a:r>
              <a:rPr lang="en-US" dirty="0" smtClean="0"/>
              <a:t>descriptive norm</a:t>
            </a:r>
          </a:p>
          <a:p>
            <a:pPr lvl="1">
              <a:lnSpc>
                <a:spcPct val="120000"/>
              </a:lnSpc>
            </a:pPr>
            <a:r>
              <a:rPr lang="en-US" u="sng" dirty="0" smtClean="0"/>
              <a:t>Personality</a:t>
            </a:r>
            <a:r>
              <a:rPr lang="en-US" dirty="0" smtClean="0"/>
              <a:t>: tendency of sensation seeking and </a:t>
            </a:r>
            <a:r>
              <a:rPr lang="en-US" dirty="0" err="1" smtClean="0"/>
              <a:t>venturesomeness</a:t>
            </a:r>
            <a:endParaRPr lang="en-US" dirty="0" smtClean="0"/>
          </a:p>
          <a:p>
            <a:pPr lvl="1">
              <a:lnSpc>
                <a:spcPct val="120000"/>
              </a:lnSpc>
            </a:pPr>
            <a:r>
              <a:rPr lang="en-US" u="sng" dirty="0" smtClean="0"/>
              <a:t>Technology inclination</a:t>
            </a:r>
            <a:r>
              <a:rPr lang="en-US" dirty="0" smtClean="0"/>
              <a:t>: experience with and attitude towards technology</a:t>
            </a:r>
          </a:p>
          <a:p>
            <a:pPr>
              <a:lnSpc>
                <a:spcPct val="120000"/>
              </a:lnSpc>
            </a:pPr>
            <a:endParaRPr lang="en-US" dirty="0" smtClean="0"/>
          </a:p>
          <a:p>
            <a:pPr>
              <a:lnSpc>
                <a:spcPct val="120000"/>
              </a:lnSpc>
            </a:pPr>
            <a:endParaRPr lang="en-US" dirty="0" smtClean="0"/>
          </a:p>
          <a:p>
            <a:pPr>
              <a:lnSpc>
                <a:spcPct val="120000"/>
              </a:lnSpc>
            </a:pPr>
            <a:r>
              <a:rPr lang="en-US" dirty="0" smtClean="0"/>
              <a:t>Structural model: relationships between latent variables</a:t>
            </a:r>
          </a:p>
          <a:p>
            <a:pPr>
              <a:lnSpc>
                <a:spcPct val="120000"/>
              </a:lnSpc>
            </a:pPr>
            <a:r>
              <a:rPr lang="en-US" dirty="0" smtClean="0"/>
              <a:t>Measurement model: assesses each factor at the observation level </a:t>
            </a:r>
            <a:br>
              <a:rPr lang="en-US" dirty="0" smtClean="0"/>
            </a:br>
            <a:r>
              <a:rPr lang="en-US" dirty="0" smtClean="0"/>
              <a:t>(a questionnaire item = a measurement variable)</a:t>
            </a:r>
          </a:p>
          <a:p>
            <a:pPr>
              <a:lnSpc>
                <a:spcPct val="120000"/>
              </a:lnSpc>
            </a:pPr>
            <a:endParaRPr lang="en-US" dirty="0" smtClean="0"/>
          </a:p>
          <a:p>
            <a:pPr>
              <a:lnSpc>
                <a:spcPct val="120000"/>
              </a:lnSpc>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Problem: sample size too small for this many parameters to estimate</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Removed 2 LVs, Injunctive Norms and Perceived Control, as assessed using factor loadings and model fits</a:t>
            </a:r>
          </a:p>
          <a:p>
            <a:pPr>
              <a:lnSpc>
                <a:spcPct val="120000"/>
              </a:lnSpc>
            </a:pPr>
            <a:endParaRPr lang="en-US" dirty="0" smtClean="0"/>
          </a:p>
          <a:p>
            <a:endParaRPr lang="en-CA" dirty="0"/>
          </a:p>
        </p:txBody>
      </p:sp>
      <p:sp>
        <p:nvSpPr>
          <p:cNvPr id="4" name="Slide Number Placeholder 3"/>
          <p:cNvSpPr>
            <a:spLocks noGrp="1"/>
          </p:cNvSpPr>
          <p:nvPr>
            <p:ph type="sldNum" sz="quarter" idx="10"/>
          </p:nvPr>
        </p:nvSpPr>
        <p:spPr/>
        <p:txBody>
          <a:bodyPr/>
          <a:lstStyle/>
          <a:p>
            <a:fld id="{D53064D5-DF9E-0B47-922D-8D316D54CEC1}" type="slidenum">
              <a:rPr lang="en-US" smtClean="0"/>
              <a:t>14</a:t>
            </a:fld>
            <a:endParaRPr lang="en-US"/>
          </a:p>
        </p:txBody>
      </p:sp>
    </p:spTree>
    <p:extLst>
      <p:ext uri="{BB962C8B-B14F-4D97-AF65-F5344CB8AC3E}">
        <p14:creationId xmlns:p14="http://schemas.microsoft.com/office/powerpoint/2010/main" val="4039093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marL="457200" indent="-457200">
              <a:lnSpc>
                <a:spcPct val="120000"/>
              </a:lnSpc>
              <a:buFont typeface="Arial" panose="020B0604020202020204" pitchFamily="34" charset="0"/>
              <a:buChar char="•"/>
            </a:pPr>
            <a:r>
              <a:rPr lang="en-CA" sz="3000" dirty="0" smtClean="0"/>
              <a:t>Survey findings:</a:t>
            </a:r>
          </a:p>
          <a:p>
            <a:pPr lvl="2" indent="-457200">
              <a:buFontTx/>
              <a:buChar char="-"/>
            </a:pPr>
            <a:r>
              <a:rPr lang="en-US" sz="2500" dirty="0" smtClean="0"/>
              <a:t>Parents behavior predictive of teenagers’ distracted driving </a:t>
            </a:r>
            <a:r>
              <a:rPr lang="en-US" sz="2000" dirty="0" smtClean="0"/>
              <a:t>(Carter et al 2014)</a:t>
            </a:r>
          </a:p>
          <a:p>
            <a:pPr lvl="2" indent="-457200">
              <a:buFontTx/>
              <a:buChar char="-"/>
            </a:pPr>
            <a:r>
              <a:rPr lang="en-CA" sz="2500" dirty="0" smtClean="0"/>
              <a:t>Teens may overestimate their parents’ distraction engagement and approval of distraction</a:t>
            </a:r>
          </a:p>
          <a:p>
            <a:pPr lvl="2" indent="-457200">
              <a:buFontTx/>
              <a:buChar char="-"/>
            </a:pPr>
            <a:r>
              <a:rPr lang="en-CA" sz="2500" dirty="0" smtClean="0"/>
              <a:t>Parents may underestimate their teens’ distraction engagement</a:t>
            </a:r>
          </a:p>
          <a:p>
            <a:pPr marL="285750" indent="-285750">
              <a:buFont typeface="Arial"/>
              <a:buChar char="•"/>
            </a:pPr>
            <a:endParaRPr lang="en-US" sz="1200" kern="1200" dirty="0" smtClean="0">
              <a:solidFill>
                <a:schemeClr val="tx1"/>
              </a:solidFill>
              <a:latin typeface="+mn-lt"/>
              <a:ea typeface="+mn-ea"/>
              <a:cs typeface="+mn-cs"/>
            </a:endParaRPr>
          </a:p>
          <a:p>
            <a:pPr marL="285750" indent="-285750">
              <a:buFont typeface="Arial"/>
              <a:buChar char="•"/>
            </a:pPr>
            <a:endParaRPr lang="en-US" sz="1200" kern="1200" dirty="0" smtClean="0">
              <a:solidFill>
                <a:schemeClr val="tx1"/>
              </a:solidFill>
              <a:latin typeface="+mn-lt"/>
              <a:ea typeface="+mn-ea"/>
              <a:cs typeface="+mn-cs"/>
            </a:endParaRPr>
          </a:p>
          <a:p>
            <a:pPr marL="285750" indent="-285750">
              <a:buFont typeface="Arial"/>
              <a:buChar char="•"/>
            </a:pPr>
            <a:endParaRPr lang="en-US" sz="1200" kern="1200" dirty="0" smtClean="0">
              <a:solidFill>
                <a:schemeClr val="tx1"/>
              </a:solidFill>
              <a:latin typeface="+mn-lt"/>
              <a:ea typeface="+mn-ea"/>
              <a:cs typeface="+mn-cs"/>
            </a:endParaRPr>
          </a:p>
          <a:p>
            <a:pPr marL="285750" indent="-285750">
              <a:buFont typeface="Arial"/>
              <a:buChar char="•"/>
            </a:pPr>
            <a:endParaRPr lang="en-US" sz="1200" kern="1200" dirty="0" smtClean="0">
              <a:solidFill>
                <a:schemeClr val="tx1"/>
              </a:solidFill>
              <a:latin typeface="+mn-lt"/>
              <a:ea typeface="+mn-ea"/>
              <a:cs typeface="+mn-cs"/>
            </a:endParaRPr>
          </a:p>
          <a:p>
            <a:pPr marL="285750" indent="-285750">
              <a:buFont typeface="Arial"/>
              <a:buChar char="•"/>
            </a:pPr>
            <a:endParaRPr lang="en-US" sz="1200" kern="1200" dirty="0" smtClean="0">
              <a:solidFill>
                <a:schemeClr val="tx1"/>
              </a:solidFill>
              <a:latin typeface="+mn-lt"/>
              <a:ea typeface="+mn-ea"/>
              <a:cs typeface="+mn-cs"/>
            </a:endParaRPr>
          </a:p>
          <a:p>
            <a:pPr marL="285750" indent="-285750">
              <a:buFont typeface="Arial"/>
              <a:buChar char="•"/>
            </a:pPr>
            <a:r>
              <a:rPr lang="en-US" sz="1200" kern="1200" dirty="0" smtClean="0">
                <a:solidFill>
                  <a:schemeClr val="tx1"/>
                </a:solidFill>
                <a:latin typeface="+mn-lt"/>
                <a:ea typeface="+mn-ea"/>
                <a:cs typeface="+mn-cs"/>
              </a:rPr>
              <a:t> In no-feedback condition, participants had large number of long glances (&gt;2s) in each drive: drive 1 ( M= 12.7, SD= 11.7), drive 2 (M= 15.5, SD= 13.9), drive 3 (M= 13.4, SD= 14.6), drive 4( M=17, SD= 17.3), drive 5 (M= 22.44, SD= 22.4). The number of long glances was significantly decreased in social norms feedback condition: drive 1 (M= 5.3, SD= 8.5), drive 2 (M= 3.7, SD= 7.2), drive 3 (M= 1.4, SD= 2.3), drive 4 (M= 1.6, SD= 2.1), and drive 5 (M= 1, SD= 1.3). </a:t>
            </a:r>
          </a:p>
          <a:p>
            <a:pPr marL="285750" indent="-285750">
              <a:buFont typeface="Arial"/>
              <a:buChar char="•"/>
            </a:pPr>
            <a:endParaRPr lang="en-US" sz="1200" kern="1200" dirty="0" smtClean="0">
              <a:solidFill>
                <a:schemeClr val="tx1"/>
              </a:solidFill>
              <a:latin typeface="+mn-lt"/>
              <a:ea typeface="+mn-ea"/>
              <a:cs typeface="+mn-cs"/>
            </a:endParaRP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Real-time feedback also decreased the number of glances over 2 seconds compared to no-feedback condition. This positive effect was particularly evident during the last two drives where participants had already been exposed to real-time feedback several times: drive 1 (M= 13.3, SD= 15), drive 2 (M= 4.6, SD= 2.9), drive 3 (M= 3.5, SD= 3.9), drive 4 (M= 1.5, SD= 2.1), and drive 5 (M= 2, SD= 1.6).  </a:t>
            </a:r>
            <a:endParaRPr lang="en-CA" sz="1200" kern="1200" dirty="0" smtClean="0">
              <a:solidFill>
                <a:schemeClr val="tx1"/>
              </a:solidFill>
              <a:latin typeface="+mn-lt"/>
              <a:ea typeface="+mn-ea"/>
              <a:cs typeface="+mn-cs"/>
            </a:endParaRPr>
          </a:p>
          <a:p>
            <a:pPr marL="285750" indent="-285750">
              <a:buFont typeface="Arial"/>
              <a:buChar char="•"/>
            </a:pPr>
            <a:endParaRPr lang="en-US" dirty="0" smtClean="0"/>
          </a:p>
          <a:p>
            <a:endParaRPr lang="en-CA" dirty="0"/>
          </a:p>
        </p:txBody>
      </p:sp>
      <p:sp>
        <p:nvSpPr>
          <p:cNvPr id="1945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76F3EC59-7AA4-0C4B-8585-573DD5F8B71D}" type="slidenum">
              <a:rPr lang="en-US"/>
              <a:pPr fontAlgn="base">
                <a:spcBef>
                  <a:spcPct val="0"/>
                </a:spcBef>
                <a:spcAft>
                  <a:spcPct val="0"/>
                </a:spcAft>
              </a:pPr>
              <a:t>15</a:t>
            </a:fld>
            <a:endParaRPr lang="en-US"/>
          </a:p>
        </p:txBody>
      </p:sp>
    </p:spTree>
    <p:extLst>
      <p:ext uri="{BB962C8B-B14F-4D97-AF65-F5344CB8AC3E}">
        <p14:creationId xmlns:p14="http://schemas.microsoft.com/office/powerpoint/2010/main" val="4170897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875EE92-D4EB-4D01-B424-E6133EFE1E04}" type="slidenum">
              <a:rPr lang="en-US"/>
              <a:pPr/>
              <a:t>16</a:t>
            </a:fld>
            <a:endParaRPr lang="en-US"/>
          </a:p>
        </p:txBody>
      </p:sp>
      <p:sp>
        <p:nvSpPr>
          <p:cNvPr id="46083" name="Rectangle 1026"/>
          <p:cNvSpPr>
            <a:spLocks noGrp="1" noRot="1" noChangeAspect="1" noChangeArrowheads="1" noTextEdit="1"/>
          </p:cNvSpPr>
          <p:nvPr>
            <p:ph type="sldImg"/>
          </p:nvPr>
        </p:nvSpPr>
        <p:spPr>
          <a:ln/>
        </p:spPr>
      </p:sp>
      <p:sp>
        <p:nvSpPr>
          <p:cNvPr id="46084" name="Rectangle 1027"/>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3441351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Rot="1" noChangeAspect="1" noChangeArrowheads="1" noTextEdit="1"/>
          </p:cNvSpPr>
          <p:nvPr>
            <p:ph type="sldImg"/>
          </p:nvPr>
        </p:nvSpPr>
        <p:spPr>
          <a:ln/>
        </p:spPr>
      </p:sp>
      <p:sp>
        <p:nvSpPr>
          <p:cNvPr id="6236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60438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CA" sz="2000" dirty="0" smtClean="0"/>
              <a:t>3500 drivers over 3-year</a:t>
            </a:r>
            <a:r>
              <a:rPr lang="en-CA" sz="2000" baseline="0" dirty="0" smtClean="0"/>
              <a:t> data collection period</a:t>
            </a:r>
          </a:p>
          <a:p>
            <a:pPr lvl="1"/>
            <a:r>
              <a:rPr lang="en-CA" sz="2000" baseline="0" dirty="0" smtClean="0"/>
              <a:t>Age 16-98 with 25 and younger and 65 and over overrepresented </a:t>
            </a:r>
            <a:endParaRPr lang="en-CA" sz="2000" dirty="0" smtClean="0"/>
          </a:p>
          <a:p>
            <a:pPr lvl="1"/>
            <a:endParaRPr lang="en-CA" sz="2000" dirty="0" smtClean="0"/>
          </a:p>
          <a:p>
            <a:pPr lvl="1"/>
            <a:r>
              <a:rPr lang="en-CA" sz="2000" dirty="0" smtClean="0"/>
              <a:t>To date 1500 crashes have been identified but</a:t>
            </a:r>
            <a:r>
              <a:rPr lang="en-CA" sz="2000" baseline="0" dirty="0" smtClean="0"/>
              <a:t> stats here from 905 injury +property damage crashes that have been analyzed</a:t>
            </a:r>
            <a:endParaRPr lang="en-CA" sz="2000" dirty="0" smtClean="0"/>
          </a:p>
          <a:p>
            <a:pPr lvl="1"/>
            <a:endParaRPr lang="en-CA" sz="2000" dirty="0" smtClean="0"/>
          </a:p>
          <a:p>
            <a:pPr lvl="1"/>
            <a:r>
              <a:rPr lang="en-CA" sz="2000" dirty="0" smtClean="0"/>
              <a:t>41% of drivers self-report to talking on cell phones </a:t>
            </a:r>
            <a:r>
              <a:rPr lang="en-CA" sz="1600" dirty="0" smtClean="0"/>
              <a:t>(</a:t>
            </a:r>
            <a:r>
              <a:rPr lang="en-CA" sz="1600" dirty="0" err="1" smtClean="0"/>
              <a:t>Tison</a:t>
            </a:r>
            <a:r>
              <a:rPr lang="en-CA" sz="1600" dirty="0" smtClean="0"/>
              <a:t>, Chaudhary, Cosgrove 2011)</a:t>
            </a:r>
          </a:p>
          <a:p>
            <a:pPr lvl="1"/>
            <a:r>
              <a:rPr lang="en-CA" sz="2000" dirty="0" smtClean="0"/>
              <a:t>14% to texting, 8% to using a navigation system </a:t>
            </a:r>
            <a:r>
              <a:rPr lang="en-CA" sz="1600" dirty="0" smtClean="0"/>
              <a:t>(Schroeder et al. 2013).</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CA" sz="2000" dirty="0" smtClean="0"/>
          </a:p>
          <a:p>
            <a:endParaRPr lang="en-CA" dirty="0"/>
          </a:p>
        </p:txBody>
      </p:sp>
      <p:sp>
        <p:nvSpPr>
          <p:cNvPr id="4" name="Slide Number Placeholder 3"/>
          <p:cNvSpPr>
            <a:spLocks noGrp="1"/>
          </p:cNvSpPr>
          <p:nvPr>
            <p:ph type="sldNum" sz="quarter" idx="10"/>
          </p:nvPr>
        </p:nvSpPr>
        <p:spPr/>
        <p:txBody>
          <a:bodyPr/>
          <a:lstStyle/>
          <a:p>
            <a:fld id="{3ECCCEE9-C661-4A9A-8652-0938A58F1DAF}" type="slidenum">
              <a:rPr lang="en-US" smtClean="0"/>
              <a:pPr/>
              <a:t>2</a:t>
            </a:fld>
            <a:endParaRPr lang="en-US"/>
          </a:p>
        </p:txBody>
      </p:sp>
    </p:spTree>
    <p:extLst>
      <p:ext uri="{BB962C8B-B14F-4D97-AF65-F5344CB8AC3E}">
        <p14:creationId xmlns:p14="http://schemas.microsoft.com/office/powerpoint/2010/main" val="576387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 – cohort approach with potentially</a:t>
            </a:r>
            <a:r>
              <a:rPr lang="en-US" baseline="0" dirty="0" smtClean="0"/>
              <a:t> repeated measures from a single driver</a:t>
            </a:r>
            <a:endParaRPr lang="en-US" dirty="0" smtClean="0"/>
          </a:p>
          <a:p>
            <a:endParaRPr lang="en-US" dirty="0" smtClean="0"/>
          </a:p>
          <a:p>
            <a:r>
              <a:rPr lang="en-US" dirty="0" smtClean="0"/>
              <a:t>Passengers is at 1.9</a:t>
            </a:r>
            <a:r>
              <a:rPr lang="en-US" baseline="0" dirty="0" smtClean="0"/>
              <a:t> with overlapping confidence bands. </a:t>
            </a:r>
          </a:p>
          <a:p>
            <a:endParaRPr lang="en-US" baseline="0" dirty="0" smtClean="0"/>
          </a:p>
          <a:p>
            <a:r>
              <a:rPr lang="en-US" baseline="0" dirty="0" smtClean="0"/>
              <a:t>Browse: e.g., </a:t>
            </a:r>
            <a:r>
              <a:rPr lang="en-US" sz="1200" b="0" i="0" u="none" strike="noStrike" kern="1200" baseline="0" dirty="0" smtClean="0">
                <a:solidFill>
                  <a:schemeClr val="tx1"/>
                </a:solidFill>
                <a:latin typeface="+mn-lt"/>
                <a:ea typeface="+mn-ea"/>
                <a:cs typeface="+mn-cs"/>
              </a:rPr>
              <a:t>reading email or checking stocks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Other (e.g., touchscreen menus)</a:t>
            </a:r>
            <a:endParaRPr lang="en-US" baseline="0" dirty="0" smtClean="0"/>
          </a:p>
          <a:p>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2600" b="1" dirty="0" smtClean="0"/>
              <a:t>Off-road eye glances &gt; 2 s </a:t>
            </a:r>
            <a:r>
              <a:rPr lang="en-US" sz="2600" dirty="0" smtClean="0"/>
              <a:t>double a driver’s near-crash / crash risk </a:t>
            </a:r>
            <a:r>
              <a:rPr lang="en-US" sz="2000" dirty="0" smtClean="0"/>
              <a:t>(</a:t>
            </a:r>
            <a:r>
              <a:rPr lang="en-US" sz="2000" dirty="0" err="1" smtClean="0"/>
              <a:t>Klauer</a:t>
            </a:r>
            <a:r>
              <a:rPr lang="en-US" sz="2000" dirty="0" smtClean="0"/>
              <a:t> et al 2006)</a:t>
            </a:r>
            <a:endParaRPr lang="en-US" sz="2400" dirty="0" smtClean="0"/>
          </a:p>
          <a:p>
            <a:endParaRPr lang="en-US" dirty="0"/>
          </a:p>
        </p:txBody>
      </p:sp>
      <p:sp>
        <p:nvSpPr>
          <p:cNvPr id="4" name="Slide Number Placeholder 3"/>
          <p:cNvSpPr>
            <a:spLocks noGrp="1"/>
          </p:cNvSpPr>
          <p:nvPr>
            <p:ph type="sldNum" sz="quarter" idx="10"/>
          </p:nvPr>
        </p:nvSpPr>
        <p:spPr/>
        <p:txBody>
          <a:bodyPr/>
          <a:lstStyle/>
          <a:p>
            <a:fld id="{2DF44170-B4C4-1048-B4F8-7C505C4B6074}" type="slidenum">
              <a:rPr lang="en-US" smtClean="0"/>
              <a:pPr/>
              <a:t>3</a:t>
            </a:fld>
            <a:endParaRPr lang="en-US"/>
          </a:p>
        </p:txBody>
      </p:sp>
    </p:spTree>
    <p:extLst>
      <p:ext uri="{BB962C8B-B14F-4D97-AF65-F5344CB8AC3E}">
        <p14:creationId xmlns:p14="http://schemas.microsoft.com/office/powerpoint/2010/main" val="3027680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They pulled the controls (or</a:t>
            </a:r>
            <a:r>
              <a:rPr lang="en-CA" baseline="0" dirty="0" smtClean="0"/>
              <a:t> baselines) from 19732 epochs. 88% of the crash epochs had at least one error, impairment or distraction. But we do not know what this value is for the baseline data. </a:t>
            </a:r>
          </a:p>
          <a:p>
            <a:endParaRPr lang="en-CA" dirty="0" smtClean="0"/>
          </a:p>
          <a:p>
            <a:endParaRPr lang="en-CA" dirty="0" smtClean="0"/>
          </a:p>
          <a:p>
            <a:r>
              <a:rPr lang="en-CA" dirty="0" smtClean="0"/>
              <a:t>Short glance with a rapidly changing</a:t>
            </a:r>
            <a:r>
              <a:rPr lang="en-CA" baseline="0" dirty="0" smtClean="0"/>
              <a:t> environment is an issue</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CA" sz="2000"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CA" sz="2000" dirty="0" smtClean="0"/>
          </a:p>
          <a:p>
            <a:pPr lvl="1"/>
            <a:r>
              <a:rPr lang="en-CA" sz="2000" dirty="0" smtClean="0"/>
              <a:t>41% of drivers self-report to talking on cell phones </a:t>
            </a:r>
            <a:r>
              <a:rPr lang="en-CA" sz="1600" dirty="0" smtClean="0"/>
              <a:t>(</a:t>
            </a:r>
            <a:r>
              <a:rPr lang="en-CA" sz="1600" dirty="0" err="1" smtClean="0"/>
              <a:t>Tison</a:t>
            </a:r>
            <a:r>
              <a:rPr lang="en-CA" sz="1600" dirty="0" smtClean="0"/>
              <a:t>, Chaudhary, Cosgrove 2011)</a:t>
            </a:r>
          </a:p>
          <a:p>
            <a:pPr lvl="1"/>
            <a:r>
              <a:rPr lang="en-CA" sz="2000" dirty="0" smtClean="0"/>
              <a:t>14% to texting, 8% to using a navigation system </a:t>
            </a:r>
            <a:r>
              <a:rPr lang="en-CA" sz="1600" dirty="0" smtClean="0"/>
              <a:t>(Schroeder et al. 2013).</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CA" sz="2000" dirty="0" smtClean="0"/>
          </a:p>
          <a:p>
            <a:endParaRPr lang="en-CA" dirty="0"/>
          </a:p>
        </p:txBody>
      </p:sp>
      <p:sp>
        <p:nvSpPr>
          <p:cNvPr id="4" name="Slide Number Placeholder 3"/>
          <p:cNvSpPr>
            <a:spLocks noGrp="1"/>
          </p:cNvSpPr>
          <p:nvPr>
            <p:ph type="sldNum" sz="quarter" idx="10"/>
          </p:nvPr>
        </p:nvSpPr>
        <p:spPr/>
        <p:txBody>
          <a:bodyPr/>
          <a:lstStyle/>
          <a:p>
            <a:fld id="{3ECCCEE9-C661-4A9A-8652-0938A58F1DAF}" type="slidenum">
              <a:rPr lang="en-US" smtClean="0"/>
              <a:pPr/>
              <a:t>4</a:t>
            </a:fld>
            <a:endParaRPr lang="en-US"/>
          </a:p>
        </p:txBody>
      </p:sp>
    </p:spTree>
    <p:extLst>
      <p:ext uri="{BB962C8B-B14F-4D97-AF65-F5344CB8AC3E}">
        <p14:creationId xmlns:p14="http://schemas.microsoft.com/office/powerpoint/2010/main" val="3227128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Automaticity</a:t>
            </a:r>
            <a:r>
              <a:rPr lang="en-CA" baseline="0" dirty="0" smtClean="0"/>
              <a:t> for lane keeping and car following as well as perception to direct action events (e.g., optical looming and brake response)</a:t>
            </a:r>
          </a:p>
          <a:p>
            <a:endParaRPr lang="en-CA" baseline="0" dirty="0" smtClean="0"/>
          </a:p>
          <a:p>
            <a:r>
              <a:rPr lang="en-CA" baseline="0" dirty="0" smtClean="0"/>
              <a:t>Hazard detection (e.g., pedestrians) is not automatic as there is enough variability in how these events materialize</a:t>
            </a:r>
          </a:p>
          <a:p>
            <a:endParaRPr lang="en-CA" baseline="0" dirty="0" smtClean="0"/>
          </a:p>
          <a:p>
            <a:endParaRPr lang="en-CA" dirty="0" smtClean="0"/>
          </a:p>
          <a:p>
            <a:r>
              <a:rPr lang="en-CA" dirty="0" smtClean="0"/>
              <a:t>Driving</a:t>
            </a:r>
            <a:r>
              <a:rPr lang="en-CA" baseline="0" dirty="0" smtClean="0"/>
              <a:t> is an automaticity </a:t>
            </a:r>
            <a:endParaRPr lang="en-CA" dirty="0" smtClean="0"/>
          </a:p>
          <a:p>
            <a:endParaRPr lang="en-CA" dirty="0" smtClean="0"/>
          </a:p>
          <a:p>
            <a:r>
              <a:rPr lang="en-CA" dirty="0" smtClean="0"/>
              <a:t>Short glance with a rapidly changing</a:t>
            </a:r>
            <a:r>
              <a:rPr lang="en-CA" baseline="0" dirty="0" smtClean="0"/>
              <a:t> environment is an issue</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CA" sz="2000" dirty="0" smtClean="0"/>
          </a:p>
          <a:p>
            <a:pPr lvl="1"/>
            <a:r>
              <a:rPr lang="en-CA" sz="2000" dirty="0" smtClean="0"/>
              <a:t>41% of drivers self-report to talking on cell phones </a:t>
            </a:r>
            <a:r>
              <a:rPr lang="en-CA" sz="1600" dirty="0" smtClean="0"/>
              <a:t>(</a:t>
            </a:r>
            <a:r>
              <a:rPr lang="en-CA" sz="1600" dirty="0" err="1" smtClean="0"/>
              <a:t>Tison</a:t>
            </a:r>
            <a:r>
              <a:rPr lang="en-CA" sz="1600" dirty="0" smtClean="0"/>
              <a:t>, Chaudhary, Cosgrove 2011)</a:t>
            </a:r>
          </a:p>
          <a:p>
            <a:pPr lvl="1"/>
            <a:r>
              <a:rPr lang="en-CA" sz="2000" dirty="0" smtClean="0"/>
              <a:t>14% to texting, 8% to using a navigation system </a:t>
            </a:r>
            <a:r>
              <a:rPr lang="en-CA" sz="1600" dirty="0" smtClean="0"/>
              <a:t>(Schroeder et al. 2013).</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CA" sz="2000" dirty="0" smtClean="0"/>
          </a:p>
          <a:p>
            <a:endParaRPr lang="en-CA" dirty="0"/>
          </a:p>
        </p:txBody>
      </p:sp>
      <p:sp>
        <p:nvSpPr>
          <p:cNvPr id="4" name="Slide Number Placeholder 3"/>
          <p:cNvSpPr>
            <a:spLocks noGrp="1"/>
          </p:cNvSpPr>
          <p:nvPr>
            <p:ph type="sldNum" sz="quarter" idx="10"/>
          </p:nvPr>
        </p:nvSpPr>
        <p:spPr/>
        <p:txBody>
          <a:bodyPr/>
          <a:lstStyle/>
          <a:p>
            <a:fld id="{3ECCCEE9-C661-4A9A-8652-0938A58F1DAF}" type="slidenum">
              <a:rPr lang="en-US" smtClean="0"/>
              <a:pPr/>
              <a:t>5</a:t>
            </a:fld>
            <a:endParaRPr lang="en-US"/>
          </a:p>
        </p:txBody>
      </p:sp>
    </p:spTree>
    <p:extLst>
      <p:ext uri="{BB962C8B-B14F-4D97-AF65-F5344CB8AC3E}">
        <p14:creationId xmlns:p14="http://schemas.microsoft.com/office/powerpoint/2010/main" val="2479214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Short glance with a rapidly changing</a:t>
            </a:r>
            <a:r>
              <a:rPr lang="en-CA" baseline="0" dirty="0" smtClean="0"/>
              <a:t> environment is an issue</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CA" sz="2000"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CA" sz="2000" dirty="0" smtClean="0"/>
          </a:p>
          <a:p>
            <a:pPr lvl="1"/>
            <a:r>
              <a:rPr lang="en-CA" sz="2000" dirty="0" smtClean="0"/>
              <a:t>41% of drivers self-report to talking on cell phones </a:t>
            </a:r>
            <a:r>
              <a:rPr lang="en-CA" sz="1600" dirty="0" smtClean="0"/>
              <a:t>(</a:t>
            </a:r>
            <a:r>
              <a:rPr lang="en-CA" sz="1600" dirty="0" err="1" smtClean="0"/>
              <a:t>Tison</a:t>
            </a:r>
            <a:r>
              <a:rPr lang="en-CA" sz="1600" dirty="0" smtClean="0"/>
              <a:t>, Chaudhary, Cosgrove 2011)</a:t>
            </a:r>
          </a:p>
          <a:p>
            <a:pPr lvl="1"/>
            <a:r>
              <a:rPr lang="en-CA" sz="2000" dirty="0" smtClean="0"/>
              <a:t>14% to texting, 8% to using a navigation system </a:t>
            </a:r>
            <a:r>
              <a:rPr lang="en-CA" sz="1600" dirty="0" smtClean="0"/>
              <a:t>(Schroeder et al. 2013).</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CA" sz="2000" dirty="0" smtClean="0"/>
          </a:p>
          <a:p>
            <a:endParaRPr lang="en-CA" dirty="0"/>
          </a:p>
        </p:txBody>
      </p:sp>
      <p:sp>
        <p:nvSpPr>
          <p:cNvPr id="4" name="Slide Number Placeholder 3"/>
          <p:cNvSpPr>
            <a:spLocks noGrp="1"/>
          </p:cNvSpPr>
          <p:nvPr>
            <p:ph type="sldNum" sz="quarter" idx="10"/>
          </p:nvPr>
        </p:nvSpPr>
        <p:spPr/>
        <p:txBody>
          <a:bodyPr/>
          <a:lstStyle/>
          <a:p>
            <a:fld id="{3ECCCEE9-C661-4A9A-8652-0938A58F1DAF}" type="slidenum">
              <a:rPr lang="en-US" smtClean="0"/>
              <a:pPr/>
              <a:t>6</a:t>
            </a:fld>
            <a:endParaRPr lang="en-US"/>
          </a:p>
        </p:txBody>
      </p:sp>
    </p:spTree>
    <p:extLst>
      <p:ext uri="{BB962C8B-B14F-4D97-AF65-F5344CB8AC3E}">
        <p14:creationId xmlns:p14="http://schemas.microsoft.com/office/powerpoint/2010/main" val="1522119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smtClean="0">
                <a:solidFill>
                  <a:schemeClr val="tx1"/>
                </a:solidFill>
                <a:effectLst/>
                <a:latin typeface="+mn-lt"/>
                <a:ea typeface="+mn-ea"/>
                <a:cs typeface="+mn-cs"/>
              </a:rPr>
              <a:t>You don't need an Android Auto-compatible car to use Android Auto anymore</a:t>
            </a:r>
          </a:p>
          <a:p>
            <a:pPr marL="0" marR="0" indent="0" algn="l" defTabSz="457200" rtl="0" eaLnBrk="1" fontAlgn="auto" latinLnBrk="0" hangingPunct="1">
              <a:lnSpc>
                <a:spcPct val="100000"/>
              </a:lnSpc>
              <a:spcBef>
                <a:spcPts val="0"/>
              </a:spcBef>
              <a:spcAft>
                <a:spcPts val="0"/>
              </a:spcAft>
              <a:buClrTx/>
              <a:buSzTx/>
              <a:buFontTx/>
              <a:buNone/>
              <a:tabLst/>
              <a:defRPr/>
            </a:pPr>
            <a:endParaRPr lang="en-CA" sz="16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CA" sz="16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CA" sz="16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CA" sz="1600" dirty="0" smtClean="0"/>
              <a:t>Limited research, mostly on roadside advertisements </a:t>
            </a:r>
            <a:r>
              <a:rPr lang="en-CA" sz="1200" dirty="0" smtClean="0"/>
              <a:t>(e.g., </a:t>
            </a:r>
            <a:r>
              <a:rPr lang="en-CA" sz="1200" dirty="0" err="1" smtClean="0"/>
              <a:t>Bendak</a:t>
            </a:r>
            <a:r>
              <a:rPr lang="en-CA" sz="1200" dirty="0" smtClean="0"/>
              <a:t> &amp; Al-Saleh, 2010; </a:t>
            </a:r>
            <a:r>
              <a:rPr lang="en-CA" sz="1200" dirty="0" err="1" smtClean="0"/>
              <a:t>Chattington</a:t>
            </a:r>
            <a:r>
              <a:rPr lang="en-CA" sz="1200" dirty="0" smtClean="0"/>
              <a:t> et al., 2009)</a:t>
            </a:r>
          </a:p>
          <a:p>
            <a:endParaRPr lang="en-US" dirty="0" smtClean="0"/>
          </a:p>
          <a:p>
            <a:endParaRPr lang="en-US" dirty="0" smtClean="0"/>
          </a:p>
          <a:p>
            <a:endParaRPr lang="en-US" dirty="0" smtClean="0"/>
          </a:p>
          <a:p>
            <a:r>
              <a:rPr lang="en-US" dirty="0" smtClean="0"/>
              <a:t>For a deeper look at driver distraction, we can see how engagement in driver distraction exists</a:t>
            </a:r>
            <a:r>
              <a:rPr lang="en-US" baseline="0" dirty="0" smtClean="0"/>
              <a:t> on a continuum of intentionality. On one end we have involuntary distraction, where drivers, without meaning to engage in distraction, are distracted by irrelevant stimuli anyway.  On the other end, we have drivers who willingly engage in secondary tasks, such as texting.</a:t>
            </a:r>
          </a:p>
          <a:p>
            <a:endParaRPr lang="en-US" baseline="0" dirty="0" smtClean="0"/>
          </a:p>
          <a:p>
            <a:endParaRPr lang="en-US" baseline="0" dirty="0" smtClean="0"/>
          </a:p>
          <a:p>
            <a:pPr marL="171450" indent="-171450" fontAlgn="auto">
              <a:spcBef>
                <a:spcPts val="0"/>
              </a:spcBef>
              <a:spcAft>
                <a:spcPts val="0"/>
              </a:spcAft>
              <a:buFont typeface="Arial"/>
              <a:buChar char="•"/>
              <a:defRPr/>
            </a:pPr>
            <a:r>
              <a:rPr lang="en-US" dirty="0" smtClean="0">
                <a:ea typeface="+mn-ea"/>
                <a:cs typeface="+mn-cs"/>
              </a:rPr>
              <a:t>This</a:t>
            </a:r>
            <a:r>
              <a:rPr lang="en-US" baseline="0" dirty="0" smtClean="0">
                <a:ea typeface="+mn-ea"/>
                <a:cs typeface="+mn-cs"/>
              </a:rPr>
              <a:t> d</a:t>
            </a:r>
            <a:r>
              <a:rPr lang="en-US" dirty="0" smtClean="0">
                <a:ea typeface="+mn-ea"/>
                <a:cs typeface="+mn-cs"/>
              </a:rPr>
              <a:t>iversion of attention can be voluntary, involuntary, or habitual</a:t>
            </a:r>
          </a:p>
          <a:p>
            <a:pPr marL="171450" indent="-171450" fontAlgn="auto">
              <a:spcBef>
                <a:spcPts val="0"/>
              </a:spcBef>
              <a:spcAft>
                <a:spcPts val="0"/>
              </a:spcAft>
              <a:buFont typeface="Arial"/>
              <a:buChar char="•"/>
              <a:defRPr/>
            </a:pPr>
            <a:r>
              <a:rPr lang="en-US" dirty="0" smtClean="0">
                <a:ea typeface="+mn-ea"/>
                <a:cs typeface="+mn-cs"/>
              </a:rPr>
              <a:t>Voluntary distraction refers to intentional engagement in secondary tasks while driving</a:t>
            </a:r>
          </a:p>
          <a:p>
            <a:pPr marL="171450" indent="-171450" fontAlgn="auto">
              <a:spcBef>
                <a:spcPts val="0"/>
              </a:spcBef>
              <a:spcAft>
                <a:spcPts val="0"/>
              </a:spcAft>
              <a:buFont typeface="Arial"/>
              <a:buChar char="•"/>
              <a:defRPr/>
            </a:pPr>
            <a:r>
              <a:rPr lang="en-US" dirty="0" smtClean="0">
                <a:solidFill>
                  <a:schemeClr val="tx1"/>
                </a:solidFill>
                <a:ea typeface="+mn-ea"/>
                <a:cs typeface="+mn-cs"/>
              </a:rPr>
              <a:t>Involuntary distraction occurs as a result of a </a:t>
            </a:r>
            <a:r>
              <a:rPr lang="en-US" b="1" dirty="0" smtClean="0">
                <a:solidFill>
                  <a:schemeClr val="tx1"/>
                </a:solidFill>
                <a:ea typeface="+mn-ea"/>
                <a:cs typeface="+mn-cs"/>
              </a:rPr>
              <a:t>drivers inability to suppress</a:t>
            </a:r>
            <a:r>
              <a:rPr lang="en-US" b="1" baseline="0" dirty="0" smtClean="0">
                <a:solidFill>
                  <a:schemeClr val="tx1"/>
                </a:solidFill>
                <a:ea typeface="+mn-ea"/>
                <a:cs typeface="+mn-cs"/>
              </a:rPr>
              <a:t> distracting stimuli </a:t>
            </a:r>
            <a:r>
              <a:rPr lang="en-US" baseline="0" dirty="0" smtClean="0">
                <a:solidFill>
                  <a:schemeClr val="tx1"/>
                </a:solidFill>
                <a:ea typeface="+mn-ea"/>
                <a:cs typeface="+mn-cs"/>
              </a:rPr>
              <a:t>due to an innate mechanism</a:t>
            </a:r>
            <a:endParaRPr lang="en-US" dirty="0" smtClean="0">
              <a:solidFill>
                <a:schemeClr val="tx1"/>
              </a:solidFill>
              <a:ea typeface="+mn-ea"/>
              <a:cs typeface="+mn-cs"/>
            </a:endParaRPr>
          </a:p>
          <a:p>
            <a:pPr marL="171450" indent="-171450" fontAlgn="auto">
              <a:spcBef>
                <a:spcPts val="0"/>
              </a:spcBef>
              <a:spcAft>
                <a:spcPts val="0"/>
              </a:spcAft>
              <a:buFont typeface="Arial"/>
              <a:buChar char="•"/>
              <a:defRPr/>
            </a:pPr>
            <a:r>
              <a:rPr lang="en-US" dirty="0" smtClean="0">
                <a:solidFill>
                  <a:schemeClr val="tx1"/>
                </a:solidFill>
                <a:ea typeface="+mn-ea"/>
                <a:cs typeface="+mn-cs"/>
              </a:rPr>
              <a:t>Habitual</a:t>
            </a:r>
            <a:r>
              <a:rPr lang="en-US" baseline="0" dirty="0" smtClean="0">
                <a:solidFill>
                  <a:schemeClr val="tx1"/>
                </a:solidFill>
                <a:ea typeface="+mn-ea"/>
                <a:cs typeface="+mn-cs"/>
              </a:rPr>
              <a:t> distraction occurs as an inability to </a:t>
            </a:r>
            <a:r>
              <a:rPr lang="en-US" b="1" baseline="0" dirty="0" smtClean="0">
                <a:solidFill>
                  <a:schemeClr val="tx1"/>
                </a:solidFill>
                <a:ea typeface="+mn-ea"/>
                <a:cs typeface="+mn-cs"/>
              </a:rPr>
              <a:t>suppress a learned response </a:t>
            </a:r>
            <a:r>
              <a:rPr lang="en-US" baseline="0" dirty="0" smtClean="0">
                <a:solidFill>
                  <a:schemeClr val="tx1"/>
                </a:solidFill>
                <a:ea typeface="+mn-ea"/>
                <a:cs typeface="+mn-cs"/>
              </a:rPr>
              <a:t>to a stimulus</a:t>
            </a:r>
          </a:p>
          <a:p>
            <a:pPr marL="171450" indent="-171450" fontAlgn="auto">
              <a:spcBef>
                <a:spcPts val="0"/>
              </a:spcBef>
              <a:spcAft>
                <a:spcPts val="0"/>
              </a:spcAft>
              <a:buFont typeface="Arial"/>
              <a:buChar char="•"/>
              <a:defRPr/>
            </a:pPr>
            <a:endParaRPr lang="en-US" dirty="0" smtClean="0">
              <a:ea typeface="+mn-ea"/>
              <a:cs typeface="+mn-cs"/>
            </a:endParaRPr>
          </a:p>
          <a:p>
            <a:pPr marL="171450" indent="-171450" fontAlgn="auto">
              <a:spcBef>
                <a:spcPts val="0"/>
              </a:spcBef>
              <a:spcAft>
                <a:spcPts val="0"/>
              </a:spcAft>
              <a:buFont typeface="Arial"/>
              <a:buChar char="•"/>
              <a:defRPr/>
            </a:pPr>
            <a:r>
              <a:rPr lang="en-US" dirty="0" smtClean="0">
                <a:ea typeface="+mn-ea"/>
                <a:cs typeface="+mn-cs"/>
              </a:rPr>
              <a:t>These types</a:t>
            </a:r>
            <a:r>
              <a:rPr lang="en-US" baseline="0" dirty="0" smtClean="0">
                <a:ea typeface="+mn-ea"/>
                <a:cs typeface="+mn-cs"/>
              </a:rPr>
              <a:t> of distractions have been previously recognized in the literature:	</a:t>
            </a:r>
            <a:endParaRPr lang="en-US" dirty="0" smtClean="0">
              <a:ea typeface="+mn-ea"/>
              <a:cs typeface="+mn-cs"/>
            </a:endParaRPr>
          </a:p>
          <a:p>
            <a:pPr marL="628650" lvl="1" indent="-171450" fontAlgn="auto">
              <a:spcBef>
                <a:spcPts val="0"/>
              </a:spcBef>
              <a:spcAft>
                <a:spcPts val="0"/>
              </a:spcAft>
              <a:buFont typeface="Arial"/>
              <a:buChar char="•"/>
              <a:defRPr/>
            </a:pPr>
            <a:r>
              <a:rPr lang="en-US" baseline="0" dirty="0" smtClean="0">
                <a:ea typeface="+mn-ea"/>
                <a:cs typeface="+mn-cs"/>
              </a:rPr>
              <a:t>For example, Lee et al. include intentionality, meaning voluntary and involuntary, as a main factor when describing driver distraction within their taxonomy of driver inattention</a:t>
            </a:r>
          </a:p>
          <a:p>
            <a:pPr marL="628650" lvl="1" indent="-171450" fontAlgn="auto">
              <a:spcBef>
                <a:spcPts val="0"/>
              </a:spcBef>
              <a:spcAft>
                <a:spcPts val="0"/>
              </a:spcAft>
              <a:buFont typeface="Arial"/>
              <a:buChar char="•"/>
              <a:defRPr/>
            </a:pPr>
            <a:r>
              <a:rPr lang="en-US" baseline="0" dirty="0" smtClean="0">
                <a:ea typeface="+mn-ea"/>
                <a:cs typeface="+mn-cs"/>
              </a:rPr>
              <a:t>Using this taxonomy, </a:t>
            </a:r>
            <a:r>
              <a:rPr lang="en-US" baseline="0" dirty="0" err="1" smtClean="0">
                <a:ea typeface="+mn-ea"/>
                <a:cs typeface="+mn-cs"/>
              </a:rPr>
              <a:t>Beanland</a:t>
            </a:r>
            <a:r>
              <a:rPr lang="en-US" baseline="0" dirty="0" smtClean="0">
                <a:ea typeface="+mn-ea"/>
                <a:cs typeface="+mn-cs"/>
              </a:rPr>
              <a:t> et al., found that that of the distraction-based crashes analyzed in their study, 70% were cause by voluntary distractions, and the remaining 30% were involuntary distractions</a:t>
            </a:r>
          </a:p>
          <a:p>
            <a:pPr marL="628650" lvl="1" indent="-171450" fontAlgn="auto">
              <a:spcBef>
                <a:spcPts val="0"/>
              </a:spcBef>
              <a:spcAft>
                <a:spcPts val="0"/>
              </a:spcAft>
              <a:buFont typeface="Arial"/>
              <a:buChar char="•"/>
              <a:defRPr/>
            </a:pPr>
            <a:r>
              <a:rPr lang="en-US" baseline="0" dirty="0" smtClean="0">
                <a:ea typeface="+mn-ea"/>
                <a:cs typeface="+mn-cs"/>
              </a:rPr>
              <a:t>Finally, cell phone habits have been recently found to be a contributing factor of texting and driving behaviors after accounting for other social/psychological factors </a:t>
            </a:r>
          </a:p>
          <a:p>
            <a:endParaRPr lang="en-CA" dirty="0"/>
          </a:p>
        </p:txBody>
      </p:sp>
      <p:sp>
        <p:nvSpPr>
          <p:cNvPr id="4" name="Slide Number Placeholder 3"/>
          <p:cNvSpPr>
            <a:spLocks noGrp="1"/>
          </p:cNvSpPr>
          <p:nvPr>
            <p:ph type="sldNum" sz="quarter" idx="10"/>
          </p:nvPr>
        </p:nvSpPr>
        <p:spPr/>
        <p:txBody>
          <a:bodyPr/>
          <a:lstStyle/>
          <a:p>
            <a:fld id="{D53064D5-DF9E-0B47-922D-8D316D54CEC1}" type="slidenum">
              <a:rPr lang="en-US" smtClean="0"/>
              <a:t>7</a:t>
            </a:fld>
            <a:endParaRPr lang="en-US"/>
          </a:p>
        </p:txBody>
      </p:sp>
    </p:spTree>
    <p:extLst>
      <p:ext uri="{BB962C8B-B14F-4D97-AF65-F5344CB8AC3E}">
        <p14:creationId xmlns:p14="http://schemas.microsoft.com/office/powerpoint/2010/main" val="2756064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Benden</a:t>
            </a:r>
            <a:r>
              <a:rPr lang="en-US" dirty="0" smtClean="0"/>
              <a:t> et al. could</a:t>
            </a:r>
            <a:r>
              <a:rPr lang="en-US" baseline="0" dirty="0" smtClean="0"/>
              <a:t> not complete the study because initial participation was low and there was dramatic dropout by the teens (complete blocking of wireless </a:t>
            </a:r>
            <a:r>
              <a:rPr lang="en-US" baseline="0" dirty="0" err="1" smtClean="0"/>
              <a:t>comm</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2DF44170-B4C4-1048-B4F8-7C505C4B6074}" type="slidenum">
              <a:rPr lang="en-US" smtClean="0"/>
              <a:pPr/>
              <a:t>8</a:t>
            </a:fld>
            <a:endParaRPr lang="en-US"/>
          </a:p>
        </p:txBody>
      </p:sp>
    </p:spTree>
    <p:extLst>
      <p:ext uri="{BB962C8B-B14F-4D97-AF65-F5344CB8AC3E}">
        <p14:creationId xmlns:p14="http://schemas.microsoft.com/office/powerpoint/2010/main" val="2597532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Benden</a:t>
            </a:r>
            <a:r>
              <a:rPr lang="en-US" dirty="0" smtClean="0"/>
              <a:t> et al. could</a:t>
            </a:r>
            <a:r>
              <a:rPr lang="en-US" baseline="0" dirty="0" smtClean="0"/>
              <a:t> not complete the study because initial participation was low and there was dramatic dropout by the teens (complete blocking of wireless </a:t>
            </a:r>
            <a:r>
              <a:rPr lang="en-US" baseline="0" dirty="0" err="1" smtClean="0"/>
              <a:t>comm</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2DF44170-B4C4-1048-B4F8-7C505C4B6074}" type="slidenum">
              <a:rPr lang="en-US" smtClean="0"/>
              <a:pPr/>
              <a:t>9</a:t>
            </a:fld>
            <a:endParaRPr lang="en-US"/>
          </a:p>
        </p:txBody>
      </p:sp>
    </p:spTree>
    <p:extLst>
      <p:ext uri="{BB962C8B-B14F-4D97-AF65-F5344CB8AC3E}">
        <p14:creationId xmlns:p14="http://schemas.microsoft.com/office/powerpoint/2010/main" val="3848535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5BC438-B63B-4CBE-BEA6-21EDA00484CD}" type="datetime5">
              <a:rPr lang="en-US" smtClean="0"/>
              <a:pPr/>
              <a:t>7-Jun-16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CBD88F-DB66-2E4B-A473-1FB8297A5848}" type="slidenum">
              <a:rPr lang="en-US" smtClean="0"/>
              <a:pPr/>
              <a:t>‹#›</a:t>
            </a:fld>
            <a:endParaRPr lang="en-US"/>
          </a:p>
        </p:txBody>
      </p:sp>
    </p:spTree>
    <p:extLst>
      <p:ext uri="{BB962C8B-B14F-4D97-AF65-F5344CB8AC3E}">
        <p14:creationId xmlns:p14="http://schemas.microsoft.com/office/powerpoint/2010/main" val="4275601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ECA63E-39C9-4937-931C-328A4C19B500}" type="datetime5">
              <a:rPr lang="en-US" smtClean="0"/>
              <a:pPr/>
              <a:t>7-Jun-16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CBD88F-DB66-2E4B-A473-1FB8297A5848}" type="slidenum">
              <a:rPr lang="en-US" smtClean="0"/>
              <a:pPr/>
              <a:t>‹#›</a:t>
            </a:fld>
            <a:endParaRPr lang="en-US"/>
          </a:p>
        </p:txBody>
      </p:sp>
    </p:spTree>
    <p:extLst>
      <p:ext uri="{BB962C8B-B14F-4D97-AF65-F5344CB8AC3E}">
        <p14:creationId xmlns:p14="http://schemas.microsoft.com/office/powerpoint/2010/main" val="868675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Title Slide">
    <p:bg>
      <p:bgRef idx="1001">
        <a:schemeClr val="bg1"/>
      </p:bgRef>
    </p:bg>
    <p:spTree>
      <p:nvGrpSpPr>
        <p:cNvPr id="1" name=""/>
        <p:cNvGrpSpPr/>
        <p:nvPr/>
      </p:nvGrpSpPr>
      <p:grpSpPr>
        <a:xfrm>
          <a:off x="0" y="0"/>
          <a:ext cx="0" cy="0"/>
          <a:chOff x="0" y="0"/>
          <a:chExt cx="0" cy="0"/>
        </a:xfrm>
      </p:grpSpPr>
      <p:pic>
        <p:nvPicPr>
          <p:cNvPr id="9"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31800" y="6064384"/>
            <a:ext cx="2923717" cy="641216"/>
          </a:xfrm>
          <a:prstGeom prst="rect">
            <a:avLst/>
          </a:prstGeom>
          <a:noFill/>
          <a:ln w="9525">
            <a:noFill/>
            <a:miter lim="800000"/>
            <a:headEnd/>
            <a:tailEnd/>
          </a:ln>
        </p:spPr>
      </p:pic>
      <p:sp>
        <p:nvSpPr>
          <p:cNvPr id="5123" name="Rectangle 3"/>
          <p:cNvSpPr>
            <a:spLocks noGrp="1" noChangeArrowheads="1"/>
          </p:cNvSpPr>
          <p:nvPr>
            <p:ph type="subTitle" idx="1"/>
          </p:nvPr>
        </p:nvSpPr>
        <p:spPr>
          <a:xfrm>
            <a:off x="381000" y="3200400"/>
            <a:ext cx="4876800" cy="1295400"/>
          </a:xfrm>
        </p:spPr>
        <p:txBody>
          <a:bodyPr/>
          <a:lstStyle>
            <a:lvl1pPr marL="0" indent="0">
              <a:buFont typeface="Wingdings" pitchFamily="-110" charset="2"/>
              <a:buNone/>
              <a:defRPr sz="2800">
                <a:solidFill>
                  <a:srgbClr val="6C6D70"/>
                </a:solidFill>
              </a:defRPr>
            </a:lvl1pPr>
          </a:lstStyle>
          <a:p>
            <a:r>
              <a:rPr lang="en-US" smtClean="0"/>
              <a:t>Click to edit Master subtitle style</a:t>
            </a:r>
            <a:endParaRPr lang="en-US"/>
          </a:p>
        </p:txBody>
      </p:sp>
      <p:sp>
        <p:nvSpPr>
          <p:cNvPr id="11" name="Rectangle 18"/>
          <p:cNvSpPr>
            <a:spLocks noGrp="1" noChangeArrowheads="1"/>
          </p:cNvSpPr>
          <p:nvPr>
            <p:ph type="dt" sz="quarter" idx="11"/>
          </p:nvPr>
        </p:nvSpPr>
        <p:spPr bwMode="auto">
          <a:xfrm>
            <a:off x="152400" y="533400"/>
            <a:ext cx="2590800" cy="3810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E88F7AFC-E40D-41A4-A93C-F52985C36F2D}" type="datetime5">
              <a:rPr lang="en-US" smtClean="0"/>
              <a:pPr>
                <a:defRPr/>
              </a:pPr>
              <a:t>7-Jun-16</a:t>
            </a:fld>
            <a:endParaRPr lang="en-US" dirty="0"/>
          </a:p>
        </p:txBody>
      </p:sp>
    </p:spTree>
    <p:extLst>
      <p:ext uri="{BB962C8B-B14F-4D97-AF65-F5344CB8AC3E}">
        <p14:creationId xmlns:p14="http://schemas.microsoft.com/office/powerpoint/2010/main" val="8760809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00100" y="-14288"/>
            <a:ext cx="8343900" cy="1143001"/>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22338" y="1500188"/>
            <a:ext cx="39258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00625" y="1500188"/>
            <a:ext cx="392588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458200" y="6727825"/>
            <a:ext cx="258763" cy="130175"/>
          </a:xfrm>
        </p:spPr>
        <p:txBody>
          <a:bodyPr/>
          <a:lstStyle>
            <a:lvl1pPr>
              <a:defRPr/>
            </a:lvl1pPr>
          </a:lstStyle>
          <a:p>
            <a:fld id="{72455656-5201-4BFD-8D78-3A9E73D0F7BD}" type="datetime1">
              <a:rPr lang="en-US" smtClean="0"/>
              <a:t>6/7/2016</a:t>
            </a:fld>
            <a:endParaRPr lang="en-US">
              <a:solidFill>
                <a:schemeClr val="tx1"/>
              </a:solidFill>
            </a:endParaRPr>
          </a:p>
        </p:txBody>
      </p:sp>
      <p:sp>
        <p:nvSpPr>
          <p:cNvPr id="6" name="Slide Number Placeholder 5"/>
          <p:cNvSpPr>
            <a:spLocks noGrp="1"/>
          </p:cNvSpPr>
          <p:nvPr>
            <p:ph type="sldNum" sz="quarter" idx="11"/>
          </p:nvPr>
        </p:nvSpPr>
        <p:spPr>
          <a:xfrm>
            <a:off x="8715375" y="6675438"/>
            <a:ext cx="185738" cy="130175"/>
          </a:xfrm>
        </p:spPr>
        <p:txBody>
          <a:bodyPr/>
          <a:lstStyle>
            <a:lvl1pPr>
              <a:defRPr/>
            </a:lvl1pPr>
          </a:lstStyle>
          <a:p>
            <a:fld id="{F3C966B3-C8F3-47C3-8F45-7D2992A96BBB}" type="slidenum">
              <a:rPr lang="en-US"/>
              <a:pPr/>
              <a:t>‹#›</a:t>
            </a:fld>
            <a:endParaRPr lang="en-US" sz="600">
              <a:solidFill>
                <a:schemeClr val="tx1"/>
              </a:solidFill>
            </a:endParaRPr>
          </a:p>
        </p:txBody>
      </p:sp>
      <p:sp>
        <p:nvSpPr>
          <p:cNvPr id="7" name="Footer Placeholder 6"/>
          <p:cNvSpPr>
            <a:spLocks noGrp="1"/>
          </p:cNvSpPr>
          <p:nvPr>
            <p:ph type="ftr" sz="quarter" idx="12"/>
          </p:nvPr>
        </p:nvSpPr>
        <p:spPr>
          <a:xfrm>
            <a:off x="8001000" y="6723063"/>
            <a:ext cx="457200" cy="134937"/>
          </a:xfrm>
        </p:spPr>
        <p:txBody>
          <a:bodyPr/>
          <a:lstStyle>
            <a:lvl1pPr>
              <a:defRPr/>
            </a:lvl1pPr>
          </a:lstStyle>
          <a:p>
            <a:endParaRPr lang="en-US">
              <a:solidFill>
                <a:schemeClr val="tx1"/>
              </a:solidFill>
            </a:endParaRPr>
          </a:p>
        </p:txBody>
      </p:sp>
    </p:spTree>
    <p:extLst>
      <p:ext uri="{BB962C8B-B14F-4D97-AF65-F5344CB8AC3E}">
        <p14:creationId xmlns:p14="http://schemas.microsoft.com/office/powerpoint/2010/main" val="3263055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Line 3"/>
          <p:cNvSpPr>
            <a:spLocks noChangeShapeType="1"/>
          </p:cNvSpPr>
          <p:nvPr userDrawn="1"/>
        </p:nvSpPr>
        <p:spPr bwMode="auto">
          <a:xfrm rot="10800000" flipH="1">
            <a:off x="452438" y="3038475"/>
            <a:ext cx="8253412" cy="1588"/>
          </a:xfrm>
          <a:prstGeom prst="line">
            <a:avLst/>
          </a:prstGeom>
          <a:noFill/>
          <a:ln w="76200" cap="flat">
            <a:solidFill>
              <a:srgbClr val="002E65"/>
            </a:solidFill>
            <a:prstDash val="solid"/>
            <a:miter lim="800000"/>
            <a:headEnd type="none" w="med" len="med"/>
            <a:tailEnd type="none" w="med" len="med"/>
          </a:ln>
        </p:spPr>
        <p:txBody>
          <a:bodyPr lIns="0" tIns="0" rIns="0" bIns="0"/>
          <a:lstStyle/>
          <a:p>
            <a:pPr defTabSz="914400" eaLnBrk="0" fontAlgn="base" hangingPunct="0">
              <a:spcBef>
                <a:spcPct val="0"/>
              </a:spcBef>
              <a:spcAft>
                <a:spcPct val="0"/>
              </a:spcAft>
              <a:defRPr/>
            </a:pPr>
            <a:endParaRPr lang="en-US" dirty="0">
              <a:solidFill>
                <a:srgbClr val="000000"/>
              </a:solidFill>
              <a:latin typeface="Helvetica Neue"/>
              <a:cs typeface="ヒラギノ角ゴ ProN W3" pitchFamily="-65" charset="-128"/>
            </a:endParaRPr>
          </a:p>
        </p:txBody>
      </p:sp>
      <p:sp>
        <p:nvSpPr>
          <p:cNvPr id="5" name="Line 3"/>
          <p:cNvSpPr>
            <a:spLocks noChangeShapeType="1"/>
          </p:cNvSpPr>
          <p:nvPr userDrawn="1"/>
        </p:nvSpPr>
        <p:spPr bwMode="auto">
          <a:xfrm rot="10800000" flipH="1">
            <a:off x="452438" y="1565275"/>
            <a:ext cx="8253412" cy="3175"/>
          </a:xfrm>
          <a:prstGeom prst="line">
            <a:avLst/>
          </a:prstGeom>
          <a:noFill/>
          <a:ln w="76200" cap="flat">
            <a:solidFill>
              <a:srgbClr val="002E65"/>
            </a:solidFill>
            <a:prstDash val="solid"/>
            <a:miter lim="800000"/>
            <a:headEnd type="none" w="med" len="med"/>
            <a:tailEnd type="none" w="med" len="med"/>
          </a:ln>
        </p:spPr>
        <p:txBody>
          <a:bodyPr lIns="0" tIns="0" rIns="0" bIns="0"/>
          <a:lstStyle/>
          <a:p>
            <a:pPr defTabSz="914400" eaLnBrk="0" fontAlgn="base" hangingPunct="0">
              <a:spcBef>
                <a:spcPct val="0"/>
              </a:spcBef>
              <a:spcAft>
                <a:spcPct val="0"/>
              </a:spcAft>
              <a:defRPr/>
            </a:pPr>
            <a:endParaRPr lang="en-US" dirty="0">
              <a:solidFill>
                <a:srgbClr val="000000"/>
              </a:solidFill>
              <a:latin typeface="Helvetica Neue"/>
              <a:cs typeface="ヒラギノ角ゴ ProN W3" pitchFamily="-65" charset="-128"/>
            </a:endParaRPr>
          </a:p>
        </p:txBody>
      </p:sp>
      <p:pic>
        <p:nvPicPr>
          <p:cNvPr id="6"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22650" y="5503863"/>
            <a:ext cx="5721350"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 name="Title 1"/>
          <p:cNvSpPr>
            <a:spLocks noGrp="1"/>
          </p:cNvSpPr>
          <p:nvPr>
            <p:ph type="ctrTitle"/>
          </p:nvPr>
        </p:nvSpPr>
        <p:spPr>
          <a:xfrm>
            <a:off x="446485" y="1607345"/>
            <a:ext cx="8251031" cy="1271002"/>
          </a:xfrm>
          <a:ln>
            <a:noFill/>
          </a:ln>
        </p:spPr>
        <p:txBody>
          <a:bodyPr/>
          <a:lstStyle>
            <a:lvl1pPr>
              <a:defRPr sz="4200" spc="-105">
                <a:ln>
                  <a:noFill/>
                </a:ln>
                <a:solidFill>
                  <a:srgbClr val="002E65"/>
                </a:solidFill>
              </a:defRPr>
            </a:lvl1pPr>
          </a:lstStyle>
          <a:p>
            <a:r>
              <a:rPr lang="en-US" smtClean="0"/>
              <a:t>Click to edit Master title style</a:t>
            </a:r>
            <a:endParaRPr lang="en-US" dirty="0"/>
          </a:p>
        </p:txBody>
      </p:sp>
      <p:sp>
        <p:nvSpPr>
          <p:cNvPr id="11" name="Subtitle 2"/>
          <p:cNvSpPr>
            <a:spLocks noGrp="1"/>
          </p:cNvSpPr>
          <p:nvPr>
            <p:ph type="subTitle" idx="1"/>
          </p:nvPr>
        </p:nvSpPr>
        <p:spPr>
          <a:xfrm>
            <a:off x="446485" y="3268267"/>
            <a:ext cx="8251031" cy="1017984"/>
          </a:xfrm>
        </p:spPr>
        <p:txBody>
          <a:bodyPr/>
          <a:lstStyle>
            <a:lvl1pPr marL="0" marR="0" indent="0" algn="l" defTabSz="642816" rtl="0" eaLnBrk="0" fontAlgn="base" latinLnBrk="0" hangingPunct="0">
              <a:lnSpc>
                <a:spcPts val="2531"/>
              </a:lnSpc>
              <a:spcBef>
                <a:spcPts val="0"/>
              </a:spcBef>
              <a:spcAft>
                <a:spcPct val="0"/>
              </a:spcAft>
              <a:buClrTx/>
              <a:buSzTx/>
              <a:buFontTx/>
              <a:buNone/>
              <a:tabLst/>
              <a:defRPr>
                <a:solidFill>
                  <a:srgbClr val="001E3F"/>
                </a:solidFill>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14940055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6484" y="446484"/>
            <a:ext cx="8259961" cy="1028569"/>
          </a:xfrm>
        </p:spPr>
        <p:txBody>
          <a:bodyPr/>
          <a:lstStyle>
            <a:lvl1pPr>
              <a:lnSpc>
                <a:spcPts val="3375"/>
              </a:lnSpc>
              <a:defRPr sz="3400">
                <a:ln>
                  <a:noFill/>
                </a:ln>
                <a:solidFill>
                  <a:srgbClr val="002E65"/>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446488" y="2176703"/>
            <a:ext cx="4018359" cy="3395425"/>
          </a:xfrm>
        </p:spPr>
        <p:txBody>
          <a:bodyPr/>
          <a:lstStyle>
            <a:lvl1pPr>
              <a:lnSpc>
                <a:spcPts val="1687"/>
              </a:lnSpc>
              <a:spcBef>
                <a:spcPts val="0"/>
              </a:spcBef>
              <a:defRPr sz="1300">
                <a:solidFill>
                  <a:srgbClr val="3C3E3D"/>
                </a:solidFill>
              </a:defRPr>
            </a:lvl1pPr>
            <a:lvl2pPr>
              <a:lnSpc>
                <a:spcPts val="1687"/>
              </a:lnSpc>
              <a:spcBef>
                <a:spcPts val="0"/>
              </a:spcBef>
              <a:defRPr sz="1300">
                <a:solidFill>
                  <a:srgbClr val="3C3E3D"/>
                </a:solidFill>
              </a:defRPr>
            </a:lvl2pPr>
            <a:lvl3pPr>
              <a:lnSpc>
                <a:spcPts val="1687"/>
              </a:lnSpc>
              <a:spcBef>
                <a:spcPts val="0"/>
              </a:spcBef>
              <a:defRPr sz="1300">
                <a:solidFill>
                  <a:srgbClr val="3C3E3D"/>
                </a:solidFill>
              </a:defRPr>
            </a:lvl3pPr>
            <a:lvl4pPr>
              <a:lnSpc>
                <a:spcPts val="1687"/>
              </a:lnSpc>
              <a:spcBef>
                <a:spcPts val="0"/>
              </a:spcBef>
              <a:defRPr sz="1100">
                <a:solidFill>
                  <a:srgbClr val="3C3E3D"/>
                </a:solidFill>
              </a:defRPr>
            </a:lvl4pPr>
            <a:lvl5pPr>
              <a:lnSpc>
                <a:spcPts val="1687"/>
              </a:lnSpc>
              <a:spcBef>
                <a:spcPts val="0"/>
              </a:spcBef>
              <a:defRPr sz="1100">
                <a:solidFill>
                  <a:srgbClr val="3C3E3D"/>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p:nvPr>
        </p:nvSpPr>
        <p:spPr>
          <a:xfrm>
            <a:off x="453826" y="1714501"/>
            <a:ext cx="4011019" cy="353475"/>
          </a:xfrm>
        </p:spPr>
        <p:txBody>
          <a:bodyPr anchor="b"/>
          <a:lstStyle>
            <a:lvl1pPr marL="0" indent="0">
              <a:lnSpc>
                <a:spcPts val="1687"/>
              </a:lnSpc>
              <a:spcBef>
                <a:spcPts val="0"/>
              </a:spcBef>
              <a:defRPr sz="1300" b="1" i="0">
                <a:solidFill>
                  <a:srgbClr val="3C3E3D"/>
                </a:solidFill>
                <a:latin typeface="+mj-lt"/>
                <a:cs typeface="Georgia (Body)"/>
              </a:defRPr>
            </a:lvl1pPr>
          </a:lstStyle>
          <a:p>
            <a:pPr lvl="0"/>
            <a:r>
              <a:rPr lang="en-US" smtClean="0"/>
              <a:t>Click to edit Master text styles</a:t>
            </a:r>
          </a:p>
        </p:txBody>
      </p:sp>
      <p:sp>
        <p:nvSpPr>
          <p:cNvPr id="12" name="Text Placeholder 7"/>
          <p:cNvSpPr>
            <a:spLocks noGrp="1"/>
          </p:cNvSpPr>
          <p:nvPr>
            <p:ph type="body" sz="quarter" idx="14"/>
          </p:nvPr>
        </p:nvSpPr>
        <p:spPr>
          <a:xfrm>
            <a:off x="4617179" y="1714501"/>
            <a:ext cx="4080337" cy="353475"/>
          </a:xfrm>
        </p:spPr>
        <p:txBody>
          <a:bodyPr anchor="b"/>
          <a:lstStyle>
            <a:lvl1pPr marL="0" indent="0">
              <a:lnSpc>
                <a:spcPts val="1687"/>
              </a:lnSpc>
              <a:spcBef>
                <a:spcPts val="0"/>
              </a:spcBef>
              <a:defRPr sz="1300" b="1" i="0">
                <a:solidFill>
                  <a:srgbClr val="3C3E3D"/>
                </a:solidFill>
                <a:latin typeface="+mj-lt"/>
                <a:cs typeface="Georgia (Body)"/>
              </a:defRPr>
            </a:lvl1pPr>
          </a:lstStyle>
          <a:p>
            <a:pPr lvl="0"/>
            <a:r>
              <a:rPr lang="en-US" smtClean="0"/>
              <a:t>Click to edit Master text styles</a:t>
            </a:r>
          </a:p>
        </p:txBody>
      </p:sp>
      <p:sp>
        <p:nvSpPr>
          <p:cNvPr id="7" name="Text Placeholder 5"/>
          <p:cNvSpPr>
            <a:spLocks noGrp="1"/>
          </p:cNvSpPr>
          <p:nvPr>
            <p:ph type="body" sz="quarter" idx="15"/>
          </p:nvPr>
        </p:nvSpPr>
        <p:spPr>
          <a:xfrm>
            <a:off x="4614610" y="2176703"/>
            <a:ext cx="4082906" cy="3395425"/>
          </a:xfrm>
        </p:spPr>
        <p:txBody>
          <a:bodyPr/>
          <a:lstStyle>
            <a:lvl1pPr>
              <a:lnSpc>
                <a:spcPts val="1687"/>
              </a:lnSpc>
              <a:spcBef>
                <a:spcPts val="0"/>
              </a:spcBef>
              <a:defRPr sz="1300">
                <a:solidFill>
                  <a:srgbClr val="3C3E3D"/>
                </a:solidFill>
              </a:defRPr>
            </a:lvl1pPr>
            <a:lvl2pPr>
              <a:lnSpc>
                <a:spcPts val="1687"/>
              </a:lnSpc>
              <a:spcBef>
                <a:spcPts val="0"/>
              </a:spcBef>
              <a:defRPr sz="1300">
                <a:solidFill>
                  <a:srgbClr val="3C3E3D"/>
                </a:solidFill>
              </a:defRPr>
            </a:lvl2pPr>
            <a:lvl3pPr>
              <a:lnSpc>
                <a:spcPts val="1687"/>
              </a:lnSpc>
              <a:spcBef>
                <a:spcPts val="0"/>
              </a:spcBef>
              <a:defRPr sz="1300">
                <a:solidFill>
                  <a:srgbClr val="3C3E3D"/>
                </a:solidFill>
              </a:defRPr>
            </a:lvl3pPr>
            <a:lvl4pPr>
              <a:lnSpc>
                <a:spcPts val="1687"/>
              </a:lnSpc>
              <a:spcBef>
                <a:spcPts val="0"/>
              </a:spcBef>
              <a:defRPr sz="1100">
                <a:solidFill>
                  <a:srgbClr val="3C3E3D"/>
                </a:solidFill>
              </a:defRPr>
            </a:lvl4pPr>
            <a:lvl5pPr>
              <a:lnSpc>
                <a:spcPts val="1687"/>
              </a:lnSpc>
              <a:spcBef>
                <a:spcPts val="0"/>
              </a:spcBef>
              <a:defRPr sz="1100">
                <a:solidFill>
                  <a:srgbClr val="3C3E3D"/>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052305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Line 3"/>
          <p:cNvSpPr>
            <a:spLocks noChangeShapeType="1"/>
          </p:cNvSpPr>
          <p:nvPr userDrawn="1"/>
        </p:nvSpPr>
        <p:spPr bwMode="auto">
          <a:xfrm rot="10800000" flipH="1">
            <a:off x="452438" y="3051175"/>
            <a:ext cx="8253412" cy="3175"/>
          </a:xfrm>
          <a:prstGeom prst="line">
            <a:avLst/>
          </a:prstGeom>
          <a:noFill/>
          <a:ln w="76200" cap="flat">
            <a:solidFill>
              <a:srgbClr val="002E65"/>
            </a:solidFill>
            <a:prstDash val="solid"/>
            <a:miter lim="800000"/>
            <a:headEnd type="none" w="med" len="med"/>
            <a:tailEnd type="none" w="med" len="med"/>
          </a:ln>
        </p:spPr>
        <p:txBody>
          <a:bodyPr lIns="0" tIns="0" rIns="0" bIns="0"/>
          <a:lstStyle/>
          <a:p>
            <a:pPr defTabSz="914400" eaLnBrk="0" fontAlgn="base" hangingPunct="0">
              <a:spcBef>
                <a:spcPct val="0"/>
              </a:spcBef>
              <a:spcAft>
                <a:spcPct val="0"/>
              </a:spcAft>
              <a:defRPr/>
            </a:pPr>
            <a:endParaRPr lang="en-US" dirty="0">
              <a:solidFill>
                <a:srgbClr val="000000"/>
              </a:solidFill>
              <a:latin typeface="Helvetica Neue"/>
              <a:cs typeface="ヒラギノ角ゴ ProN W3" pitchFamily="-65" charset="-128"/>
            </a:endParaRPr>
          </a:p>
        </p:txBody>
      </p:sp>
      <p:sp>
        <p:nvSpPr>
          <p:cNvPr id="4" name="Title 1"/>
          <p:cNvSpPr>
            <a:spLocks noGrp="1"/>
          </p:cNvSpPr>
          <p:nvPr>
            <p:ph type="ctrTitle"/>
          </p:nvPr>
        </p:nvSpPr>
        <p:spPr>
          <a:xfrm>
            <a:off x="446485" y="1607345"/>
            <a:ext cx="8251031" cy="1271002"/>
          </a:xfrm>
        </p:spPr>
        <p:txBody>
          <a:bodyPr/>
          <a:lstStyle>
            <a:lvl1pPr>
              <a:defRPr sz="4200"/>
            </a:lvl1pPr>
          </a:lstStyle>
          <a:p>
            <a:r>
              <a:rPr lang="en-US" smtClean="0"/>
              <a:t>Click to edit Master title style</a:t>
            </a:r>
            <a:endParaRPr lang="en-US" dirty="0"/>
          </a:p>
        </p:txBody>
      </p:sp>
      <p:sp>
        <p:nvSpPr>
          <p:cNvPr id="5" name="Subtitle 2"/>
          <p:cNvSpPr>
            <a:spLocks noGrp="1"/>
          </p:cNvSpPr>
          <p:nvPr>
            <p:ph type="subTitle" idx="1"/>
          </p:nvPr>
        </p:nvSpPr>
        <p:spPr>
          <a:xfrm>
            <a:off x="446485" y="3268267"/>
            <a:ext cx="8251031" cy="1017984"/>
          </a:xfrm>
        </p:spPr>
        <p:txBody>
          <a:bodyPr/>
          <a:lstStyle>
            <a:lvl1pPr marL="0" marR="0" indent="0" algn="l" defTabSz="642816" rtl="0" eaLnBrk="0" fontAlgn="base" latinLnBrk="0" hangingPunct="0">
              <a:lnSpc>
                <a:spcPts val="2531"/>
              </a:lnSpc>
              <a:spcBef>
                <a:spcPts val="0"/>
              </a:spcBef>
              <a:spcAft>
                <a:spcPct val="0"/>
              </a:spcAft>
              <a:buClrTx/>
              <a:buSzTx/>
              <a:buFontTx/>
              <a:buNone/>
              <a:tabLs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288683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line title - photograph/accompanying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67894"/>
            <a:ext cx="8228707" cy="1196925"/>
          </a:xfrm>
        </p:spPr>
        <p:txBody>
          <a:bodyPr/>
          <a:lstStyle>
            <a:lvl1pPr>
              <a:lnSpc>
                <a:spcPts val="3375"/>
              </a:lnSpc>
              <a:defRPr sz="3400" baseline="0"/>
            </a:lvl1pPr>
          </a:lstStyle>
          <a:p>
            <a:r>
              <a:rPr lang="en-US" smtClean="0"/>
              <a:t>Click to edit Master title style</a:t>
            </a:r>
            <a:endParaRPr lang="en-US" dirty="0"/>
          </a:p>
        </p:txBody>
      </p:sp>
      <p:sp>
        <p:nvSpPr>
          <p:cNvPr id="4" name="Content Placeholder 3"/>
          <p:cNvSpPr>
            <a:spLocks noGrp="1"/>
          </p:cNvSpPr>
          <p:nvPr>
            <p:ph sz="half" idx="2"/>
          </p:nvPr>
        </p:nvSpPr>
        <p:spPr>
          <a:xfrm>
            <a:off x="457646" y="1613648"/>
            <a:ext cx="4093303" cy="3971452"/>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p:txBody>
      </p:sp>
      <p:sp>
        <p:nvSpPr>
          <p:cNvPr id="13" name="Text Placeholder 12"/>
          <p:cNvSpPr>
            <a:spLocks noGrp="1"/>
          </p:cNvSpPr>
          <p:nvPr>
            <p:ph type="body" sz="quarter" idx="10"/>
          </p:nvPr>
        </p:nvSpPr>
        <p:spPr>
          <a:xfrm>
            <a:off x="4947047" y="1848647"/>
            <a:ext cx="3750469" cy="3777059"/>
          </a:xfrm>
        </p:spPr>
        <p:txBody>
          <a:bodyPr/>
          <a:lstStyle>
            <a:lvl1pPr marL="0" indent="0">
              <a:lnSpc>
                <a:spcPts val="1687"/>
              </a:lnSpc>
              <a:spcBef>
                <a:spcPts val="0"/>
              </a:spcBef>
              <a:buFont typeface="Arial"/>
              <a:buNone/>
              <a:defRPr sz="1300"/>
            </a:lvl1pPr>
          </a:lstStyle>
          <a:p>
            <a:pPr lvl="0"/>
            <a:r>
              <a:rPr lang="en-US" smtClean="0"/>
              <a:t>Click to edit Master text styles</a:t>
            </a:r>
          </a:p>
        </p:txBody>
      </p:sp>
    </p:spTree>
    <p:extLst>
      <p:ext uri="{BB962C8B-B14F-4D97-AF65-F5344CB8AC3E}">
        <p14:creationId xmlns:p14="http://schemas.microsoft.com/office/powerpoint/2010/main" val="20584865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line title - landscape photo">
    <p:spTree>
      <p:nvGrpSpPr>
        <p:cNvPr id="1" name=""/>
        <p:cNvGrpSpPr/>
        <p:nvPr/>
      </p:nvGrpSpPr>
      <p:grpSpPr>
        <a:xfrm>
          <a:off x="0" y="0"/>
          <a:ext cx="0" cy="0"/>
          <a:chOff x="0" y="0"/>
          <a:chExt cx="0" cy="0"/>
        </a:xfrm>
      </p:grpSpPr>
      <p:sp>
        <p:nvSpPr>
          <p:cNvPr id="2" name="Title 1"/>
          <p:cNvSpPr>
            <a:spLocks noGrp="1"/>
          </p:cNvSpPr>
          <p:nvPr>
            <p:ph type="title"/>
          </p:nvPr>
        </p:nvSpPr>
        <p:spPr>
          <a:xfrm>
            <a:off x="457647" y="267894"/>
            <a:ext cx="8228707" cy="1196925"/>
          </a:xfrm>
        </p:spPr>
        <p:txBody>
          <a:bodyPr/>
          <a:lstStyle>
            <a:lvl1pPr>
              <a:lnSpc>
                <a:spcPts val="4219"/>
              </a:lnSpc>
              <a:defRPr sz="4200" baseline="0"/>
            </a:lvl1pPr>
          </a:lstStyle>
          <a:p>
            <a:r>
              <a:rPr lang="en-US" smtClean="0"/>
              <a:t>Click to edit Master title style</a:t>
            </a:r>
            <a:endParaRPr lang="en-US" dirty="0"/>
          </a:p>
        </p:txBody>
      </p:sp>
      <p:sp>
        <p:nvSpPr>
          <p:cNvPr id="4" name="Content Placeholder 3"/>
          <p:cNvSpPr>
            <a:spLocks noGrp="1"/>
          </p:cNvSpPr>
          <p:nvPr>
            <p:ph sz="half" idx="2"/>
          </p:nvPr>
        </p:nvSpPr>
        <p:spPr>
          <a:xfrm>
            <a:off x="457646" y="1613650"/>
            <a:ext cx="4093303" cy="2681049"/>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p:txBody>
      </p:sp>
      <p:sp>
        <p:nvSpPr>
          <p:cNvPr id="13" name="Text Placeholder 12"/>
          <p:cNvSpPr>
            <a:spLocks noGrp="1"/>
          </p:cNvSpPr>
          <p:nvPr>
            <p:ph type="body" sz="quarter" idx="10"/>
          </p:nvPr>
        </p:nvSpPr>
        <p:spPr>
          <a:xfrm>
            <a:off x="4947047" y="1848647"/>
            <a:ext cx="3750469" cy="3777059"/>
          </a:xfrm>
        </p:spPr>
        <p:txBody>
          <a:bodyPr/>
          <a:lstStyle>
            <a:lvl1pPr marL="0" indent="0">
              <a:lnSpc>
                <a:spcPts val="1687"/>
              </a:lnSpc>
              <a:spcBef>
                <a:spcPts val="0"/>
              </a:spcBef>
              <a:buFont typeface="Arial"/>
              <a:buNone/>
              <a:defRPr sz="1300"/>
            </a:lvl1pPr>
          </a:lstStyle>
          <a:p>
            <a:pPr lvl="0"/>
            <a:r>
              <a:rPr lang="en-US" smtClean="0"/>
              <a:t>Click to edit Master text styles</a:t>
            </a:r>
          </a:p>
        </p:txBody>
      </p:sp>
    </p:spTree>
    <p:extLst>
      <p:ext uri="{BB962C8B-B14F-4D97-AF65-F5344CB8AC3E}">
        <p14:creationId xmlns:p14="http://schemas.microsoft.com/office/powerpoint/2010/main" val="11694034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p>
            <a:pPr lvl="0"/>
            <a:r>
              <a:rPr lang="en-US" noProof="0" dirty="0" smtClean="0">
                <a:sym typeface="Georgia" pitchFamily="-107" charset="0"/>
              </a:rPr>
              <a:t>Click icon to add picture</a:t>
            </a:r>
            <a:endParaRPr lang="en-US" noProof="0" dirty="0">
              <a:sym typeface="Georgia" pitchFamily="-107" charset="0"/>
            </a:endParaRPr>
          </a:p>
        </p:txBody>
      </p:sp>
    </p:spTree>
    <p:extLst>
      <p:ext uri="{BB962C8B-B14F-4D97-AF65-F5344CB8AC3E}">
        <p14:creationId xmlns:p14="http://schemas.microsoft.com/office/powerpoint/2010/main" val="3252398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Large Photo">
    <p:spTree>
      <p:nvGrpSpPr>
        <p:cNvPr id="1" name=""/>
        <p:cNvGrpSpPr/>
        <p:nvPr/>
      </p:nvGrpSpPr>
      <p:grpSpPr>
        <a:xfrm>
          <a:off x="0" y="0"/>
          <a:ext cx="0" cy="0"/>
          <a:chOff x="0" y="0"/>
          <a:chExt cx="0" cy="0"/>
        </a:xfrm>
      </p:grpSpPr>
      <p:sp>
        <p:nvSpPr>
          <p:cNvPr id="2" name="Title 1"/>
          <p:cNvSpPr>
            <a:spLocks noGrp="1"/>
          </p:cNvSpPr>
          <p:nvPr>
            <p:ph type="title"/>
          </p:nvPr>
        </p:nvSpPr>
        <p:spPr>
          <a:xfrm>
            <a:off x="446484" y="446484"/>
            <a:ext cx="8259961" cy="1028569"/>
          </a:xfrm>
        </p:spPr>
        <p:txBody>
          <a:bodyPr/>
          <a:lstStyle>
            <a:lvl1pPr>
              <a:lnSpc>
                <a:spcPts val="4219"/>
              </a:lnSpc>
              <a:defRPr sz="4200"/>
            </a:lvl1pPr>
          </a:lstStyle>
          <a:p>
            <a:r>
              <a:rPr lang="en-US" smtClean="0"/>
              <a:t>Click to edit Master title style</a:t>
            </a:r>
            <a:endParaRPr lang="en-US" dirty="0"/>
          </a:p>
        </p:txBody>
      </p:sp>
      <p:sp>
        <p:nvSpPr>
          <p:cNvPr id="9" name="Picture Placeholder 8"/>
          <p:cNvSpPr>
            <a:spLocks noGrp="1"/>
          </p:cNvSpPr>
          <p:nvPr>
            <p:ph type="pic" sz="quarter" idx="10"/>
          </p:nvPr>
        </p:nvSpPr>
        <p:spPr>
          <a:xfrm>
            <a:off x="0" y="1607344"/>
            <a:ext cx="9144000" cy="5250656"/>
          </a:xfrm>
        </p:spPr>
        <p:txBody>
          <a:bodyPr/>
          <a:lstStyle/>
          <a:p>
            <a:pPr lvl="0"/>
            <a:r>
              <a:rPr lang="en-US" noProof="0" dirty="0" smtClean="0">
                <a:sym typeface="Georgia" pitchFamily="-107" charset="0"/>
              </a:rPr>
              <a:t>Click icon to add picture</a:t>
            </a:r>
            <a:endParaRPr lang="en-US" noProof="0" dirty="0">
              <a:sym typeface="Georgia" pitchFamily="-107" charset="0"/>
            </a:endParaRPr>
          </a:p>
        </p:txBody>
      </p:sp>
    </p:spTree>
    <p:extLst>
      <p:ext uri="{BB962C8B-B14F-4D97-AF65-F5344CB8AC3E}">
        <p14:creationId xmlns:p14="http://schemas.microsoft.com/office/powerpoint/2010/main" val="2552350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2262D7-0DA6-4D9A-ABBC-21DC370E822F}" type="datetime5">
              <a:rPr lang="en-US" smtClean="0"/>
              <a:pPr/>
              <a:t>7-Jun-16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CBD88F-DB66-2E4B-A473-1FB8297A5848}" type="slidenum">
              <a:rPr lang="en-US" smtClean="0"/>
              <a:pPr/>
              <a:t>‹#›</a:t>
            </a:fld>
            <a:endParaRPr lang="en-US"/>
          </a:p>
        </p:txBody>
      </p:sp>
    </p:spTree>
    <p:extLst>
      <p:ext uri="{BB962C8B-B14F-4D97-AF65-F5344CB8AC3E}">
        <p14:creationId xmlns:p14="http://schemas.microsoft.com/office/powerpoint/2010/main" val="2413562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Diagram with Footer">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46485" y="535781"/>
            <a:ext cx="8251031" cy="5089922"/>
          </a:xfrm>
        </p:spPr>
        <p:txBody>
          <a:bodyPr/>
          <a:lstStyle/>
          <a:p>
            <a:pPr lvl="0"/>
            <a:r>
              <a:rPr lang="en-US" noProof="0" dirty="0" smtClean="0">
                <a:sym typeface="Georgia" pitchFamily="-107" charset="0"/>
              </a:rPr>
              <a:t>Click icon to add picture</a:t>
            </a:r>
            <a:endParaRPr lang="en-US" noProof="0" dirty="0">
              <a:sym typeface="Georgia" pitchFamily="-107" charset="0"/>
            </a:endParaRPr>
          </a:p>
        </p:txBody>
      </p:sp>
    </p:spTree>
    <p:extLst>
      <p:ext uri="{BB962C8B-B14F-4D97-AF65-F5344CB8AC3E}">
        <p14:creationId xmlns:p14="http://schemas.microsoft.com/office/powerpoint/2010/main" val="1120352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652727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030ED3-C6ED-42B7-B11D-AE4AF217B03D}" type="datetime5">
              <a:rPr lang="en-US" smtClean="0"/>
              <a:pPr/>
              <a:t>7-Jun-16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CBD88F-DB66-2E4B-A473-1FB8297A5848}" type="slidenum">
              <a:rPr lang="en-US" smtClean="0"/>
              <a:pPr/>
              <a:t>‹#›</a:t>
            </a:fld>
            <a:endParaRPr lang="en-US"/>
          </a:p>
        </p:txBody>
      </p:sp>
    </p:spTree>
    <p:extLst>
      <p:ext uri="{BB962C8B-B14F-4D97-AF65-F5344CB8AC3E}">
        <p14:creationId xmlns:p14="http://schemas.microsoft.com/office/powerpoint/2010/main" val="1993892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FC8D49-0859-4F9E-A942-8D61EA96C595}" type="datetime5">
              <a:rPr lang="en-US" smtClean="0"/>
              <a:pPr/>
              <a:t>7-Jun-16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CBD88F-DB66-2E4B-A473-1FB8297A5848}" type="slidenum">
              <a:rPr lang="en-US" smtClean="0"/>
              <a:pPr/>
              <a:t>‹#›</a:t>
            </a:fld>
            <a:endParaRPr lang="en-US"/>
          </a:p>
        </p:txBody>
      </p:sp>
    </p:spTree>
    <p:extLst>
      <p:ext uri="{BB962C8B-B14F-4D97-AF65-F5344CB8AC3E}">
        <p14:creationId xmlns:p14="http://schemas.microsoft.com/office/powerpoint/2010/main" val="1512359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273800" y="6242177"/>
            <a:ext cx="2832100" cy="621123"/>
          </a:xfrm>
          <a:prstGeom prst="rect">
            <a:avLst/>
          </a:prstGeom>
          <a:noFill/>
          <a:ln w="9525">
            <a:noFill/>
            <a:miter lim="800000"/>
            <a:headEnd/>
            <a:tailEnd/>
          </a:ln>
        </p:spPr>
      </p:pic>
      <p:pic>
        <p:nvPicPr>
          <p:cNvPr id="7" name="Picture 6" descr="Text_on_Sid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00" y="6286759"/>
            <a:ext cx="2705100" cy="563842"/>
          </a:xfrm>
          <a:prstGeom prst="rect">
            <a:avLst/>
          </a:prstGeom>
        </p:spPr>
      </p:pic>
    </p:spTree>
    <p:extLst>
      <p:ext uri="{BB962C8B-B14F-4D97-AF65-F5344CB8AC3E}">
        <p14:creationId xmlns:p14="http://schemas.microsoft.com/office/powerpoint/2010/main" val="17233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9CAB2E-79D1-4D87-8EE5-C35D253287FC}" type="datetime5">
              <a:rPr lang="en-US" smtClean="0"/>
              <a:pPr/>
              <a:t>7-Jun-16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CBD88F-DB66-2E4B-A473-1FB8297A5848}" type="slidenum">
              <a:rPr lang="en-US" smtClean="0"/>
              <a:pPr/>
              <a:t>‹#›</a:t>
            </a:fld>
            <a:endParaRPr lang="en-US"/>
          </a:p>
        </p:txBody>
      </p:sp>
    </p:spTree>
    <p:extLst>
      <p:ext uri="{BB962C8B-B14F-4D97-AF65-F5344CB8AC3E}">
        <p14:creationId xmlns:p14="http://schemas.microsoft.com/office/powerpoint/2010/main" val="37332927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78C450-7151-483D-8896-33923E773E1E}" type="datetime5">
              <a:rPr lang="en-US" smtClean="0"/>
              <a:pPr/>
              <a:t>7-Jun-16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CBD88F-DB66-2E4B-A473-1FB8297A5848}" type="slidenum">
              <a:rPr lang="en-US" smtClean="0"/>
              <a:pPr/>
              <a:t>‹#›</a:t>
            </a:fld>
            <a:endParaRPr lang="en-US"/>
          </a:p>
        </p:txBody>
      </p:sp>
    </p:spTree>
    <p:extLst>
      <p:ext uri="{BB962C8B-B14F-4D97-AF65-F5344CB8AC3E}">
        <p14:creationId xmlns:p14="http://schemas.microsoft.com/office/powerpoint/2010/main" val="20561705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C3A022-6253-4273-8731-031899CFF6D7}" type="datetime5">
              <a:rPr lang="en-US" smtClean="0"/>
              <a:pPr/>
              <a:t>7-Jun-16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CBD88F-DB66-2E4B-A473-1FB8297A5848}" type="slidenum">
              <a:rPr lang="en-US" smtClean="0"/>
              <a:pPr/>
              <a:t>‹#›</a:t>
            </a:fld>
            <a:endParaRPr lang="en-US"/>
          </a:p>
        </p:txBody>
      </p:sp>
    </p:spTree>
    <p:extLst>
      <p:ext uri="{BB962C8B-B14F-4D97-AF65-F5344CB8AC3E}">
        <p14:creationId xmlns:p14="http://schemas.microsoft.com/office/powerpoint/2010/main" val="2706158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A440AF-DA60-4457-8023-B9996E52351B}" type="datetime5">
              <a:rPr lang="en-US" smtClean="0"/>
              <a:pPr/>
              <a:t>7-Jun-16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CBD88F-DB66-2E4B-A473-1FB8297A5848}" type="slidenum">
              <a:rPr lang="en-US" smtClean="0"/>
              <a:pPr/>
              <a:t>‹#›</a:t>
            </a:fld>
            <a:endParaRPr lang="en-US"/>
          </a:p>
        </p:txBody>
      </p:sp>
    </p:spTree>
    <p:extLst>
      <p:ext uri="{BB962C8B-B14F-4D97-AF65-F5344CB8AC3E}">
        <p14:creationId xmlns:p14="http://schemas.microsoft.com/office/powerpoint/2010/main" val="24942262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4.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FC4FA-83D6-431C-AC3C-ED739F8D8763}" type="datetime5">
              <a:rPr lang="en-US" smtClean="0"/>
              <a:pPr/>
              <a:t>7-Jun-16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CBD88F-DB66-2E4B-A473-1FB8297A5848}" type="slidenum">
              <a:rPr lang="en-US" smtClean="0"/>
              <a:pPr/>
              <a:t>‹#›</a:t>
            </a:fld>
            <a:endParaRPr lang="en-US"/>
          </a:p>
        </p:txBody>
      </p:sp>
    </p:spTree>
    <p:extLst>
      <p:ext uri="{BB962C8B-B14F-4D97-AF65-F5344CB8AC3E}">
        <p14:creationId xmlns:p14="http://schemas.microsoft.com/office/powerpoint/2010/main" val="3372969208"/>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mc:AlternateContent xmlns:mc="http://schemas.openxmlformats.org/markup-compatibility/2006" xmlns:p14="http://schemas.microsoft.com/office/powerpoint/2010/main">
    <mc:Choice Requires="p14">
      <p:transition p14:dur="10"/>
    </mc:Choice>
    <mc:Fallback xmlns="">
      <p:transition/>
    </mc:Fallback>
  </mc:AlternateConten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EEEEF"/>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446088" y="446088"/>
            <a:ext cx="8259762"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sym typeface="Helvetica Neue" pitchFamily="2" charset="0"/>
              </a:rPr>
              <a:t>Click to edit Master title style</a:t>
            </a:r>
          </a:p>
        </p:txBody>
      </p:sp>
      <p:sp>
        <p:nvSpPr>
          <p:cNvPr id="5123" name="Rectangle 2"/>
          <p:cNvSpPr>
            <a:spLocks noGrp="1" noChangeArrowheads="1"/>
          </p:cNvSpPr>
          <p:nvPr>
            <p:ph type="body" idx="1"/>
          </p:nvPr>
        </p:nvSpPr>
        <p:spPr bwMode="auto">
          <a:xfrm>
            <a:off x="446088" y="1776413"/>
            <a:ext cx="8259762"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sym typeface="Georgia" panose="02040502050405020303" pitchFamily="18" charset="0"/>
              </a:rPr>
              <a:t>Click to edit Master text styles</a:t>
            </a:r>
          </a:p>
          <a:p>
            <a:pPr lvl="1"/>
            <a:r>
              <a:rPr lang="en-US" altLang="en-US" smtClean="0">
                <a:sym typeface="Georgia" panose="02040502050405020303" pitchFamily="18" charset="0"/>
              </a:rPr>
              <a:t>Second level</a:t>
            </a:r>
          </a:p>
          <a:p>
            <a:pPr lvl="2"/>
            <a:r>
              <a:rPr lang="en-US" altLang="en-US" smtClean="0">
                <a:sym typeface="Georgia" panose="02040502050405020303" pitchFamily="18" charset="0"/>
              </a:rPr>
              <a:t>Third level</a:t>
            </a:r>
          </a:p>
          <a:p>
            <a:pPr lvl="3"/>
            <a:r>
              <a:rPr lang="en-US" altLang="en-US" smtClean="0">
                <a:sym typeface="Georgia" panose="02040502050405020303" pitchFamily="18" charset="0"/>
              </a:rPr>
              <a:t>Fourth level</a:t>
            </a:r>
          </a:p>
          <a:p>
            <a:pPr lvl="4"/>
            <a:r>
              <a:rPr lang="en-US" altLang="en-US" smtClean="0">
                <a:sym typeface="Georgia" panose="02040502050405020303" pitchFamily="18" charset="0"/>
              </a:rPr>
              <a:t>Fifth level</a:t>
            </a:r>
          </a:p>
        </p:txBody>
      </p:sp>
      <p:sp>
        <p:nvSpPr>
          <p:cNvPr id="8195" name="Line 3"/>
          <p:cNvSpPr>
            <a:spLocks noChangeShapeType="1"/>
          </p:cNvSpPr>
          <p:nvPr/>
        </p:nvSpPr>
        <p:spPr bwMode="auto">
          <a:xfrm rot="10800000" flipH="1">
            <a:off x="446088" y="1581150"/>
            <a:ext cx="8251825" cy="0"/>
          </a:xfrm>
          <a:prstGeom prst="line">
            <a:avLst/>
          </a:prstGeom>
          <a:noFill/>
          <a:ln w="76200" cap="flat">
            <a:solidFill>
              <a:srgbClr val="002052"/>
            </a:solidFill>
            <a:prstDash val="solid"/>
            <a:miter lim="800000"/>
            <a:headEnd type="none" w="med" len="med"/>
            <a:tailEnd type="none" w="med" len="med"/>
          </a:ln>
        </p:spPr>
        <p:txBody>
          <a:bodyPr lIns="0" tIns="0" rIns="0" bIns="0"/>
          <a:lstStyle/>
          <a:p>
            <a:pPr defTabSz="914400" eaLnBrk="0" fontAlgn="base" hangingPunct="0">
              <a:spcBef>
                <a:spcPct val="0"/>
              </a:spcBef>
              <a:spcAft>
                <a:spcPct val="0"/>
              </a:spcAft>
              <a:defRPr/>
            </a:pPr>
            <a:endParaRPr lang="en-US" dirty="0">
              <a:solidFill>
                <a:srgbClr val="000000"/>
              </a:solidFill>
              <a:latin typeface="Helvetica Neue"/>
              <a:cs typeface="ヒラギノ角ゴ ProN W3" pitchFamily="-65" charset="-128"/>
            </a:endParaRPr>
          </a:p>
        </p:txBody>
      </p:sp>
      <p:pic>
        <p:nvPicPr>
          <p:cNvPr id="5125"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41838" y="5695950"/>
            <a:ext cx="4602162"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0846342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rtl="0" eaLnBrk="0" fontAlgn="base" hangingPunct="0">
        <a:lnSpc>
          <a:spcPts val="4225"/>
        </a:lnSpc>
        <a:spcBef>
          <a:spcPct val="0"/>
        </a:spcBef>
        <a:spcAft>
          <a:spcPct val="0"/>
        </a:spcAft>
        <a:defRPr sz="4200" b="1">
          <a:solidFill>
            <a:srgbClr val="002E65"/>
          </a:solidFill>
          <a:latin typeface="+mj-lt"/>
          <a:ea typeface="+mj-ea"/>
          <a:cs typeface="+mj-cs"/>
          <a:sym typeface="Helvetica Neue" pitchFamily="2" charset="0"/>
        </a:defRPr>
      </a:lvl1pPr>
      <a:lvl2pPr algn="l" rtl="0" eaLnBrk="0" fontAlgn="base" hangingPunct="0">
        <a:lnSpc>
          <a:spcPts val="4225"/>
        </a:lnSpc>
        <a:spcBef>
          <a:spcPct val="0"/>
        </a:spcBef>
        <a:spcAft>
          <a:spcPct val="0"/>
        </a:spcAft>
        <a:defRPr sz="4200" b="1">
          <a:solidFill>
            <a:srgbClr val="002E65"/>
          </a:solidFill>
          <a:latin typeface="Helvetica Neue" pitchFamily="-65" charset="0"/>
          <a:ea typeface="ヒラギノ角ゴ ProN W6" pitchFamily="-65" charset="-128"/>
          <a:cs typeface="ヒラギノ角ゴ ProN W6" pitchFamily="-65" charset="-128"/>
          <a:sym typeface="Helvetica Neue" pitchFamily="2" charset="0"/>
        </a:defRPr>
      </a:lvl2pPr>
      <a:lvl3pPr algn="l" rtl="0" eaLnBrk="0" fontAlgn="base" hangingPunct="0">
        <a:lnSpc>
          <a:spcPts val="4225"/>
        </a:lnSpc>
        <a:spcBef>
          <a:spcPct val="0"/>
        </a:spcBef>
        <a:spcAft>
          <a:spcPct val="0"/>
        </a:spcAft>
        <a:defRPr sz="4200" b="1">
          <a:solidFill>
            <a:srgbClr val="002E65"/>
          </a:solidFill>
          <a:latin typeface="Helvetica Neue" pitchFamily="-65" charset="0"/>
          <a:ea typeface="ヒラギノ角ゴ ProN W6" pitchFamily="-65" charset="-128"/>
          <a:cs typeface="ヒラギノ角ゴ ProN W6" pitchFamily="-65" charset="-128"/>
          <a:sym typeface="Helvetica Neue" pitchFamily="2" charset="0"/>
        </a:defRPr>
      </a:lvl3pPr>
      <a:lvl4pPr algn="l" rtl="0" eaLnBrk="0" fontAlgn="base" hangingPunct="0">
        <a:lnSpc>
          <a:spcPts val="4225"/>
        </a:lnSpc>
        <a:spcBef>
          <a:spcPct val="0"/>
        </a:spcBef>
        <a:spcAft>
          <a:spcPct val="0"/>
        </a:spcAft>
        <a:defRPr sz="4200" b="1">
          <a:solidFill>
            <a:srgbClr val="002E65"/>
          </a:solidFill>
          <a:latin typeface="Helvetica Neue" pitchFamily="-65" charset="0"/>
          <a:ea typeface="ヒラギノ角ゴ ProN W6" pitchFamily="-65" charset="-128"/>
          <a:cs typeface="ヒラギノ角ゴ ProN W6" pitchFamily="-65" charset="-128"/>
          <a:sym typeface="Helvetica Neue" pitchFamily="2" charset="0"/>
        </a:defRPr>
      </a:lvl4pPr>
      <a:lvl5pPr algn="l" rtl="0" eaLnBrk="0" fontAlgn="base" hangingPunct="0">
        <a:lnSpc>
          <a:spcPts val="4225"/>
        </a:lnSpc>
        <a:spcBef>
          <a:spcPct val="0"/>
        </a:spcBef>
        <a:spcAft>
          <a:spcPct val="0"/>
        </a:spcAft>
        <a:defRPr sz="4200" b="1">
          <a:solidFill>
            <a:srgbClr val="002E65"/>
          </a:solidFill>
          <a:latin typeface="Helvetica Neue" pitchFamily="-65" charset="0"/>
          <a:ea typeface="ヒラギノ角ゴ ProN W6" pitchFamily="-65" charset="-128"/>
          <a:cs typeface="ヒラギノ角ゴ ProN W6" pitchFamily="-65" charset="-128"/>
          <a:sym typeface="Helvetica Neue" pitchFamily="2" charset="0"/>
        </a:defRPr>
      </a:lvl5pPr>
      <a:lvl6pPr marL="321424" algn="l" rtl="0" eaLnBrk="1" fontAlgn="base" hangingPunct="1">
        <a:lnSpc>
          <a:spcPts val="4219"/>
        </a:lnSpc>
        <a:spcBef>
          <a:spcPct val="0"/>
        </a:spcBef>
        <a:spcAft>
          <a:spcPct val="0"/>
        </a:spcAft>
        <a:defRPr sz="4200" b="1">
          <a:solidFill>
            <a:srgbClr val="FFFFFF"/>
          </a:solidFill>
          <a:latin typeface="Helvetica Neue" pitchFamily="-65" charset="0"/>
          <a:ea typeface="ヒラギノ角ゴ ProN W6" pitchFamily="-65" charset="-128"/>
          <a:cs typeface="ヒラギノ角ゴ ProN W6" pitchFamily="-65" charset="-128"/>
          <a:sym typeface="Helvetica Neue" pitchFamily="-65" charset="0"/>
        </a:defRPr>
      </a:lvl6pPr>
      <a:lvl7pPr marL="642849" algn="l" rtl="0" eaLnBrk="1" fontAlgn="base" hangingPunct="1">
        <a:lnSpc>
          <a:spcPts val="4219"/>
        </a:lnSpc>
        <a:spcBef>
          <a:spcPct val="0"/>
        </a:spcBef>
        <a:spcAft>
          <a:spcPct val="0"/>
        </a:spcAft>
        <a:defRPr sz="4200" b="1">
          <a:solidFill>
            <a:srgbClr val="FFFFFF"/>
          </a:solidFill>
          <a:latin typeface="Helvetica Neue" pitchFamily="-65" charset="0"/>
          <a:ea typeface="ヒラギノ角ゴ ProN W6" pitchFamily="-65" charset="-128"/>
          <a:cs typeface="ヒラギノ角ゴ ProN W6" pitchFamily="-65" charset="-128"/>
          <a:sym typeface="Helvetica Neue" pitchFamily="-65" charset="0"/>
        </a:defRPr>
      </a:lvl7pPr>
      <a:lvl8pPr marL="964274" algn="l" rtl="0" eaLnBrk="1" fontAlgn="base" hangingPunct="1">
        <a:lnSpc>
          <a:spcPts val="4219"/>
        </a:lnSpc>
        <a:spcBef>
          <a:spcPct val="0"/>
        </a:spcBef>
        <a:spcAft>
          <a:spcPct val="0"/>
        </a:spcAft>
        <a:defRPr sz="4200" b="1">
          <a:solidFill>
            <a:srgbClr val="FFFFFF"/>
          </a:solidFill>
          <a:latin typeface="Helvetica Neue" pitchFamily="-65" charset="0"/>
          <a:ea typeface="ヒラギノ角ゴ ProN W6" pitchFamily="-65" charset="-128"/>
          <a:cs typeface="ヒラギノ角ゴ ProN W6" pitchFamily="-65" charset="-128"/>
          <a:sym typeface="Helvetica Neue" pitchFamily="-65" charset="0"/>
        </a:defRPr>
      </a:lvl8pPr>
      <a:lvl9pPr marL="1285697" algn="l" rtl="0" eaLnBrk="1" fontAlgn="base" hangingPunct="1">
        <a:lnSpc>
          <a:spcPts val="4219"/>
        </a:lnSpc>
        <a:spcBef>
          <a:spcPct val="0"/>
        </a:spcBef>
        <a:spcAft>
          <a:spcPct val="0"/>
        </a:spcAft>
        <a:defRPr sz="4200" b="1">
          <a:solidFill>
            <a:srgbClr val="FFFFFF"/>
          </a:solidFill>
          <a:latin typeface="Helvetica Neue" pitchFamily="-65" charset="0"/>
          <a:ea typeface="ヒラギノ角ゴ ProN W6" pitchFamily="-65" charset="-128"/>
          <a:cs typeface="ヒラギノ角ゴ ProN W6" pitchFamily="-65" charset="-128"/>
          <a:sym typeface="Helvetica Neue" pitchFamily="-65" charset="0"/>
        </a:defRPr>
      </a:lvl9pPr>
    </p:titleStyle>
    <p:bodyStyle>
      <a:lvl1pPr marL="239713" indent="-239713" algn="l" rtl="0" eaLnBrk="0" fontAlgn="base" hangingPunct="0">
        <a:lnSpc>
          <a:spcPts val="2525"/>
        </a:lnSpc>
        <a:spcBef>
          <a:spcPts val="850"/>
        </a:spcBef>
        <a:spcAft>
          <a:spcPct val="0"/>
        </a:spcAft>
        <a:defRPr sz="1700">
          <a:solidFill>
            <a:srgbClr val="3C3E3D"/>
          </a:solidFill>
          <a:latin typeface="+mn-lt"/>
          <a:ea typeface="+mn-ea"/>
          <a:cs typeface="+mn-cs"/>
          <a:sym typeface="Georgia" panose="02040502050405020303" pitchFamily="18" charset="0"/>
        </a:defRPr>
      </a:lvl1pPr>
      <a:lvl2pPr marL="160338" indent="-160338" algn="l" rtl="0" eaLnBrk="0" fontAlgn="base" hangingPunct="0">
        <a:lnSpc>
          <a:spcPts val="2525"/>
        </a:lnSpc>
        <a:spcBef>
          <a:spcPts val="850"/>
        </a:spcBef>
        <a:spcAft>
          <a:spcPct val="0"/>
        </a:spcAft>
        <a:buClr>
          <a:srgbClr val="001E3F"/>
        </a:buClr>
        <a:buSzPct val="150000"/>
        <a:buFont typeface="Georgia" pitchFamily="18" charset="0"/>
        <a:buChar char="•"/>
        <a:defRPr sz="1700">
          <a:solidFill>
            <a:srgbClr val="3C3E3D"/>
          </a:solidFill>
          <a:latin typeface="+mn-lt"/>
          <a:ea typeface="+mn-ea"/>
          <a:cs typeface="+mn-cs"/>
          <a:sym typeface="Georgia" panose="02040502050405020303" pitchFamily="18" charset="0"/>
        </a:defRPr>
      </a:lvl2pPr>
      <a:lvl3pPr marL="374650" indent="-160338" algn="l" rtl="0" eaLnBrk="0" fontAlgn="base" hangingPunct="0">
        <a:lnSpc>
          <a:spcPts val="2525"/>
        </a:lnSpc>
        <a:spcBef>
          <a:spcPts val="850"/>
        </a:spcBef>
        <a:spcAft>
          <a:spcPct val="0"/>
        </a:spcAft>
        <a:buClr>
          <a:srgbClr val="001E3F"/>
        </a:buClr>
        <a:buSzPct val="150000"/>
        <a:buFont typeface="Georgia" pitchFamily="18" charset="0"/>
        <a:buChar char="•"/>
        <a:defRPr sz="1700" i="1">
          <a:solidFill>
            <a:srgbClr val="3C3E3D"/>
          </a:solidFill>
          <a:latin typeface="+mn-lt"/>
          <a:ea typeface="+mn-ea"/>
          <a:cs typeface="+mn-cs"/>
          <a:sym typeface="Georgia" panose="02040502050405020303" pitchFamily="18" charset="0"/>
        </a:defRPr>
      </a:lvl3pPr>
      <a:lvl4pPr marL="588963" indent="-160338" algn="l" rtl="0" eaLnBrk="0" fontAlgn="base" hangingPunct="0">
        <a:lnSpc>
          <a:spcPts val="2525"/>
        </a:lnSpc>
        <a:spcBef>
          <a:spcPts val="850"/>
        </a:spcBef>
        <a:spcAft>
          <a:spcPct val="0"/>
        </a:spcAft>
        <a:buClr>
          <a:srgbClr val="001E3F"/>
        </a:buClr>
        <a:buSzPct val="150000"/>
        <a:buFont typeface="Georgia" pitchFamily="18" charset="0"/>
        <a:buChar char="•"/>
        <a:defRPr sz="1100" i="1">
          <a:solidFill>
            <a:srgbClr val="3C3E3D"/>
          </a:solidFill>
          <a:latin typeface="+mn-lt"/>
          <a:ea typeface="+mn-ea"/>
          <a:cs typeface="+mn-cs"/>
          <a:sym typeface="Georgia" panose="02040502050405020303" pitchFamily="18" charset="0"/>
        </a:defRPr>
      </a:lvl4pPr>
      <a:lvl5pPr marL="803275" indent="-160338" algn="l" rtl="0" eaLnBrk="0" fontAlgn="base" hangingPunct="0">
        <a:lnSpc>
          <a:spcPts val="2525"/>
        </a:lnSpc>
        <a:spcBef>
          <a:spcPts val="850"/>
        </a:spcBef>
        <a:spcAft>
          <a:spcPct val="0"/>
        </a:spcAft>
        <a:buClr>
          <a:srgbClr val="001E3F"/>
        </a:buClr>
        <a:buSzPct val="150000"/>
        <a:buFont typeface="Georgia" pitchFamily="18" charset="0"/>
        <a:buChar char="•"/>
        <a:defRPr sz="1100" i="1">
          <a:solidFill>
            <a:srgbClr val="3C3E3D"/>
          </a:solidFill>
          <a:latin typeface="+mn-lt"/>
          <a:ea typeface="+mn-ea"/>
          <a:cs typeface="+mn-cs"/>
          <a:sym typeface="Georgia" panose="02040502050405020303" pitchFamily="18" charset="0"/>
        </a:defRPr>
      </a:lvl5pPr>
      <a:lvl6pPr marL="1124987" indent="-160712" algn="l" rtl="0" eaLnBrk="1" fontAlgn="base" hangingPunct="1">
        <a:lnSpc>
          <a:spcPts val="2531"/>
        </a:lnSpc>
        <a:spcBef>
          <a:spcPts val="844"/>
        </a:spcBef>
        <a:spcAft>
          <a:spcPct val="0"/>
        </a:spcAft>
        <a:buClr>
          <a:srgbClr val="FFFFFF"/>
        </a:buClr>
        <a:buSzPct val="171000"/>
        <a:buFont typeface="Georgia" pitchFamily="-65" charset="0"/>
        <a:buChar char="•"/>
        <a:defRPr i="1">
          <a:solidFill>
            <a:srgbClr val="FFFFFF"/>
          </a:solidFill>
          <a:latin typeface="+mn-lt"/>
          <a:ea typeface="+mn-ea"/>
          <a:cs typeface="+mn-cs"/>
          <a:sym typeface="Georgia" pitchFamily="-65" charset="0"/>
        </a:defRPr>
      </a:lvl6pPr>
      <a:lvl7pPr marL="1446410" indent="-160712" algn="l" rtl="0" eaLnBrk="1" fontAlgn="base" hangingPunct="1">
        <a:lnSpc>
          <a:spcPts val="2531"/>
        </a:lnSpc>
        <a:spcBef>
          <a:spcPts val="844"/>
        </a:spcBef>
        <a:spcAft>
          <a:spcPct val="0"/>
        </a:spcAft>
        <a:buClr>
          <a:srgbClr val="FFFFFF"/>
        </a:buClr>
        <a:buSzPct val="171000"/>
        <a:buFont typeface="Georgia" pitchFamily="-65" charset="0"/>
        <a:buChar char="•"/>
        <a:defRPr i="1">
          <a:solidFill>
            <a:srgbClr val="FFFFFF"/>
          </a:solidFill>
          <a:latin typeface="+mn-lt"/>
          <a:ea typeface="+mn-ea"/>
          <a:cs typeface="+mn-cs"/>
          <a:sym typeface="Georgia" pitchFamily="-65" charset="0"/>
        </a:defRPr>
      </a:lvl7pPr>
      <a:lvl8pPr marL="1767835" indent="-160712" algn="l" rtl="0" eaLnBrk="1" fontAlgn="base" hangingPunct="1">
        <a:lnSpc>
          <a:spcPts val="2531"/>
        </a:lnSpc>
        <a:spcBef>
          <a:spcPts val="844"/>
        </a:spcBef>
        <a:spcAft>
          <a:spcPct val="0"/>
        </a:spcAft>
        <a:buClr>
          <a:srgbClr val="FFFFFF"/>
        </a:buClr>
        <a:buSzPct val="171000"/>
        <a:buFont typeface="Georgia" pitchFamily="-65" charset="0"/>
        <a:buChar char="•"/>
        <a:defRPr i="1">
          <a:solidFill>
            <a:srgbClr val="FFFFFF"/>
          </a:solidFill>
          <a:latin typeface="+mn-lt"/>
          <a:ea typeface="+mn-ea"/>
          <a:cs typeface="+mn-cs"/>
          <a:sym typeface="Georgia" pitchFamily="-65" charset="0"/>
        </a:defRPr>
      </a:lvl8pPr>
      <a:lvl9pPr marL="2089259" indent="-160712" algn="l" rtl="0" eaLnBrk="1" fontAlgn="base" hangingPunct="1">
        <a:lnSpc>
          <a:spcPts val="2531"/>
        </a:lnSpc>
        <a:spcBef>
          <a:spcPts val="844"/>
        </a:spcBef>
        <a:spcAft>
          <a:spcPct val="0"/>
        </a:spcAft>
        <a:buClr>
          <a:srgbClr val="FFFFFF"/>
        </a:buClr>
        <a:buSzPct val="171000"/>
        <a:buFont typeface="Georgia" pitchFamily="-65" charset="0"/>
        <a:buChar char="•"/>
        <a:defRPr i="1">
          <a:solidFill>
            <a:srgbClr val="FFFFFF"/>
          </a:solidFill>
          <a:latin typeface="+mn-lt"/>
          <a:ea typeface="+mn-ea"/>
          <a:cs typeface="+mn-cs"/>
          <a:sym typeface="Georgia" pitchFamily="-65" charset="0"/>
        </a:defRPr>
      </a:lvl9pPr>
    </p:bodyStyle>
    <p:otherStyle>
      <a:defPPr>
        <a:defRPr lang="en-US"/>
      </a:defPPr>
      <a:lvl1pPr marL="0" algn="l" defTabSz="321424" rtl="0" eaLnBrk="1" latinLnBrk="0" hangingPunct="1">
        <a:defRPr sz="1300" kern="1200">
          <a:solidFill>
            <a:schemeClr val="tx1"/>
          </a:solidFill>
          <a:latin typeface="+mn-lt"/>
          <a:ea typeface="+mn-ea"/>
          <a:cs typeface="+mn-cs"/>
        </a:defRPr>
      </a:lvl1pPr>
      <a:lvl2pPr marL="321424" algn="l" defTabSz="321424" rtl="0" eaLnBrk="1" latinLnBrk="0" hangingPunct="1">
        <a:defRPr sz="1300" kern="1200">
          <a:solidFill>
            <a:schemeClr val="tx1"/>
          </a:solidFill>
          <a:latin typeface="+mn-lt"/>
          <a:ea typeface="+mn-ea"/>
          <a:cs typeface="+mn-cs"/>
        </a:defRPr>
      </a:lvl2pPr>
      <a:lvl3pPr marL="642849" algn="l" defTabSz="321424" rtl="0" eaLnBrk="1" latinLnBrk="0" hangingPunct="1">
        <a:defRPr sz="1300" kern="1200">
          <a:solidFill>
            <a:schemeClr val="tx1"/>
          </a:solidFill>
          <a:latin typeface="+mn-lt"/>
          <a:ea typeface="+mn-ea"/>
          <a:cs typeface="+mn-cs"/>
        </a:defRPr>
      </a:lvl3pPr>
      <a:lvl4pPr marL="964274" algn="l" defTabSz="321424" rtl="0" eaLnBrk="1" latinLnBrk="0" hangingPunct="1">
        <a:defRPr sz="1300" kern="1200">
          <a:solidFill>
            <a:schemeClr val="tx1"/>
          </a:solidFill>
          <a:latin typeface="+mn-lt"/>
          <a:ea typeface="+mn-ea"/>
          <a:cs typeface="+mn-cs"/>
        </a:defRPr>
      </a:lvl4pPr>
      <a:lvl5pPr marL="1285697" algn="l" defTabSz="321424" rtl="0" eaLnBrk="1" latinLnBrk="0" hangingPunct="1">
        <a:defRPr sz="1300" kern="1200">
          <a:solidFill>
            <a:schemeClr val="tx1"/>
          </a:solidFill>
          <a:latin typeface="+mn-lt"/>
          <a:ea typeface="+mn-ea"/>
          <a:cs typeface="+mn-cs"/>
        </a:defRPr>
      </a:lvl5pPr>
      <a:lvl6pPr marL="1607123" algn="l" defTabSz="321424" rtl="0" eaLnBrk="1" latinLnBrk="0" hangingPunct="1">
        <a:defRPr sz="1300" kern="1200">
          <a:solidFill>
            <a:schemeClr val="tx1"/>
          </a:solidFill>
          <a:latin typeface="+mn-lt"/>
          <a:ea typeface="+mn-ea"/>
          <a:cs typeface="+mn-cs"/>
        </a:defRPr>
      </a:lvl6pPr>
      <a:lvl7pPr marL="1928546" algn="l" defTabSz="321424" rtl="0" eaLnBrk="1" latinLnBrk="0" hangingPunct="1">
        <a:defRPr sz="1300" kern="1200">
          <a:solidFill>
            <a:schemeClr val="tx1"/>
          </a:solidFill>
          <a:latin typeface="+mn-lt"/>
          <a:ea typeface="+mn-ea"/>
          <a:cs typeface="+mn-cs"/>
        </a:defRPr>
      </a:lvl7pPr>
      <a:lvl8pPr marL="2249971" algn="l" defTabSz="321424" rtl="0" eaLnBrk="1" latinLnBrk="0" hangingPunct="1">
        <a:defRPr sz="1300" kern="1200">
          <a:solidFill>
            <a:schemeClr val="tx1"/>
          </a:solidFill>
          <a:latin typeface="+mn-lt"/>
          <a:ea typeface="+mn-ea"/>
          <a:cs typeface="+mn-cs"/>
        </a:defRPr>
      </a:lvl8pPr>
      <a:lvl9pPr marL="2571396" algn="l" defTabSz="321424"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mailto:donmez@mie.utoronto.ca"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589537" y="6036864"/>
            <a:ext cx="2226925" cy="686849"/>
          </a:xfrm>
        </p:spPr>
        <p:txBody>
          <a:bodyPr>
            <a:noAutofit/>
          </a:bodyPr>
          <a:lstStyle/>
          <a:p>
            <a:pPr algn="l"/>
            <a:r>
              <a:rPr lang="en-US" sz="1500" b="1" dirty="0" smtClean="0">
                <a:solidFill>
                  <a:schemeClr val="tx2"/>
                </a:solidFill>
                <a:latin typeface="Calibri"/>
                <a:cs typeface="Calibri"/>
              </a:rPr>
              <a:t>Human Factors </a:t>
            </a:r>
            <a:br>
              <a:rPr lang="en-US" sz="1500" b="1" dirty="0" smtClean="0">
                <a:solidFill>
                  <a:schemeClr val="tx2"/>
                </a:solidFill>
                <a:latin typeface="Calibri"/>
                <a:cs typeface="Calibri"/>
              </a:rPr>
            </a:br>
            <a:r>
              <a:rPr lang="en-US" sz="1500" b="1" dirty="0" smtClean="0">
                <a:solidFill>
                  <a:schemeClr val="tx2"/>
                </a:solidFill>
                <a:latin typeface="Calibri"/>
                <a:cs typeface="Calibri"/>
              </a:rPr>
              <a:t>&amp; Applied Statistics Lab</a:t>
            </a:r>
            <a:endParaRPr lang="en-US" sz="1500" b="1" dirty="0">
              <a:solidFill>
                <a:schemeClr val="tx2">
                  <a:lumMod val="75000"/>
                </a:schemeClr>
              </a:solidFill>
              <a:latin typeface="Calibri"/>
              <a:cs typeface="Calibri"/>
            </a:endParaRPr>
          </a:p>
        </p:txBody>
      </p:sp>
      <p:pic>
        <p:nvPicPr>
          <p:cNvPr id="1026" name="Picture 2" descr="http://hfast.mie.utoronto.ca/images/HFASt_Logo.png"/>
          <p:cNvPicPr>
            <a:picLocks noChangeAspect="1" noChangeArrowheads="1"/>
          </p:cNvPicPr>
          <p:nvPr/>
        </p:nvPicPr>
        <p:blipFill rotWithShape="1">
          <a:blip r:embed="rId3">
            <a:extLst>
              <a:ext uri="{28A0092B-C50C-407E-A947-70E740481C1C}">
                <a14:useLocalDpi xmlns:a14="http://schemas.microsoft.com/office/drawing/2010/main" val="0"/>
              </a:ext>
            </a:extLst>
          </a:blip>
          <a:srcRect b="20116"/>
          <a:stretch/>
        </p:blipFill>
        <p:spPr bwMode="auto">
          <a:xfrm>
            <a:off x="5404522" y="6064160"/>
            <a:ext cx="1171369" cy="531860"/>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p:cNvSpPr>
            <a:spLocks noGrp="1"/>
          </p:cNvSpPr>
          <p:nvPr>
            <p:ph type="subTitle" idx="1"/>
          </p:nvPr>
        </p:nvSpPr>
        <p:spPr>
          <a:xfrm>
            <a:off x="627797" y="3419715"/>
            <a:ext cx="8187710" cy="2438400"/>
          </a:xfrm>
        </p:spPr>
        <p:txBody>
          <a:bodyPr>
            <a:noAutofit/>
          </a:bodyPr>
          <a:lstStyle/>
          <a:p>
            <a:r>
              <a:rPr lang="en-US" sz="3000" b="1" dirty="0" smtClean="0">
                <a:solidFill>
                  <a:srgbClr val="000000"/>
                </a:solidFill>
                <a:latin typeface="+mj-lt"/>
                <a:cs typeface="Calibri"/>
              </a:rPr>
              <a:t>Birsen Donmez</a:t>
            </a:r>
          </a:p>
          <a:p>
            <a:endParaRPr lang="en-US" sz="3000" baseline="30000" dirty="0" smtClean="0">
              <a:solidFill>
                <a:srgbClr val="000000"/>
              </a:solidFill>
              <a:latin typeface="+mj-lt"/>
              <a:cs typeface="Calibri"/>
            </a:endParaRPr>
          </a:p>
          <a:p>
            <a:pPr>
              <a:lnSpc>
                <a:spcPct val="120000"/>
              </a:lnSpc>
              <a:spcBef>
                <a:spcPts val="0"/>
              </a:spcBef>
            </a:pPr>
            <a:r>
              <a:rPr lang="en-US" sz="3400" baseline="30000" dirty="0" smtClean="0">
                <a:solidFill>
                  <a:srgbClr val="000000"/>
                </a:solidFill>
                <a:latin typeface="+mj-lt"/>
                <a:cs typeface="Calibri"/>
              </a:rPr>
              <a:t>Associate Professor, University of Toronto</a:t>
            </a:r>
          </a:p>
          <a:p>
            <a:pPr>
              <a:lnSpc>
                <a:spcPct val="120000"/>
              </a:lnSpc>
              <a:spcBef>
                <a:spcPts val="0"/>
              </a:spcBef>
            </a:pPr>
            <a:r>
              <a:rPr lang="en-US" sz="3400" b="1" baseline="30000" dirty="0" smtClean="0">
                <a:solidFill>
                  <a:srgbClr val="000000"/>
                </a:solidFill>
                <a:latin typeface="+mj-lt"/>
                <a:cs typeface="Calibri"/>
              </a:rPr>
              <a:t>Canada Research Chair </a:t>
            </a:r>
            <a:r>
              <a:rPr lang="en-US" sz="3400" baseline="30000" dirty="0" smtClean="0">
                <a:solidFill>
                  <a:srgbClr val="000000"/>
                </a:solidFill>
                <a:latin typeface="+mj-lt"/>
                <a:cs typeface="Calibri"/>
              </a:rPr>
              <a:t>in Human Factors and Transportation</a:t>
            </a:r>
          </a:p>
          <a:p>
            <a:r>
              <a:rPr lang="en-US" sz="3400" baseline="30000" dirty="0" smtClean="0">
                <a:solidFill>
                  <a:srgbClr val="000000"/>
                </a:solidFill>
                <a:latin typeface="+mj-lt"/>
                <a:cs typeface="Calibri"/>
              </a:rPr>
              <a:t>June, 2016 </a:t>
            </a:r>
            <a:r>
              <a:rPr lang="en-US" sz="3400" dirty="0" smtClean="0">
                <a:latin typeface="+mj-lt"/>
                <a:cs typeface="Calibri"/>
              </a:rPr>
              <a:t>                          </a:t>
            </a:r>
          </a:p>
        </p:txBody>
      </p:sp>
      <p:sp>
        <p:nvSpPr>
          <p:cNvPr id="6" name="Title 1"/>
          <p:cNvSpPr txBox="1">
            <a:spLocks/>
          </p:cNvSpPr>
          <p:nvPr/>
        </p:nvSpPr>
        <p:spPr>
          <a:xfrm>
            <a:off x="272562" y="1203698"/>
            <a:ext cx="8542945" cy="189616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chemeClr val="tx2"/>
                </a:solidFill>
                <a:cs typeface="Calibri"/>
              </a:rPr>
              <a:t>Technology &amp; Distracted Driving</a:t>
            </a:r>
            <a:endParaRPr lang="en-US" sz="4800" b="1" i="1" dirty="0">
              <a:solidFill>
                <a:schemeClr val="tx2"/>
              </a:solidFill>
              <a:latin typeface="Calibri"/>
              <a:cs typeface="Calibri"/>
            </a:endParaRPr>
          </a:p>
        </p:txBody>
      </p:sp>
    </p:spTree>
    <p:extLst>
      <p:ext uri="{BB962C8B-B14F-4D97-AF65-F5344CB8AC3E}">
        <p14:creationId xmlns:p14="http://schemas.microsoft.com/office/powerpoint/2010/main" val="702207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7930618" y="6434078"/>
            <a:ext cx="823913" cy="215682"/>
          </a:xfrm>
        </p:spPr>
        <p:txBody>
          <a:bodyPr/>
          <a:lstStyle/>
          <a:p>
            <a:fld id="{F3C966B3-C8F3-47C3-8F45-7D2992A96BBB}" type="slidenum">
              <a:rPr lang="en-US" smtClean="0"/>
              <a:pPr/>
              <a:t>10</a:t>
            </a:fld>
            <a:endParaRPr lang="en-US" sz="600" dirty="0">
              <a:solidFill>
                <a:schemeClr val="tx1"/>
              </a:solidFill>
            </a:endParaRPr>
          </a:p>
        </p:txBody>
      </p:sp>
      <p:sp>
        <p:nvSpPr>
          <p:cNvPr id="11" name="Title 1"/>
          <p:cNvSpPr>
            <a:spLocks noGrp="1"/>
          </p:cNvSpPr>
          <p:nvPr>
            <p:ph type="title"/>
          </p:nvPr>
        </p:nvSpPr>
        <p:spPr>
          <a:xfrm>
            <a:off x="310620" y="-103440"/>
            <a:ext cx="8229600" cy="1143000"/>
          </a:xfrm>
        </p:spPr>
        <p:txBody>
          <a:bodyPr/>
          <a:lstStyle/>
          <a:p>
            <a:r>
              <a:rPr lang="en-US" dirty="0" smtClean="0">
                <a:latin typeface="Arial" pitchFamily="34" charset="0"/>
                <a:cs typeface="Arial" pitchFamily="34" charset="0"/>
              </a:rPr>
              <a:t>Distraction mitigation</a:t>
            </a:r>
            <a:endParaRPr lang="en-US" dirty="0">
              <a:latin typeface="Arial" pitchFamily="34" charset="0"/>
              <a:cs typeface="Arial" pitchFamily="34" charset="0"/>
            </a:endParaRPr>
          </a:p>
        </p:txBody>
      </p:sp>
      <p:sp>
        <p:nvSpPr>
          <p:cNvPr id="2" name="Rectangle 1"/>
          <p:cNvSpPr/>
          <p:nvPr/>
        </p:nvSpPr>
        <p:spPr>
          <a:xfrm>
            <a:off x="5747507" y="1009736"/>
            <a:ext cx="3239996" cy="493246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76397" y="998070"/>
            <a:ext cx="5196655" cy="493199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ounded Rectangle 4"/>
          <p:cNvSpPr/>
          <p:nvPr/>
        </p:nvSpPr>
        <p:spPr>
          <a:xfrm>
            <a:off x="546662" y="1527994"/>
            <a:ext cx="4674701" cy="1154641"/>
          </a:xfrm>
          <a:prstGeom prst="roundRect">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518987" y="3496345"/>
            <a:ext cx="1903911" cy="1002151"/>
          </a:xfrm>
          <a:prstGeom prst="roundRect">
            <a:avLst/>
          </a:prstGeom>
          <a:solidFill>
            <a:schemeClr val="bg1">
              <a:lumMod val="95000"/>
            </a:schemeClr>
          </a:solidFill>
          <a:ln>
            <a:solidFill>
              <a:srgbClr val="4040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978678" y="1398307"/>
            <a:ext cx="93378" cy="1439997"/>
          </a:xfrm>
          <a:prstGeom prst="rect">
            <a:avLst/>
          </a:prstGeom>
          <a:solidFill>
            <a:schemeClr val="bg1"/>
          </a:solidFill>
          <a:ln>
            <a:solidFill>
              <a:srgbClr val="4040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812926" y="1383674"/>
            <a:ext cx="93378" cy="1440000"/>
          </a:xfrm>
          <a:prstGeom prst="rect">
            <a:avLst/>
          </a:prstGeom>
          <a:solidFill>
            <a:schemeClr val="bg1"/>
          </a:solidFill>
          <a:ln>
            <a:solidFill>
              <a:srgbClr val="4040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p:nvPr/>
        </p:nvSpPr>
        <p:spPr>
          <a:xfrm>
            <a:off x="3032688" y="4632961"/>
            <a:ext cx="1587419" cy="505001"/>
          </a:xfrm>
          <a:prstGeom prst="roundRect">
            <a:avLst/>
          </a:prstGeom>
          <a:solidFill>
            <a:schemeClr val="bg1">
              <a:lumMod val="95000"/>
            </a:schemeClr>
          </a:solidFill>
          <a:ln>
            <a:solidFill>
              <a:srgbClr val="4040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3032687" y="5277157"/>
            <a:ext cx="1587419" cy="505001"/>
          </a:xfrm>
          <a:prstGeom prst="roundRect">
            <a:avLst/>
          </a:prstGeom>
          <a:solidFill>
            <a:schemeClr val="bg1">
              <a:lumMod val="95000"/>
            </a:schemeClr>
          </a:solidFill>
          <a:ln>
            <a:solidFill>
              <a:srgbClr val="4040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7231086" y="4160680"/>
            <a:ext cx="159358" cy="159358"/>
          </a:xfrm>
          <a:prstGeom prst="ellipse">
            <a:avLst/>
          </a:prstGeom>
          <a:solidFill>
            <a:schemeClr val="bg1">
              <a:lumMod val="95000"/>
            </a:schemeClr>
          </a:solidFill>
          <a:ln>
            <a:solidFill>
              <a:srgbClr val="4040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6226828" y="1521715"/>
            <a:ext cx="2664000" cy="1280497"/>
          </a:xfrm>
          <a:prstGeom prst="roundRect">
            <a:avLst/>
          </a:prstGeom>
          <a:solidFill>
            <a:srgbClr val="F2F2F2"/>
          </a:solidFill>
          <a:ln>
            <a:solidFill>
              <a:srgbClr val="4040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6051555" y="3158504"/>
            <a:ext cx="2484000" cy="529727"/>
          </a:xfrm>
          <a:prstGeom prst="roundRect">
            <a:avLst/>
          </a:prstGeom>
          <a:solidFill>
            <a:srgbClr val="F2F2F2"/>
          </a:solidFill>
          <a:ln>
            <a:solidFill>
              <a:srgbClr val="4040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3827482" y="1880821"/>
            <a:ext cx="1388248" cy="769441"/>
          </a:xfrm>
          <a:prstGeom prst="rect">
            <a:avLst/>
          </a:prstGeom>
          <a:noFill/>
        </p:spPr>
        <p:txBody>
          <a:bodyPr wrap="square" rtlCol="0">
            <a:spAutoFit/>
          </a:bodyPr>
          <a:lstStyle/>
          <a:p>
            <a:pPr algn="ctr"/>
            <a:r>
              <a:rPr lang="en-US" sz="2200" dirty="0"/>
              <a:t>s</a:t>
            </a:r>
            <a:r>
              <a:rPr lang="en-US" sz="2200" dirty="0" smtClean="0"/>
              <a:t>econdary </a:t>
            </a:r>
          </a:p>
          <a:p>
            <a:pPr algn="ctr"/>
            <a:r>
              <a:rPr lang="en-US" sz="2200" dirty="0" smtClean="0"/>
              <a:t>tasks</a:t>
            </a:r>
            <a:endParaRPr lang="en-US" sz="2200" dirty="0"/>
          </a:p>
        </p:txBody>
      </p:sp>
      <p:sp>
        <p:nvSpPr>
          <p:cNvPr id="25" name="TextBox 24"/>
          <p:cNvSpPr txBox="1"/>
          <p:nvPr/>
        </p:nvSpPr>
        <p:spPr>
          <a:xfrm>
            <a:off x="6358939" y="1574639"/>
            <a:ext cx="2733604" cy="1107996"/>
          </a:xfrm>
          <a:prstGeom prst="rect">
            <a:avLst/>
          </a:prstGeom>
          <a:noFill/>
        </p:spPr>
        <p:txBody>
          <a:bodyPr wrap="square" rtlCol="0">
            <a:spAutoFit/>
          </a:bodyPr>
          <a:lstStyle/>
          <a:p>
            <a:r>
              <a:rPr lang="en-US" sz="2200" b="1" dirty="0" smtClean="0"/>
              <a:t>memory</a:t>
            </a:r>
            <a:r>
              <a:rPr lang="en-US" sz="2200" dirty="0" smtClean="0"/>
              <a:t> on driving, real-time feedback and secondary tasks</a:t>
            </a:r>
            <a:endParaRPr lang="en-US" sz="2200" dirty="0"/>
          </a:p>
        </p:txBody>
      </p:sp>
      <p:sp>
        <p:nvSpPr>
          <p:cNvPr id="26" name="TextBox 25"/>
          <p:cNvSpPr txBox="1"/>
          <p:nvPr/>
        </p:nvSpPr>
        <p:spPr>
          <a:xfrm>
            <a:off x="6087978" y="3199607"/>
            <a:ext cx="3404469" cy="430887"/>
          </a:xfrm>
          <a:prstGeom prst="rect">
            <a:avLst/>
          </a:prstGeom>
          <a:noFill/>
        </p:spPr>
        <p:txBody>
          <a:bodyPr wrap="square" rtlCol="0">
            <a:spAutoFit/>
          </a:bodyPr>
          <a:lstStyle/>
          <a:p>
            <a:r>
              <a:rPr lang="en-US" sz="2200" dirty="0" smtClean="0"/>
              <a:t>Post-drive </a:t>
            </a:r>
            <a:r>
              <a:rPr lang="en-US" sz="2200" b="1" dirty="0" smtClean="0"/>
              <a:t>feedback</a:t>
            </a:r>
            <a:endParaRPr lang="en-US" sz="2200" dirty="0"/>
          </a:p>
        </p:txBody>
      </p:sp>
      <p:sp>
        <p:nvSpPr>
          <p:cNvPr id="28" name="TextBox 27"/>
          <p:cNvSpPr txBox="1"/>
          <p:nvPr/>
        </p:nvSpPr>
        <p:spPr>
          <a:xfrm>
            <a:off x="1201806" y="1002702"/>
            <a:ext cx="3698988" cy="430887"/>
          </a:xfrm>
          <a:prstGeom prst="rect">
            <a:avLst/>
          </a:prstGeom>
          <a:noFill/>
        </p:spPr>
        <p:txBody>
          <a:bodyPr wrap="square" rtlCol="0">
            <a:spAutoFit/>
          </a:bodyPr>
          <a:lstStyle/>
          <a:p>
            <a:r>
              <a:rPr lang="en-US" sz="2200" dirty="0" smtClean="0"/>
              <a:t>limited </a:t>
            </a:r>
            <a:r>
              <a:rPr lang="en-US" sz="2200" b="1" dirty="0" smtClean="0"/>
              <a:t>attentional resources</a:t>
            </a:r>
            <a:endParaRPr lang="en-US" sz="2200" b="1" dirty="0"/>
          </a:p>
        </p:txBody>
      </p:sp>
      <p:sp>
        <p:nvSpPr>
          <p:cNvPr id="31" name="TextBox 30"/>
          <p:cNvSpPr txBox="1"/>
          <p:nvPr/>
        </p:nvSpPr>
        <p:spPr>
          <a:xfrm>
            <a:off x="546662" y="1898462"/>
            <a:ext cx="1514153" cy="769441"/>
          </a:xfrm>
          <a:prstGeom prst="rect">
            <a:avLst/>
          </a:prstGeom>
          <a:noFill/>
        </p:spPr>
        <p:txBody>
          <a:bodyPr wrap="square" rtlCol="0">
            <a:spAutoFit/>
          </a:bodyPr>
          <a:lstStyle/>
          <a:p>
            <a:pPr algn="ctr"/>
            <a:r>
              <a:rPr lang="en-US" sz="2200" dirty="0"/>
              <a:t>r</a:t>
            </a:r>
            <a:r>
              <a:rPr lang="en-US" sz="2200" dirty="0" smtClean="0"/>
              <a:t>eal-time </a:t>
            </a:r>
            <a:r>
              <a:rPr lang="en-US" sz="2200" b="1" dirty="0" smtClean="0"/>
              <a:t>feedback</a:t>
            </a:r>
            <a:endParaRPr lang="en-US" sz="2200" dirty="0"/>
          </a:p>
        </p:txBody>
      </p:sp>
      <p:sp>
        <p:nvSpPr>
          <p:cNvPr id="32" name="TextBox 31"/>
          <p:cNvSpPr txBox="1"/>
          <p:nvPr/>
        </p:nvSpPr>
        <p:spPr>
          <a:xfrm>
            <a:off x="2422898" y="2205485"/>
            <a:ext cx="1254133" cy="430887"/>
          </a:xfrm>
          <a:prstGeom prst="rect">
            <a:avLst/>
          </a:prstGeom>
          <a:noFill/>
        </p:spPr>
        <p:txBody>
          <a:bodyPr wrap="square" rtlCol="0">
            <a:spAutoFit/>
          </a:bodyPr>
          <a:lstStyle/>
          <a:p>
            <a:r>
              <a:rPr lang="en-US" sz="2200" dirty="0" smtClean="0"/>
              <a:t>driving</a:t>
            </a:r>
            <a:endParaRPr lang="en-US" sz="2200" dirty="0"/>
          </a:p>
        </p:txBody>
      </p:sp>
      <p:sp>
        <p:nvSpPr>
          <p:cNvPr id="33" name="TextBox 32"/>
          <p:cNvSpPr txBox="1"/>
          <p:nvPr/>
        </p:nvSpPr>
        <p:spPr>
          <a:xfrm>
            <a:off x="557533" y="3578512"/>
            <a:ext cx="2065981" cy="769441"/>
          </a:xfrm>
          <a:prstGeom prst="rect">
            <a:avLst/>
          </a:prstGeom>
          <a:noFill/>
        </p:spPr>
        <p:txBody>
          <a:bodyPr wrap="square" rtlCol="0">
            <a:spAutoFit/>
          </a:bodyPr>
          <a:lstStyle/>
          <a:p>
            <a:r>
              <a:rPr lang="en-US" sz="2200" b="1" dirty="0"/>
              <a:t>m</a:t>
            </a:r>
            <a:r>
              <a:rPr lang="en-US" sz="2200" b="1" dirty="0" smtClean="0"/>
              <a:t>ental model </a:t>
            </a:r>
            <a:r>
              <a:rPr lang="en-US" sz="2200" dirty="0" smtClean="0"/>
              <a:t>of safe driving</a:t>
            </a:r>
            <a:endParaRPr lang="en-US" sz="2200" dirty="0"/>
          </a:p>
        </p:txBody>
      </p:sp>
      <p:sp>
        <p:nvSpPr>
          <p:cNvPr id="34" name="TextBox 33"/>
          <p:cNvSpPr txBox="1"/>
          <p:nvPr/>
        </p:nvSpPr>
        <p:spPr>
          <a:xfrm>
            <a:off x="3048981" y="4632961"/>
            <a:ext cx="1863197" cy="430887"/>
          </a:xfrm>
          <a:prstGeom prst="rect">
            <a:avLst/>
          </a:prstGeom>
          <a:noFill/>
        </p:spPr>
        <p:txBody>
          <a:bodyPr wrap="square" rtlCol="0">
            <a:spAutoFit/>
          </a:bodyPr>
          <a:lstStyle/>
          <a:p>
            <a:r>
              <a:rPr lang="en-US" sz="2200" dirty="0" smtClean="0"/>
              <a:t>personality</a:t>
            </a:r>
            <a:endParaRPr lang="en-US" sz="2200" dirty="0"/>
          </a:p>
        </p:txBody>
      </p:sp>
      <p:sp>
        <p:nvSpPr>
          <p:cNvPr id="35" name="TextBox 34"/>
          <p:cNvSpPr txBox="1"/>
          <p:nvPr/>
        </p:nvSpPr>
        <p:spPr>
          <a:xfrm>
            <a:off x="3032687" y="5298348"/>
            <a:ext cx="1863197" cy="430887"/>
          </a:xfrm>
          <a:prstGeom prst="rect">
            <a:avLst/>
          </a:prstGeom>
          <a:noFill/>
        </p:spPr>
        <p:txBody>
          <a:bodyPr wrap="square" rtlCol="0">
            <a:spAutoFit/>
          </a:bodyPr>
          <a:lstStyle/>
          <a:p>
            <a:r>
              <a:rPr lang="en-US" sz="2200" dirty="0"/>
              <a:t>s</a:t>
            </a:r>
            <a:r>
              <a:rPr lang="en-US" sz="2200" dirty="0" smtClean="0"/>
              <a:t>ocial norms</a:t>
            </a:r>
            <a:endParaRPr lang="en-US" sz="2200" dirty="0"/>
          </a:p>
        </p:txBody>
      </p:sp>
      <p:cxnSp>
        <p:nvCxnSpPr>
          <p:cNvPr id="37" name="Straight Arrow Connector 36"/>
          <p:cNvCxnSpPr/>
          <p:nvPr/>
        </p:nvCxnSpPr>
        <p:spPr>
          <a:xfrm>
            <a:off x="5221363" y="2212727"/>
            <a:ext cx="1004036" cy="0"/>
          </a:xfrm>
          <a:prstGeom prst="straightConnector1">
            <a:avLst/>
          </a:prstGeom>
          <a:ln w="127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7310765" y="3688231"/>
            <a:ext cx="0" cy="467999"/>
          </a:xfrm>
          <a:prstGeom prst="straightConnector1">
            <a:avLst/>
          </a:prstGeom>
          <a:ln w="127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H="1">
            <a:off x="6123162" y="4259381"/>
            <a:ext cx="1080000" cy="0"/>
          </a:xfrm>
          <a:prstGeom prst="straightConnector1">
            <a:avLst/>
          </a:prstGeom>
          <a:ln w="127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42" name="Oval 41"/>
          <p:cNvSpPr/>
          <p:nvPr/>
        </p:nvSpPr>
        <p:spPr>
          <a:xfrm>
            <a:off x="5937006" y="4189593"/>
            <a:ext cx="159358" cy="159358"/>
          </a:xfrm>
          <a:prstGeom prst="ellipse">
            <a:avLst/>
          </a:prstGeom>
          <a:solidFill>
            <a:schemeClr val="bg1">
              <a:lumMod val="95000"/>
            </a:schemeClr>
          </a:solidFill>
          <a:ln>
            <a:solidFill>
              <a:srgbClr val="4040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Arrow Connector 42"/>
          <p:cNvCxnSpPr/>
          <p:nvPr/>
        </p:nvCxnSpPr>
        <p:spPr>
          <a:xfrm flipH="1">
            <a:off x="2422685" y="4278510"/>
            <a:ext cx="3491989" cy="0"/>
          </a:xfrm>
          <a:prstGeom prst="straightConnector1">
            <a:avLst/>
          </a:prstGeom>
          <a:ln w="127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45" name="Elbow Connector 44"/>
          <p:cNvCxnSpPr>
            <a:endCxn id="21" idx="6"/>
          </p:cNvCxnSpPr>
          <p:nvPr/>
        </p:nvCxnSpPr>
        <p:spPr>
          <a:xfrm rot="5400000">
            <a:off x="7337369" y="2855287"/>
            <a:ext cx="1438148" cy="1331997"/>
          </a:xfrm>
          <a:prstGeom prst="bentConnector2">
            <a:avLst/>
          </a:prstGeom>
          <a:ln w="12700" cmpd="sng">
            <a:solidFill>
              <a:srgbClr val="000000"/>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51" name="Oval 50"/>
          <p:cNvSpPr/>
          <p:nvPr/>
        </p:nvSpPr>
        <p:spPr>
          <a:xfrm>
            <a:off x="3791940" y="3161270"/>
            <a:ext cx="159358" cy="159358"/>
          </a:xfrm>
          <a:prstGeom prst="ellipse">
            <a:avLst/>
          </a:prstGeom>
          <a:solidFill>
            <a:schemeClr val="bg1">
              <a:lumMod val="95000"/>
            </a:schemeClr>
          </a:solidFill>
          <a:ln>
            <a:solidFill>
              <a:srgbClr val="4040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2" name="Straight Arrow Connector 51"/>
          <p:cNvCxnSpPr/>
          <p:nvPr/>
        </p:nvCxnSpPr>
        <p:spPr>
          <a:xfrm flipV="1">
            <a:off x="3864054" y="2824354"/>
            <a:ext cx="0" cy="323997"/>
          </a:xfrm>
          <a:prstGeom prst="straightConnector1">
            <a:avLst/>
          </a:prstGeom>
          <a:ln w="127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54" name="Elbow Connector 53"/>
          <p:cNvCxnSpPr/>
          <p:nvPr/>
        </p:nvCxnSpPr>
        <p:spPr>
          <a:xfrm rot="10800000" flipV="1">
            <a:off x="3969658" y="2686189"/>
            <a:ext cx="612120" cy="576000"/>
          </a:xfrm>
          <a:prstGeom prst="bentConnector3">
            <a:avLst>
              <a:gd name="adj1" fmla="val -1712"/>
            </a:avLst>
          </a:prstGeom>
          <a:ln w="12700" cmpd="sng">
            <a:solidFill>
              <a:srgbClr val="000000"/>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59" name="Elbow Connector 58"/>
          <p:cNvCxnSpPr/>
          <p:nvPr/>
        </p:nvCxnSpPr>
        <p:spPr>
          <a:xfrm>
            <a:off x="1201805" y="2686189"/>
            <a:ext cx="2592000" cy="576001"/>
          </a:xfrm>
          <a:prstGeom prst="bentConnector3">
            <a:avLst>
              <a:gd name="adj1" fmla="val -224"/>
            </a:avLst>
          </a:prstGeom>
          <a:ln w="12700" cmpd="sng">
            <a:solidFill>
              <a:srgbClr val="000000"/>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V="1">
            <a:off x="2019676" y="2838304"/>
            <a:ext cx="0" cy="431997"/>
          </a:xfrm>
          <a:prstGeom prst="straightConnector1">
            <a:avLst/>
          </a:prstGeom>
          <a:ln w="127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5" name="Elbow Connector 64"/>
          <p:cNvCxnSpPr/>
          <p:nvPr/>
        </p:nvCxnSpPr>
        <p:spPr>
          <a:xfrm flipV="1">
            <a:off x="2450606" y="3352800"/>
            <a:ext cx="1428666" cy="476561"/>
          </a:xfrm>
          <a:prstGeom prst="bentConnector3">
            <a:avLst>
              <a:gd name="adj1" fmla="val 99942"/>
            </a:avLst>
          </a:prstGeom>
          <a:ln w="12700" cmpd="sng">
            <a:solidFill>
              <a:srgbClr val="000000"/>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70" name="Elbow Connector 69"/>
          <p:cNvCxnSpPr/>
          <p:nvPr/>
        </p:nvCxnSpPr>
        <p:spPr>
          <a:xfrm rot="10800000">
            <a:off x="934906" y="4540572"/>
            <a:ext cx="2094328" cy="981110"/>
          </a:xfrm>
          <a:prstGeom prst="bentConnector3">
            <a:avLst>
              <a:gd name="adj1" fmla="val 99945"/>
            </a:avLst>
          </a:prstGeom>
          <a:ln w="12700" cmpd="sng">
            <a:solidFill>
              <a:srgbClr val="000000"/>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78" name="Elbow Connector 77"/>
          <p:cNvCxnSpPr>
            <a:endCxn id="6" idx="2"/>
          </p:cNvCxnSpPr>
          <p:nvPr/>
        </p:nvCxnSpPr>
        <p:spPr>
          <a:xfrm rot="10800000">
            <a:off x="1470944" y="4498496"/>
            <a:ext cx="1558291" cy="317540"/>
          </a:xfrm>
          <a:prstGeom prst="bentConnector2">
            <a:avLst/>
          </a:prstGeom>
          <a:ln w="12700" cmpd="sng">
            <a:solidFill>
              <a:srgbClr val="000000"/>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81" name="Elbow Connector 80"/>
          <p:cNvCxnSpPr/>
          <p:nvPr/>
        </p:nvCxnSpPr>
        <p:spPr>
          <a:xfrm flipV="1">
            <a:off x="4620109" y="4378036"/>
            <a:ext cx="1413546" cy="438001"/>
          </a:xfrm>
          <a:prstGeom prst="bentConnector3">
            <a:avLst>
              <a:gd name="adj1" fmla="val 99986"/>
            </a:avLst>
          </a:prstGeom>
          <a:ln w="12700" cmpd="sng">
            <a:solidFill>
              <a:srgbClr val="000000"/>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87" name="Elbow Connector 86"/>
          <p:cNvCxnSpPr>
            <a:stCxn id="21" idx="4"/>
          </p:cNvCxnSpPr>
          <p:nvPr/>
        </p:nvCxnSpPr>
        <p:spPr>
          <a:xfrm rot="5400000">
            <a:off x="5364615" y="3575532"/>
            <a:ext cx="1201644" cy="2690656"/>
          </a:xfrm>
          <a:prstGeom prst="bentConnector2">
            <a:avLst/>
          </a:prstGeom>
          <a:ln w="12700" cmpd="sng">
            <a:solidFill>
              <a:srgbClr val="000000"/>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1916723" y="5909451"/>
            <a:ext cx="1863197" cy="430887"/>
          </a:xfrm>
          <a:prstGeom prst="rect">
            <a:avLst/>
          </a:prstGeom>
          <a:noFill/>
        </p:spPr>
        <p:txBody>
          <a:bodyPr wrap="square" rtlCol="0">
            <a:spAutoFit/>
          </a:bodyPr>
          <a:lstStyle/>
          <a:p>
            <a:r>
              <a:rPr lang="en-US" sz="2200" dirty="0"/>
              <a:t>d</a:t>
            </a:r>
            <a:r>
              <a:rPr lang="en-US" sz="2200" dirty="0" smtClean="0"/>
              <a:t>uring driving</a:t>
            </a:r>
            <a:endParaRPr lang="en-US" sz="2200" dirty="0"/>
          </a:p>
        </p:txBody>
      </p:sp>
      <p:sp>
        <p:nvSpPr>
          <p:cNvPr id="91" name="TextBox 90"/>
          <p:cNvSpPr txBox="1"/>
          <p:nvPr/>
        </p:nvSpPr>
        <p:spPr>
          <a:xfrm>
            <a:off x="6463436" y="5880496"/>
            <a:ext cx="1863197" cy="430887"/>
          </a:xfrm>
          <a:prstGeom prst="rect">
            <a:avLst/>
          </a:prstGeom>
          <a:noFill/>
        </p:spPr>
        <p:txBody>
          <a:bodyPr wrap="square" rtlCol="0">
            <a:spAutoFit/>
          </a:bodyPr>
          <a:lstStyle/>
          <a:p>
            <a:r>
              <a:rPr lang="en-US" sz="2200" dirty="0" smtClean="0"/>
              <a:t>post driving</a:t>
            </a:r>
            <a:endParaRPr lang="en-US" sz="2200" dirty="0"/>
          </a:p>
        </p:txBody>
      </p:sp>
      <p:sp>
        <p:nvSpPr>
          <p:cNvPr id="126" name="Text Box 40"/>
          <p:cNvSpPr txBox="1">
            <a:spLocks noChangeArrowheads="1"/>
          </p:cNvSpPr>
          <p:nvPr/>
        </p:nvSpPr>
        <p:spPr bwMode="auto">
          <a:xfrm>
            <a:off x="56279" y="6438253"/>
            <a:ext cx="7848600" cy="338554"/>
          </a:xfrm>
          <a:prstGeom prst="rect">
            <a:avLst/>
          </a:prstGeom>
          <a:solidFill>
            <a:schemeClr val="bg1"/>
          </a:solidFill>
          <a:ln w="9525">
            <a:noFill/>
            <a:miter lim="800000"/>
            <a:headEnd/>
            <a:tailEnd/>
          </a:ln>
          <a:effectLst/>
        </p:spPr>
        <p:txBody>
          <a:bodyPr wrap="square">
            <a:spAutoFit/>
          </a:bodyPr>
          <a:lstStyle/>
          <a:p>
            <a:pPr>
              <a:spcBef>
                <a:spcPts val="600"/>
              </a:spcBef>
            </a:pPr>
            <a:r>
              <a:rPr lang="en-US" sz="1600" dirty="0" smtClean="0">
                <a:latin typeface="+mj-lt"/>
                <a:ea typeface="宋体" charset="-122"/>
              </a:rPr>
              <a:t>Feng, Donmez (2013) </a:t>
            </a:r>
            <a:r>
              <a:rPr lang="en-US" sz="1600" i="1" dirty="0" smtClean="0">
                <a:latin typeface="+mj-lt"/>
                <a:ea typeface="宋体" charset="-122"/>
              </a:rPr>
              <a:t>Proc. of Driver Assessment Conference</a:t>
            </a:r>
          </a:p>
        </p:txBody>
      </p:sp>
      <p:sp>
        <p:nvSpPr>
          <p:cNvPr id="8" name="Rectangle 7"/>
          <p:cNvSpPr/>
          <p:nvPr/>
        </p:nvSpPr>
        <p:spPr>
          <a:xfrm>
            <a:off x="1906768" y="1378179"/>
            <a:ext cx="3466283" cy="1545408"/>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5115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p:pic>
        <p:nvPicPr>
          <p:cNvPr id="6" name="Picture 5"/>
          <p:cNvPicPr>
            <a:picLocks noChangeAspect="1"/>
          </p:cNvPicPr>
          <p:nvPr/>
        </p:nvPicPr>
        <p:blipFill>
          <a:blip r:embed="rId3"/>
          <a:stretch>
            <a:fillRect/>
          </a:stretch>
        </p:blipFill>
        <p:spPr>
          <a:xfrm>
            <a:off x="266823" y="290864"/>
            <a:ext cx="8600555" cy="1018966"/>
          </a:xfrm>
          <a:prstGeom prst="rect">
            <a:avLst/>
          </a:prstGeom>
        </p:spPr>
      </p:pic>
      <p:pic>
        <p:nvPicPr>
          <p:cNvPr id="5" name="Picture 4"/>
          <p:cNvPicPr>
            <a:picLocks noChangeAspect="1"/>
          </p:cNvPicPr>
          <p:nvPr/>
        </p:nvPicPr>
        <p:blipFill>
          <a:blip r:embed="rId4"/>
          <a:stretch>
            <a:fillRect/>
          </a:stretch>
        </p:blipFill>
        <p:spPr>
          <a:xfrm>
            <a:off x="326874" y="3072446"/>
            <a:ext cx="4240226" cy="3021361"/>
          </a:xfrm>
          <a:prstGeom prst="rect">
            <a:avLst/>
          </a:prstGeom>
        </p:spPr>
      </p:pic>
      <p:sp>
        <p:nvSpPr>
          <p:cNvPr id="2" name="Rectangle 1"/>
          <p:cNvSpPr/>
          <p:nvPr/>
        </p:nvSpPr>
        <p:spPr>
          <a:xfrm>
            <a:off x="266823" y="1424908"/>
            <a:ext cx="7727894" cy="1384995"/>
          </a:xfrm>
          <a:prstGeom prst="rect">
            <a:avLst/>
          </a:prstGeom>
        </p:spPr>
        <p:txBody>
          <a:bodyPr wrap="square">
            <a:spAutoFit/>
          </a:bodyPr>
          <a:lstStyle/>
          <a:p>
            <a:r>
              <a:rPr lang="en-US" sz="2800" dirty="0"/>
              <a:t>O</a:t>
            </a:r>
            <a:r>
              <a:rPr lang="en-US" sz="2800" dirty="0" smtClean="0"/>
              <a:t>riginal </a:t>
            </a:r>
            <a:r>
              <a:rPr lang="en-US" sz="2800" dirty="0"/>
              <a:t>equipment (OE) </a:t>
            </a:r>
            <a:r>
              <a:rPr lang="en-US" sz="2800" dirty="0" smtClean="0"/>
              <a:t>in-vehicle </a:t>
            </a:r>
            <a:r>
              <a:rPr lang="en-US" sz="2800" dirty="0"/>
              <a:t>electronic devices used by the driver to perform secondary tasks </a:t>
            </a:r>
            <a:r>
              <a:rPr lang="en-US" sz="2800" dirty="0" smtClean="0"/>
              <a:t>through </a:t>
            </a:r>
            <a:r>
              <a:rPr lang="en-US" sz="2800" dirty="0"/>
              <a:t>visual-manual </a:t>
            </a:r>
            <a:r>
              <a:rPr lang="en-US" sz="2800" dirty="0" smtClean="0"/>
              <a:t>means. </a:t>
            </a:r>
            <a:endParaRPr lang="en-US" sz="2800" dirty="0"/>
          </a:p>
        </p:txBody>
      </p:sp>
      <p:sp>
        <p:nvSpPr>
          <p:cNvPr id="4" name="Rectangle 3"/>
          <p:cNvSpPr/>
          <p:nvPr/>
        </p:nvSpPr>
        <p:spPr>
          <a:xfrm>
            <a:off x="5062970" y="3072446"/>
            <a:ext cx="3804408" cy="3293209"/>
          </a:xfrm>
          <a:prstGeom prst="rect">
            <a:avLst/>
          </a:prstGeom>
        </p:spPr>
        <p:txBody>
          <a:bodyPr wrap="square">
            <a:spAutoFit/>
          </a:bodyPr>
          <a:lstStyle/>
          <a:p>
            <a:r>
              <a:rPr lang="en-US" sz="2600" b="1" dirty="0"/>
              <a:t>Lockout</a:t>
            </a:r>
            <a:r>
              <a:rPr lang="en-US" sz="2600" dirty="0"/>
              <a:t> display and manual text entry for certain tasks (anything else there are testing procedures</a:t>
            </a:r>
            <a:r>
              <a:rPr lang="en-US" sz="2600" dirty="0" smtClean="0"/>
              <a:t>)</a:t>
            </a:r>
          </a:p>
          <a:p>
            <a:endParaRPr lang="en-US" sz="2600" dirty="0"/>
          </a:p>
          <a:p>
            <a:r>
              <a:rPr lang="en-US" sz="2600" b="1" dirty="0" smtClean="0"/>
              <a:t>Android Auto will be available on your phone</a:t>
            </a:r>
            <a:endParaRPr lang="en-US" sz="2600" b="1" dirty="0"/>
          </a:p>
        </p:txBody>
      </p:sp>
    </p:spTree>
    <p:extLst>
      <p:ext uri="{BB962C8B-B14F-4D97-AF65-F5344CB8AC3E}">
        <p14:creationId xmlns:p14="http://schemas.microsoft.com/office/powerpoint/2010/main" val="666966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7930618" y="6434078"/>
            <a:ext cx="823913" cy="215682"/>
          </a:xfrm>
        </p:spPr>
        <p:txBody>
          <a:bodyPr/>
          <a:lstStyle/>
          <a:p>
            <a:fld id="{F3C966B3-C8F3-47C3-8F45-7D2992A96BBB}" type="slidenum">
              <a:rPr lang="en-US" smtClean="0"/>
              <a:pPr/>
              <a:t>12</a:t>
            </a:fld>
            <a:endParaRPr lang="en-US" sz="600" dirty="0">
              <a:solidFill>
                <a:schemeClr val="tx1"/>
              </a:solidFill>
            </a:endParaRPr>
          </a:p>
        </p:txBody>
      </p:sp>
      <p:sp>
        <p:nvSpPr>
          <p:cNvPr id="11" name="Title 1"/>
          <p:cNvSpPr>
            <a:spLocks noGrp="1"/>
          </p:cNvSpPr>
          <p:nvPr>
            <p:ph type="title"/>
          </p:nvPr>
        </p:nvSpPr>
        <p:spPr>
          <a:xfrm>
            <a:off x="310620" y="-103440"/>
            <a:ext cx="8229600" cy="1143000"/>
          </a:xfrm>
        </p:spPr>
        <p:txBody>
          <a:bodyPr/>
          <a:lstStyle/>
          <a:p>
            <a:r>
              <a:rPr lang="en-US" dirty="0" smtClean="0">
                <a:latin typeface="Arial" pitchFamily="34" charset="0"/>
                <a:cs typeface="Arial" pitchFamily="34" charset="0"/>
              </a:rPr>
              <a:t>Distraction mitigation</a:t>
            </a:r>
            <a:endParaRPr lang="en-US" dirty="0">
              <a:latin typeface="Arial" pitchFamily="34" charset="0"/>
              <a:cs typeface="Arial" pitchFamily="34" charset="0"/>
            </a:endParaRPr>
          </a:p>
        </p:txBody>
      </p:sp>
      <p:sp>
        <p:nvSpPr>
          <p:cNvPr id="2" name="Rectangle 1"/>
          <p:cNvSpPr/>
          <p:nvPr/>
        </p:nvSpPr>
        <p:spPr>
          <a:xfrm>
            <a:off x="5747507" y="1009736"/>
            <a:ext cx="3239996" cy="493246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76397" y="998070"/>
            <a:ext cx="5196655" cy="493199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ounded Rectangle 4"/>
          <p:cNvSpPr/>
          <p:nvPr/>
        </p:nvSpPr>
        <p:spPr>
          <a:xfrm>
            <a:off x="546662" y="1527994"/>
            <a:ext cx="4674701" cy="1154641"/>
          </a:xfrm>
          <a:prstGeom prst="roundRect">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518987" y="3496345"/>
            <a:ext cx="1903911" cy="1002151"/>
          </a:xfrm>
          <a:prstGeom prst="roundRect">
            <a:avLst/>
          </a:prstGeom>
          <a:solidFill>
            <a:schemeClr val="bg1">
              <a:lumMod val="95000"/>
            </a:schemeClr>
          </a:solidFill>
          <a:ln>
            <a:solidFill>
              <a:srgbClr val="4040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978678" y="1398307"/>
            <a:ext cx="93378" cy="1439997"/>
          </a:xfrm>
          <a:prstGeom prst="rect">
            <a:avLst/>
          </a:prstGeom>
          <a:solidFill>
            <a:schemeClr val="bg1"/>
          </a:solidFill>
          <a:ln>
            <a:solidFill>
              <a:srgbClr val="4040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812926" y="1383674"/>
            <a:ext cx="93378" cy="1440000"/>
          </a:xfrm>
          <a:prstGeom prst="rect">
            <a:avLst/>
          </a:prstGeom>
          <a:solidFill>
            <a:schemeClr val="bg1"/>
          </a:solidFill>
          <a:ln>
            <a:solidFill>
              <a:srgbClr val="4040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p:nvPr/>
        </p:nvSpPr>
        <p:spPr>
          <a:xfrm>
            <a:off x="3032688" y="4632961"/>
            <a:ext cx="1587419" cy="505001"/>
          </a:xfrm>
          <a:prstGeom prst="roundRect">
            <a:avLst/>
          </a:prstGeom>
          <a:solidFill>
            <a:schemeClr val="bg1">
              <a:lumMod val="95000"/>
            </a:schemeClr>
          </a:solidFill>
          <a:ln>
            <a:solidFill>
              <a:srgbClr val="4040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3032687" y="5277157"/>
            <a:ext cx="1587419" cy="505001"/>
          </a:xfrm>
          <a:prstGeom prst="roundRect">
            <a:avLst/>
          </a:prstGeom>
          <a:solidFill>
            <a:schemeClr val="bg1">
              <a:lumMod val="95000"/>
            </a:schemeClr>
          </a:solidFill>
          <a:ln>
            <a:solidFill>
              <a:srgbClr val="4040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7231086" y="4160680"/>
            <a:ext cx="159358" cy="159358"/>
          </a:xfrm>
          <a:prstGeom prst="ellipse">
            <a:avLst/>
          </a:prstGeom>
          <a:solidFill>
            <a:schemeClr val="bg1">
              <a:lumMod val="95000"/>
            </a:schemeClr>
          </a:solidFill>
          <a:ln>
            <a:solidFill>
              <a:srgbClr val="4040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6226828" y="1521715"/>
            <a:ext cx="2664000" cy="1280497"/>
          </a:xfrm>
          <a:prstGeom prst="roundRect">
            <a:avLst/>
          </a:prstGeom>
          <a:solidFill>
            <a:srgbClr val="F2F2F2"/>
          </a:solidFill>
          <a:ln>
            <a:solidFill>
              <a:srgbClr val="4040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6051555" y="3158504"/>
            <a:ext cx="2484000" cy="529727"/>
          </a:xfrm>
          <a:prstGeom prst="roundRect">
            <a:avLst/>
          </a:prstGeom>
          <a:solidFill>
            <a:srgbClr val="F2F2F2"/>
          </a:solidFill>
          <a:ln>
            <a:solidFill>
              <a:srgbClr val="4040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3827482" y="1880821"/>
            <a:ext cx="1388248" cy="769441"/>
          </a:xfrm>
          <a:prstGeom prst="rect">
            <a:avLst/>
          </a:prstGeom>
          <a:noFill/>
        </p:spPr>
        <p:txBody>
          <a:bodyPr wrap="square" rtlCol="0">
            <a:spAutoFit/>
          </a:bodyPr>
          <a:lstStyle/>
          <a:p>
            <a:pPr algn="ctr"/>
            <a:r>
              <a:rPr lang="en-US" sz="2200" dirty="0"/>
              <a:t>s</a:t>
            </a:r>
            <a:r>
              <a:rPr lang="en-US" sz="2200" dirty="0" smtClean="0"/>
              <a:t>econdary </a:t>
            </a:r>
          </a:p>
          <a:p>
            <a:pPr algn="ctr"/>
            <a:r>
              <a:rPr lang="en-US" sz="2200" dirty="0" smtClean="0"/>
              <a:t>tasks</a:t>
            </a:r>
            <a:endParaRPr lang="en-US" sz="2200" dirty="0"/>
          </a:p>
        </p:txBody>
      </p:sp>
      <p:sp>
        <p:nvSpPr>
          <p:cNvPr id="25" name="TextBox 24"/>
          <p:cNvSpPr txBox="1"/>
          <p:nvPr/>
        </p:nvSpPr>
        <p:spPr>
          <a:xfrm>
            <a:off x="6358939" y="1574639"/>
            <a:ext cx="2733604" cy="1107996"/>
          </a:xfrm>
          <a:prstGeom prst="rect">
            <a:avLst/>
          </a:prstGeom>
          <a:noFill/>
        </p:spPr>
        <p:txBody>
          <a:bodyPr wrap="square" rtlCol="0">
            <a:spAutoFit/>
          </a:bodyPr>
          <a:lstStyle/>
          <a:p>
            <a:r>
              <a:rPr lang="en-US" sz="2200" b="1" dirty="0" smtClean="0"/>
              <a:t>memory</a:t>
            </a:r>
            <a:r>
              <a:rPr lang="en-US" sz="2200" dirty="0" smtClean="0"/>
              <a:t> on driving, real-time feedback and secondary tasks</a:t>
            </a:r>
            <a:endParaRPr lang="en-US" sz="2200" dirty="0"/>
          </a:p>
        </p:txBody>
      </p:sp>
      <p:sp>
        <p:nvSpPr>
          <p:cNvPr id="26" name="TextBox 25"/>
          <p:cNvSpPr txBox="1"/>
          <p:nvPr/>
        </p:nvSpPr>
        <p:spPr>
          <a:xfrm>
            <a:off x="6087978" y="3199607"/>
            <a:ext cx="3404469" cy="430887"/>
          </a:xfrm>
          <a:prstGeom prst="rect">
            <a:avLst/>
          </a:prstGeom>
          <a:noFill/>
        </p:spPr>
        <p:txBody>
          <a:bodyPr wrap="square" rtlCol="0">
            <a:spAutoFit/>
          </a:bodyPr>
          <a:lstStyle/>
          <a:p>
            <a:r>
              <a:rPr lang="en-US" sz="2200" dirty="0" smtClean="0"/>
              <a:t>Post-drive </a:t>
            </a:r>
            <a:r>
              <a:rPr lang="en-US" sz="2200" b="1" dirty="0" smtClean="0"/>
              <a:t>feedback</a:t>
            </a:r>
            <a:endParaRPr lang="en-US" sz="2200" dirty="0"/>
          </a:p>
        </p:txBody>
      </p:sp>
      <p:sp>
        <p:nvSpPr>
          <p:cNvPr id="28" name="TextBox 27"/>
          <p:cNvSpPr txBox="1"/>
          <p:nvPr/>
        </p:nvSpPr>
        <p:spPr>
          <a:xfrm>
            <a:off x="1201806" y="1002702"/>
            <a:ext cx="3698988" cy="430887"/>
          </a:xfrm>
          <a:prstGeom prst="rect">
            <a:avLst/>
          </a:prstGeom>
          <a:noFill/>
        </p:spPr>
        <p:txBody>
          <a:bodyPr wrap="square" rtlCol="0">
            <a:spAutoFit/>
          </a:bodyPr>
          <a:lstStyle/>
          <a:p>
            <a:r>
              <a:rPr lang="en-US" sz="2200" dirty="0" smtClean="0"/>
              <a:t>limited </a:t>
            </a:r>
            <a:r>
              <a:rPr lang="en-US" sz="2200" b="1" dirty="0" err="1" smtClean="0"/>
              <a:t>attentional</a:t>
            </a:r>
            <a:r>
              <a:rPr lang="en-US" sz="2200" b="1" dirty="0" smtClean="0"/>
              <a:t> resource</a:t>
            </a:r>
            <a:endParaRPr lang="en-US" sz="2200" b="1" dirty="0"/>
          </a:p>
        </p:txBody>
      </p:sp>
      <p:sp>
        <p:nvSpPr>
          <p:cNvPr id="31" name="TextBox 30"/>
          <p:cNvSpPr txBox="1"/>
          <p:nvPr/>
        </p:nvSpPr>
        <p:spPr>
          <a:xfrm>
            <a:off x="546662" y="1898462"/>
            <a:ext cx="1514153" cy="769441"/>
          </a:xfrm>
          <a:prstGeom prst="rect">
            <a:avLst/>
          </a:prstGeom>
          <a:noFill/>
        </p:spPr>
        <p:txBody>
          <a:bodyPr wrap="square" rtlCol="0">
            <a:spAutoFit/>
          </a:bodyPr>
          <a:lstStyle/>
          <a:p>
            <a:pPr algn="ctr"/>
            <a:r>
              <a:rPr lang="en-US" sz="2200" dirty="0"/>
              <a:t>r</a:t>
            </a:r>
            <a:r>
              <a:rPr lang="en-US" sz="2200" dirty="0" smtClean="0"/>
              <a:t>eal-time </a:t>
            </a:r>
            <a:r>
              <a:rPr lang="en-US" sz="2200" b="1" dirty="0" smtClean="0"/>
              <a:t>feedback</a:t>
            </a:r>
            <a:endParaRPr lang="en-US" sz="2200" dirty="0"/>
          </a:p>
        </p:txBody>
      </p:sp>
      <p:sp>
        <p:nvSpPr>
          <p:cNvPr id="32" name="TextBox 31"/>
          <p:cNvSpPr txBox="1"/>
          <p:nvPr/>
        </p:nvSpPr>
        <p:spPr>
          <a:xfrm>
            <a:off x="2422898" y="2205485"/>
            <a:ext cx="1254133" cy="430887"/>
          </a:xfrm>
          <a:prstGeom prst="rect">
            <a:avLst/>
          </a:prstGeom>
          <a:noFill/>
        </p:spPr>
        <p:txBody>
          <a:bodyPr wrap="square" rtlCol="0">
            <a:spAutoFit/>
          </a:bodyPr>
          <a:lstStyle/>
          <a:p>
            <a:r>
              <a:rPr lang="en-US" sz="2200" dirty="0" smtClean="0"/>
              <a:t>driving</a:t>
            </a:r>
            <a:endParaRPr lang="en-US" sz="2200" dirty="0"/>
          </a:p>
        </p:txBody>
      </p:sp>
      <p:sp>
        <p:nvSpPr>
          <p:cNvPr id="33" name="TextBox 32"/>
          <p:cNvSpPr txBox="1"/>
          <p:nvPr/>
        </p:nvSpPr>
        <p:spPr>
          <a:xfrm>
            <a:off x="557533" y="3578512"/>
            <a:ext cx="2065981" cy="769441"/>
          </a:xfrm>
          <a:prstGeom prst="rect">
            <a:avLst/>
          </a:prstGeom>
          <a:noFill/>
        </p:spPr>
        <p:txBody>
          <a:bodyPr wrap="square" rtlCol="0">
            <a:spAutoFit/>
          </a:bodyPr>
          <a:lstStyle/>
          <a:p>
            <a:r>
              <a:rPr lang="en-US" sz="2200" b="1" dirty="0"/>
              <a:t>m</a:t>
            </a:r>
            <a:r>
              <a:rPr lang="en-US" sz="2200" b="1" dirty="0" smtClean="0"/>
              <a:t>ental model </a:t>
            </a:r>
            <a:r>
              <a:rPr lang="en-US" sz="2200" dirty="0" smtClean="0"/>
              <a:t>of safe driving</a:t>
            </a:r>
            <a:endParaRPr lang="en-US" sz="2200" dirty="0"/>
          </a:p>
        </p:txBody>
      </p:sp>
      <p:sp>
        <p:nvSpPr>
          <p:cNvPr id="34" name="TextBox 33"/>
          <p:cNvSpPr txBox="1"/>
          <p:nvPr/>
        </p:nvSpPr>
        <p:spPr>
          <a:xfrm>
            <a:off x="3048981" y="4632961"/>
            <a:ext cx="1863197" cy="430887"/>
          </a:xfrm>
          <a:prstGeom prst="rect">
            <a:avLst/>
          </a:prstGeom>
          <a:noFill/>
        </p:spPr>
        <p:txBody>
          <a:bodyPr wrap="square" rtlCol="0">
            <a:spAutoFit/>
          </a:bodyPr>
          <a:lstStyle/>
          <a:p>
            <a:r>
              <a:rPr lang="en-US" sz="2200" dirty="0" smtClean="0"/>
              <a:t>personality</a:t>
            </a:r>
            <a:endParaRPr lang="en-US" sz="2200" dirty="0"/>
          </a:p>
        </p:txBody>
      </p:sp>
      <p:sp>
        <p:nvSpPr>
          <p:cNvPr id="35" name="TextBox 34"/>
          <p:cNvSpPr txBox="1"/>
          <p:nvPr/>
        </p:nvSpPr>
        <p:spPr>
          <a:xfrm>
            <a:off x="3032687" y="5298348"/>
            <a:ext cx="1863197" cy="430887"/>
          </a:xfrm>
          <a:prstGeom prst="rect">
            <a:avLst/>
          </a:prstGeom>
          <a:noFill/>
        </p:spPr>
        <p:txBody>
          <a:bodyPr wrap="square" rtlCol="0">
            <a:spAutoFit/>
          </a:bodyPr>
          <a:lstStyle/>
          <a:p>
            <a:r>
              <a:rPr lang="en-US" sz="2200" dirty="0"/>
              <a:t>s</a:t>
            </a:r>
            <a:r>
              <a:rPr lang="en-US" sz="2200" dirty="0" smtClean="0"/>
              <a:t>ocial norms</a:t>
            </a:r>
            <a:endParaRPr lang="en-US" sz="2200" dirty="0"/>
          </a:p>
        </p:txBody>
      </p:sp>
      <p:cxnSp>
        <p:nvCxnSpPr>
          <p:cNvPr id="37" name="Straight Arrow Connector 36"/>
          <p:cNvCxnSpPr/>
          <p:nvPr/>
        </p:nvCxnSpPr>
        <p:spPr>
          <a:xfrm>
            <a:off x="5221363" y="2212727"/>
            <a:ext cx="1004036" cy="0"/>
          </a:xfrm>
          <a:prstGeom prst="straightConnector1">
            <a:avLst/>
          </a:prstGeom>
          <a:ln w="127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7310765" y="3688231"/>
            <a:ext cx="0" cy="467999"/>
          </a:xfrm>
          <a:prstGeom prst="straightConnector1">
            <a:avLst/>
          </a:prstGeom>
          <a:ln w="127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H="1">
            <a:off x="6123162" y="4259381"/>
            <a:ext cx="1080000" cy="0"/>
          </a:xfrm>
          <a:prstGeom prst="straightConnector1">
            <a:avLst/>
          </a:prstGeom>
          <a:ln w="127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42" name="Oval 41"/>
          <p:cNvSpPr/>
          <p:nvPr/>
        </p:nvSpPr>
        <p:spPr>
          <a:xfrm>
            <a:off x="5937006" y="4189593"/>
            <a:ext cx="159358" cy="159358"/>
          </a:xfrm>
          <a:prstGeom prst="ellipse">
            <a:avLst/>
          </a:prstGeom>
          <a:solidFill>
            <a:schemeClr val="bg1">
              <a:lumMod val="95000"/>
            </a:schemeClr>
          </a:solidFill>
          <a:ln>
            <a:solidFill>
              <a:srgbClr val="4040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Arrow Connector 42"/>
          <p:cNvCxnSpPr/>
          <p:nvPr/>
        </p:nvCxnSpPr>
        <p:spPr>
          <a:xfrm flipH="1">
            <a:off x="2422685" y="4278510"/>
            <a:ext cx="3491989" cy="0"/>
          </a:xfrm>
          <a:prstGeom prst="straightConnector1">
            <a:avLst/>
          </a:prstGeom>
          <a:ln w="127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45" name="Elbow Connector 44"/>
          <p:cNvCxnSpPr>
            <a:endCxn id="21" idx="6"/>
          </p:cNvCxnSpPr>
          <p:nvPr/>
        </p:nvCxnSpPr>
        <p:spPr>
          <a:xfrm rot="5400000">
            <a:off x="7337369" y="2855287"/>
            <a:ext cx="1438148" cy="1331997"/>
          </a:xfrm>
          <a:prstGeom prst="bentConnector2">
            <a:avLst/>
          </a:prstGeom>
          <a:ln w="12700" cmpd="sng">
            <a:solidFill>
              <a:srgbClr val="000000"/>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51" name="Oval 50"/>
          <p:cNvSpPr/>
          <p:nvPr/>
        </p:nvSpPr>
        <p:spPr>
          <a:xfrm>
            <a:off x="3791940" y="3161270"/>
            <a:ext cx="159358" cy="159358"/>
          </a:xfrm>
          <a:prstGeom prst="ellipse">
            <a:avLst/>
          </a:prstGeom>
          <a:solidFill>
            <a:schemeClr val="bg1">
              <a:lumMod val="95000"/>
            </a:schemeClr>
          </a:solidFill>
          <a:ln>
            <a:solidFill>
              <a:srgbClr val="4040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2" name="Straight Arrow Connector 51"/>
          <p:cNvCxnSpPr/>
          <p:nvPr/>
        </p:nvCxnSpPr>
        <p:spPr>
          <a:xfrm flipV="1">
            <a:off x="3864054" y="2824354"/>
            <a:ext cx="0" cy="323997"/>
          </a:xfrm>
          <a:prstGeom prst="straightConnector1">
            <a:avLst/>
          </a:prstGeom>
          <a:ln w="127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54" name="Elbow Connector 53"/>
          <p:cNvCxnSpPr/>
          <p:nvPr/>
        </p:nvCxnSpPr>
        <p:spPr>
          <a:xfrm rot="10800000" flipV="1">
            <a:off x="3969658" y="2686189"/>
            <a:ext cx="612120" cy="576000"/>
          </a:xfrm>
          <a:prstGeom prst="bentConnector3">
            <a:avLst>
              <a:gd name="adj1" fmla="val -1712"/>
            </a:avLst>
          </a:prstGeom>
          <a:ln w="12700" cmpd="sng">
            <a:solidFill>
              <a:srgbClr val="000000"/>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59" name="Elbow Connector 58"/>
          <p:cNvCxnSpPr/>
          <p:nvPr/>
        </p:nvCxnSpPr>
        <p:spPr>
          <a:xfrm>
            <a:off x="1201805" y="2686189"/>
            <a:ext cx="2592000" cy="576001"/>
          </a:xfrm>
          <a:prstGeom prst="bentConnector3">
            <a:avLst>
              <a:gd name="adj1" fmla="val -224"/>
            </a:avLst>
          </a:prstGeom>
          <a:ln w="12700" cmpd="sng">
            <a:solidFill>
              <a:srgbClr val="000000"/>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V="1">
            <a:off x="2019676" y="2838304"/>
            <a:ext cx="0" cy="431997"/>
          </a:xfrm>
          <a:prstGeom prst="straightConnector1">
            <a:avLst/>
          </a:prstGeom>
          <a:ln w="127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5" name="Elbow Connector 64"/>
          <p:cNvCxnSpPr/>
          <p:nvPr/>
        </p:nvCxnSpPr>
        <p:spPr>
          <a:xfrm flipV="1">
            <a:off x="2450606" y="3352800"/>
            <a:ext cx="1428666" cy="476561"/>
          </a:xfrm>
          <a:prstGeom prst="bentConnector3">
            <a:avLst>
              <a:gd name="adj1" fmla="val 99942"/>
            </a:avLst>
          </a:prstGeom>
          <a:ln w="12700" cmpd="sng">
            <a:solidFill>
              <a:srgbClr val="000000"/>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70" name="Elbow Connector 69"/>
          <p:cNvCxnSpPr/>
          <p:nvPr/>
        </p:nvCxnSpPr>
        <p:spPr>
          <a:xfrm rot="10800000">
            <a:off x="934906" y="4540572"/>
            <a:ext cx="2094328" cy="981110"/>
          </a:xfrm>
          <a:prstGeom prst="bentConnector3">
            <a:avLst>
              <a:gd name="adj1" fmla="val 99945"/>
            </a:avLst>
          </a:prstGeom>
          <a:ln w="12700" cmpd="sng">
            <a:solidFill>
              <a:srgbClr val="000000"/>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78" name="Elbow Connector 77"/>
          <p:cNvCxnSpPr>
            <a:endCxn id="6" idx="2"/>
          </p:cNvCxnSpPr>
          <p:nvPr/>
        </p:nvCxnSpPr>
        <p:spPr>
          <a:xfrm rot="10800000">
            <a:off x="1470944" y="4498496"/>
            <a:ext cx="1558291" cy="317540"/>
          </a:xfrm>
          <a:prstGeom prst="bentConnector2">
            <a:avLst/>
          </a:prstGeom>
          <a:ln w="12700" cmpd="sng">
            <a:solidFill>
              <a:srgbClr val="000000"/>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81" name="Elbow Connector 80"/>
          <p:cNvCxnSpPr/>
          <p:nvPr/>
        </p:nvCxnSpPr>
        <p:spPr>
          <a:xfrm flipV="1">
            <a:off x="4620109" y="4378036"/>
            <a:ext cx="1413546" cy="438001"/>
          </a:xfrm>
          <a:prstGeom prst="bentConnector3">
            <a:avLst>
              <a:gd name="adj1" fmla="val 99986"/>
            </a:avLst>
          </a:prstGeom>
          <a:ln w="12700" cmpd="sng">
            <a:solidFill>
              <a:srgbClr val="000000"/>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87" name="Elbow Connector 86"/>
          <p:cNvCxnSpPr>
            <a:stCxn id="21" idx="4"/>
          </p:cNvCxnSpPr>
          <p:nvPr/>
        </p:nvCxnSpPr>
        <p:spPr>
          <a:xfrm rot="5400000">
            <a:off x="5364615" y="3575532"/>
            <a:ext cx="1201644" cy="2690656"/>
          </a:xfrm>
          <a:prstGeom prst="bentConnector2">
            <a:avLst/>
          </a:prstGeom>
          <a:ln w="12700" cmpd="sng">
            <a:solidFill>
              <a:srgbClr val="000000"/>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1916723" y="5909451"/>
            <a:ext cx="1863197" cy="430887"/>
          </a:xfrm>
          <a:prstGeom prst="rect">
            <a:avLst/>
          </a:prstGeom>
          <a:noFill/>
        </p:spPr>
        <p:txBody>
          <a:bodyPr wrap="square" rtlCol="0">
            <a:spAutoFit/>
          </a:bodyPr>
          <a:lstStyle/>
          <a:p>
            <a:r>
              <a:rPr lang="en-US" sz="2200" dirty="0"/>
              <a:t>d</a:t>
            </a:r>
            <a:r>
              <a:rPr lang="en-US" sz="2200" dirty="0" smtClean="0"/>
              <a:t>uring driving</a:t>
            </a:r>
            <a:endParaRPr lang="en-US" sz="2200" dirty="0"/>
          </a:p>
        </p:txBody>
      </p:sp>
      <p:sp>
        <p:nvSpPr>
          <p:cNvPr id="91" name="TextBox 90"/>
          <p:cNvSpPr txBox="1"/>
          <p:nvPr/>
        </p:nvSpPr>
        <p:spPr>
          <a:xfrm>
            <a:off x="6463436" y="5880496"/>
            <a:ext cx="1863197" cy="430887"/>
          </a:xfrm>
          <a:prstGeom prst="rect">
            <a:avLst/>
          </a:prstGeom>
          <a:noFill/>
        </p:spPr>
        <p:txBody>
          <a:bodyPr wrap="square" rtlCol="0">
            <a:spAutoFit/>
          </a:bodyPr>
          <a:lstStyle/>
          <a:p>
            <a:r>
              <a:rPr lang="en-US" sz="2200" dirty="0" smtClean="0"/>
              <a:t>post driving</a:t>
            </a:r>
            <a:endParaRPr lang="en-US" sz="2200" dirty="0"/>
          </a:p>
        </p:txBody>
      </p:sp>
      <p:sp>
        <p:nvSpPr>
          <p:cNvPr id="126" name="Text Box 40"/>
          <p:cNvSpPr txBox="1">
            <a:spLocks noChangeArrowheads="1"/>
          </p:cNvSpPr>
          <p:nvPr/>
        </p:nvSpPr>
        <p:spPr bwMode="auto">
          <a:xfrm>
            <a:off x="56279" y="6438253"/>
            <a:ext cx="7848600" cy="338554"/>
          </a:xfrm>
          <a:prstGeom prst="rect">
            <a:avLst/>
          </a:prstGeom>
          <a:solidFill>
            <a:schemeClr val="bg1"/>
          </a:solidFill>
          <a:ln w="9525">
            <a:noFill/>
            <a:miter lim="800000"/>
            <a:headEnd/>
            <a:tailEnd/>
          </a:ln>
          <a:effectLst/>
        </p:spPr>
        <p:txBody>
          <a:bodyPr wrap="square">
            <a:spAutoFit/>
          </a:bodyPr>
          <a:lstStyle/>
          <a:p>
            <a:pPr>
              <a:spcBef>
                <a:spcPts val="600"/>
              </a:spcBef>
            </a:pPr>
            <a:r>
              <a:rPr lang="en-US" sz="1600" dirty="0" smtClean="0">
                <a:latin typeface="+mj-lt"/>
                <a:ea typeface="宋体" charset="-122"/>
              </a:rPr>
              <a:t>Feng, Donmez (2013) </a:t>
            </a:r>
            <a:r>
              <a:rPr lang="en-US" sz="1600" i="1" dirty="0" smtClean="0">
                <a:latin typeface="+mj-lt"/>
                <a:ea typeface="宋体" charset="-122"/>
              </a:rPr>
              <a:t>Proc. of Driver Assessment Conference</a:t>
            </a:r>
          </a:p>
        </p:txBody>
      </p:sp>
      <p:sp>
        <p:nvSpPr>
          <p:cNvPr id="4" name="Rectangle 3"/>
          <p:cNvSpPr/>
          <p:nvPr/>
        </p:nvSpPr>
        <p:spPr>
          <a:xfrm>
            <a:off x="457200" y="1424313"/>
            <a:ext cx="1562476" cy="135025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972129" y="3035797"/>
            <a:ext cx="2628000" cy="72964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421802" y="3400616"/>
            <a:ext cx="2124000" cy="11880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928725" y="5191845"/>
            <a:ext cx="1778760" cy="691275"/>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154295" y="1434578"/>
            <a:ext cx="2833207" cy="1436086"/>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1832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0" grpId="0" animBg="1"/>
      <p:bldP spid="13" grpId="0" animBg="1"/>
      <p:bldP spid="14"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lide Number Placeholder 1"/>
          <p:cNvSpPr txBox="1">
            <a:spLocks/>
          </p:cNvSpPr>
          <p:nvPr/>
        </p:nvSpPr>
        <p:spPr bwMode="auto">
          <a:xfrm>
            <a:off x="7978856" y="6380163"/>
            <a:ext cx="1127125"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fld id="{B4710240-D1DC-7C47-B2A2-0DB2D1C4EF6B}" type="slidenum">
              <a:rPr lang="en-US" sz="1400">
                <a:solidFill>
                  <a:srgbClr val="A6A6A6"/>
                </a:solidFill>
                <a:latin typeface="Calibri"/>
                <a:cs typeface="Calibri"/>
              </a:rPr>
              <a:pPr algn="ctr"/>
              <a:t>13</a:t>
            </a:fld>
            <a:endParaRPr lang="en-US" sz="1400" dirty="0">
              <a:solidFill>
                <a:srgbClr val="A6A6A6"/>
              </a:solidFill>
              <a:latin typeface="Calibri"/>
              <a:cs typeface="Calibri"/>
            </a:endParaRPr>
          </a:p>
        </p:txBody>
      </p:sp>
      <p:sp>
        <p:nvSpPr>
          <p:cNvPr id="3" name="Title 2"/>
          <p:cNvSpPr>
            <a:spLocks noGrp="1"/>
          </p:cNvSpPr>
          <p:nvPr>
            <p:ph type="title"/>
          </p:nvPr>
        </p:nvSpPr>
        <p:spPr>
          <a:xfrm>
            <a:off x="123120" y="11100"/>
            <a:ext cx="8229600" cy="1143000"/>
          </a:xfrm>
        </p:spPr>
        <p:txBody>
          <a:bodyPr>
            <a:normAutofit/>
          </a:bodyPr>
          <a:lstStyle/>
          <a:p>
            <a:pPr algn="l"/>
            <a:r>
              <a:rPr lang="en-US" dirty="0" smtClean="0"/>
              <a:t>Voluntary distraction</a:t>
            </a:r>
            <a:endParaRPr lang="en-US" dirty="0"/>
          </a:p>
        </p:txBody>
      </p:sp>
      <p:sp>
        <p:nvSpPr>
          <p:cNvPr id="9" name="Rectangle 8"/>
          <p:cNvSpPr/>
          <p:nvPr/>
        </p:nvSpPr>
        <p:spPr>
          <a:xfrm>
            <a:off x="190107" y="4669012"/>
            <a:ext cx="8915874" cy="1508105"/>
          </a:xfrm>
          <a:prstGeom prst="rect">
            <a:avLst/>
          </a:prstGeom>
        </p:spPr>
        <p:txBody>
          <a:bodyPr wrap="square">
            <a:spAutoFit/>
          </a:bodyPr>
          <a:lstStyle/>
          <a:p>
            <a:r>
              <a:rPr lang="en-CA" sz="2600" dirty="0"/>
              <a:t>Self-reported voluntary distraction engagement frequency </a:t>
            </a:r>
            <a:r>
              <a:rPr lang="en-CA" sz="2600" dirty="0" smtClean="0"/>
              <a:t>function </a:t>
            </a:r>
            <a:r>
              <a:rPr lang="en-CA" sz="2600" dirty="0"/>
              <a:t>of attitudes, perceived </a:t>
            </a:r>
            <a:r>
              <a:rPr lang="en-CA" sz="2600" dirty="0" smtClean="0"/>
              <a:t>control</a:t>
            </a:r>
            <a:r>
              <a:rPr lang="en-CA" sz="2600" dirty="0"/>
              <a:t>, </a:t>
            </a:r>
            <a:r>
              <a:rPr lang="en-CA" sz="2600" dirty="0" smtClean="0"/>
              <a:t>social norms</a:t>
            </a:r>
          </a:p>
          <a:p>
            <a:endParaRPr lang="en-CA" sz="2000" dirty="0"/>
          </a:p>
          <a:p>
            <a:r>
              <a:rPr lang="en-US" sz="2000" dirty="0" smtClean="0">
                <a:solidFill>
                  <a:schemeClr val="tx1">
                    <a:lumMod val="95000"/>
                    <a:lumOff val="5000"/>
                  </a:schemeClr>
                </a:solidFill>
              </a:rPr>
              <a:t>Chen, Hoekstra-Atwood, </a:t>
            </a:r>
            <a:r>
              <a:rPr lang="en-US" sz="2000" dirty="0">
                <a:solidFill>
                  <a:schemeClr val="tx1">
                    <a:lumMod val="95000"/>
                    <a:lumOff val="5000"/>
                  </a:schemeClr>
                </a:solidFill>
              </a:rPr>
              <a:t>Donmez </a:t>
            </a:r>
            <a:r>
              <a:rPr lang="en-US" sz="2000" dirty="0" smtClean="0">
                <a:solidFill>
                  <a:schemeClr val="tx1">
                    <a:lumMod val="95000"/>
                    <a:lumOff val="5000"/>
                  </a:schemeClr>
                </a:solidFill>
              </a:rPr>
              <a:t>(2016)</a:t>
            </a:r>
            <a:r>
              <a:rPr lang="en-US" sz="2000" dirty="0">
                <a:solidFill>
                  <a:schemeClr val="tx1">
                    <a:lumMod val="95000"/>
                    <a:lumOff val="5000"/>
                  </a:schemeClr>
                </a:solidFill>
              </a:rPr>
              <a:t> </a:t>
            </a:r>
            <a:r>
              <a:rPr lang="en-US" sz="2000" i="1" dirty="0">
                <a:solidFill>
                  <a:schemeClr val="tx1">
                    <a:lumMod val="95000"/>
                    <a:lumOff val="5000"/>
                  </a:schemeClr>
                </a:solidFill>
              </a:rPr>
              <a:t>Transportation Research </a:t>
            </a:r>
            <a:r>
              <a:rPr lang="en-US" sz="2000" i="1" dirty="0" smtClean="0">
                <a:solidFill>
                  <a:schemeClr val="tx1">
                    <a:lumMod val="95000"/>
                    <a:lumOff val="5000"/>
                  </a:schemeClr>
                </a:solidFill>
              </a:rPr>
              <a:t>Part F</a:t>
            </a:r>
            <a:endParaRPr lang="en-US" sz="2000" dirty="0">
              <a:solidFill>
                <a:schemeClr val="tx1">
                  <a:lumMod val="95000"/>
                  <a:lumOff val="5000"/>
                </a:schemeClr>
              </a:solidFill>
            </a:endParaRPr>
          </a:p>
        </p:txBody>
      </p:sp>
      <p:sp>
        <p:nvSpPr>
          <p:cNvPr id="10" name="Text Placeholder 4"/>
          <p:cNvSpPr txBox="1">
            <a:spLocks/>
          </p:cNvSpPr>
          <p:nvPr/>
        </p:nvSpPr>
        <p:spPr bwMode="auto">
          <a:xfrm>
            <a:off x="725131" y="2265655"/>
            <a:ext cx="3442885" cy="413354"/>
          </a:xfrm>
          <a:prstGeom prst="roundRect">
            <a:avLst>
              <a:gd name="adj" fmla="val 16667"/>
            </a:avLst>
          </a:prstGeom>
          <a:noFill/>
          <a:ln w="38100">
            <a:solidFill>
              <a:schemeClr val="bg1">
                <a:lumMod val="75000"/>
              </a:schemeClr>
            </a:solidFill>
            <a:headEnd/>
            <a:tailEnd/>
          </a:ln>
        </p:spPr>
        <p:style>
          <a:lnRef idx="2">
            <a:schemeClr val="accent6">
              <a:shade val="50000"/>
            </a:schemeClr>
          </a:lnRef>
          <a:fillRef idx="1">
            <a:schemeClr val="accent6"/>
          </a:fillRef>
          <a:effectRef idx="0">
            <a:schemeClr val="accent6"/>
          </a:effectRef>
          <a:fontRef idx="minor">
            <a:schemeClr val="lt1"/>
          </a:fontRef>
        </p:style>
        <p:txBody>
          <a:bodyPr>
            <a:prstTxWarp prst="textNoShape">
              <a:avLst/>
            </a:prstTxWarp>
          </a:bodyPr>
          <a:lstStyle/>
          <a:p>
            <a:pPr algn="ctr" defTabSz="914400">
              <a:spcBef>
                <a:spcPts val="2000"/>
              </a:spcBef>
              <a:buClr>
                <a:schemeClr val="accent1"/>
              </a:buClr>
              <a:defRPr/>
            </a:pPr>
            <a:endParaRPr lang="en-US" sz="2400" b="1" dirty="0" smtClean="0">
              <a:solidFill>
                <a:schemeClr val="tx1"/>
              </a:solidFill>
              <a:ea typeface="ＭＳ Ｐゴシック" charset="-128"/>
              <a:cs typeface="ＭＳ Ｐゴシック" charset="-128"/>
            </a:endParaRPr>
          </a:p>
        </p:txBody>
      </p:sp>
      <p:sp>
        <p:nvSpPr>
          <p:cNvPr id="11" name="TextBox 10"/>
          <p:cNvSpPr txBox="1"/>
          <p:nvPr/>
        </p:nvSpPr>
        <p:spPr>
          <a:xfrm>
            <a:off x="800723" y="2299397"/>
            <a:ext cx="3324762" cy="461665"/>
          </a:xfrm>
          <a:prstGeom prst="rect">
            <a:avLst/>
          </a:prstGeom>
          <a:noFill/>
          <a:ln>
            <a:noFill/>
          </a:ln>
        </p:spPr>
        <p:txBody>
          <a:bodyPr wrap="square" rtlCol="0">
            <a:spAutoFit/>
          </a:bodyPr>
          <a:lstStyle/>
          <a:p>
            <a:pPr algn="ctr"/>
            <a:r>
              <a:rPr lang="en-US" sz="2400" b="1" dirty="0"/>
              <a:t>Perceived </a:t>
            </a:r>
            <a:r>
              <a:rPr lang="en-US" sz="2400" b="1" dirty="0" smtClean="0"/>
              <a:t>Control</a:t>
            </a:r>
            <a:endParaRPr lang="en-US" sz="2400" b="1" dirty="0"/>
          </a:p>
        </p:txBody>
      </p:sp>
      <p:sp>
        <p:nvSpPr>
          <p:cNvPr id="12" name="Text Placeholder 4"/>
          <p:cNvSpPr txBox="1">
            <a:spLocks/>
          </p:cNvSpPr>
          <p:nvPr/>
        </p:nvSpPr>
        <p:spPr bwMode="auto">
          <a:xfrm>
            <a:off x="723156" y="2942205"/>
            <a:ext cx="3442885" cy="413354"/>
          </a:xfrm>
          <a:prstGeom prst="roundRect">
            <a:avLst>
              <a:gd name="adj" fmla="val 16667"/>
            </a:avLst>
          </a:prstGeom>
          <a:noFill/>
          <a:ln w="38100">
            <a:solidFill>
              <a:schemeClr val="bg1">
                <a:lumMod val="75000"/>
              </a:schemeClr>
            </a:solidFill>
            <a:headEnd/>
            <a:tailEnd/>
          </a:ln>
        </p:spPr>
        <p:style>
          <a:lnRef idx="2">
            <a:schemeClr val="accent6">
              <a:shade val="50000"/>
            </a:schemeClr>
          </a:lnRef>
          <a:fillRef idx="1">
            <a:schemeClr val="accent6"/>
          </a:fillRef>
          <a:effectRef idx="0">
            <a:schemeClr val="accent6"/>
          </a:effectRef>
          <a:fontRef idx="minor">
            <a:schemeClr val="lt1"/>
          </a:fontRef>
        </p:style>
        <p:txBody>
          <a:bodyPr>
            <a:prstTxWarp prst="textNoShape">
              <a:avLst/>
            </a:prstTxWarp>
          </a:bodyPr>
          <a:lstStyle/>
          <a:p>
            <a:pPr algn="ctr" defTabSz="914400">
              <a:spcBef>
                <a:spcPts val="2000"/>
              </a:spcBef>
              <a:buClr>
                <a:schemeClr val="accent1"/>
              </a:buClr>
              <a:defRPr/>
            </a:pPr>
            <a:endParaRPr lang="en-US" sz="2400" dirty="0" smtClean="0">
              <a:solidFill>
                <a:schemeClr val="tx1"/>
              </a:solidFill>
              <a:ea typeface="ＭＳ Ｐゴシック" charset="-128"/>
              <a:cs typeface="ＭＳ Ｐゴシック" charset="-128"/>
            </a:endParaRPr>
          </a:p>
        </p:txBody>
      </p:sp>
      <p:sp>
        <p:nvSpPr>
          <p:cNvPr id="13" name="TextBox 12"/>
          <p:cNvSpPr txBox="1"/>
          <p:nvPr/>
        </p:nvSpPr>
        <p:spPr>
          <a:xfrm>
            <a:off x="735031" y="2970571"/>
            <a:ext cx="3388479" cy="461665"/>
          </a:xfrm>
          <a:prstGeom prst="rect">
            <a:avLst/>
          </a:prstGeom>
          <a:noFill/>
          <a:ln>
            <a:noFill/>
          </a:ln>
        </p:spPr>
        <p:txBody>
          <a:bodyPr wrap="square" rtlCol="0">
            <a:spAutoFit/>
          </a:bodyPr>
          <a:lstStyle/>
          <a:p>
            <a:pPr algn="ctr"/>
            <a:r>
              <a:rPr lang="en-US" sz="2400" b="1" dirty="0"/>
              <a:t>Perceived Social Norms</a:t>
            </a:r>
          </a:p>
        </p:txBody>
      </p:sp>
      <p:sp>
        <p:nvSpPr>
          <p:cNvPr id="14" name="Text Placeholder 4"/>
          <p:cNvSpPr txBox="1">
            <a:spLocks/>
          </p:cNvSpPr>
          <p:nvPr/>
        </p:nvSpPr>
        <p:spPr bwMode="auto">
          <a:xfrm>
            <a:off x="735031" y="1634305"/>
            <a:ext cx="3442885" cy="413354"/>
          </a:xfrm>
          <a:prstGeom prst="roundRect">
            <a:avLst>
              <a:gd name="adj" fmla="val 16667"/>
            </a:avLst>
          </a:prstGeom>
          <a:noFill/>
          <a:ln w="38100">
            <a:solidFill>
              <a:schemeClr val="bg1">
                <a:lumMod val="75000"/>
              </a:schemeClr>
            </a:solidFill>
            <a:headEnd/>
            <a:tailEnd/>
          </a:ln>
        </p:spPr>
        <p:style>
          <a:lnRef idx="2">
            <a:schemeClr val="accent6">
              <a:shade val="50000"/>
            </a:schemeClr>
          </a:lnRef>
          <a:fillRef idx="1">
            <a:schemeClr val="accent6"/>
          </a:fillRef>
          <a:effectRef idx="0">
            <a:schemeClr val="accent6"/>
          </a:effectRef>
          <a:fontRef idx="minor">
            <a:schemeClr val="lt1"/>
          </a:fontRef>
        </p:style>
        <p:txBody>
          <a:bodyPr>
            <a:prstTxWarp prst="textNoShape">
              <a:avLst/>
            </a:prstTxWarp>
          </a:bodyPr>
          <a:lstStyle/>
          <a:p>
            <a:pPr algn="ctr" defTabSz="914400">
              <a:spcBef>
                <a:spcPts val="2000"/>
              </a:spcBef>
              <a:buClr>
                <a:schemeClr val="accent1"/>
              </a:buClr>
              <a:defRPr/>
            </a:pPr>
            <a:endParaRPr lang="en-US" sz="2400" b="1" dirty="0" smtClean="0">
              <a:solidFill>
                <a:schemeClr val="tx1"/>
              </a:solidFill>
              <a:ea typeface="ＭＳ Ｐゴシック" charset="-128"/>
              <a:cs typeface="ＭＳ Ｐゴシック" charset="-128"/>
            </a:endParaRPr>
          </a:p>
        </p:txBody>
      </p:sp>
      <p:sp>
        <p:nvSpPr>
          <p:cNvPr id="15" name="TextBox 14"/>
          <p:cNvSpPr txBox="1"/>
          <p:nvPr/>
        </p:nvSpPr>
        <p:spPr>
          <a:xfrm>
            <a:off x="810623" y="1668047"/>
            <a:ext cx="3324762" cy="461665"/>
          </a:xfrm>
          <a:prstGeom prst="rect">
            <a:avLst/>
          </a:prstGeom>
          <a:noFill/>
          <a:ln>
            <a:noFill/>
          </a:ln>
        </p:spPr>
        <p:txBody>
          <a:bodyPr wrap="square" rtlCol="0">
            <a:spAutoFit/>
          </a:bodyPr>
          <a:lstStyle/>
          <a:p>
            <a:pPr algn="ctr"/>
            <a:r>
              <a:rPr lang="en-US" sz="2400" b="1" dirty="0" smtClean="0">
                <a:latin typeface="+mj-lt"/>
              </a:rPr>
              <a:t>Attitude</a:t>
            </a:r>
          </a:p>
        </p:txBody>
      </p:sp>
      <p:sp>
        <p:nvSpPr>
          <p:cNvPr id="16" name="Text Placeholder 4"/>
          <p:cNvSpPr txBox="1">
            <a:spLocks/>
          </p:cNvSpPr>
          <p:nvPr/>
        </p:nvSpPr>
        <p:spPr bwMode="auto">
          <a:xfrm>
            <a:off x="4874057" y="2343897"/>
            <a:ext cx="1485646" cy="413354"/>
          </a:xfrm>
          <a:prstGeom prst="roundRect">
            <a:avLst>
              <a:gd name="adj" fmla="val 16667"/>
            </a:avLst>
          </a:prstGeom>
          <a:noFill/>
          <a:ln w="38100">
            <a:solidFill>
              <a:schemeClr val="bg1">
                <a:lumMod val="75000"/>
              </a:schemeClr>
            </a:solidFill>
            <a:headEnd/>
            <a:tailEnd/>
          </a:ln>
        </p:spPr>
        <p:style>
          <a:lnRef idx="2">
            <a:schemeClr val="accent6">
              <a:shade val="50000"/>
            </a:schemeClr>
          </a:lnRef>
          <a:fillRef idx="1">
            <a:schemeClr val="accent6"/>
          </a:fillRef>
          <a:effectRef idx="0">
            <a:schemeClr val="accent6"/>
          </a:effectRef>
          <a:fontRef idx="minor">
            <a:schemeClr val="lt1"/>
          </a:fontRef>
        </p:style>
        <p:txBody>
          <a:bodyPr>
            <a:prstTxWarp prst="textNoShape">
              <a:avLst/>
            </a:prstTxWarp>
          </a:bodyPr>
          <a:lstStyle/>
          <a:p>
            <a:pPr algn="ctr" defTabSz="914400">
              <a:spcBef>
                <a:spcPts val="2000"/>
              </a:spcBef>
              <a:buClr>
                <a:schemeClr val="accent1"/>
              </a:buClr>
              <a:defRPr/>
            </a:pPr>
            <a:endParaRPr lang="en-US" sz="2400" b="1" dirty="0" smtClean="0">
              <a:solidFill>
                <a:schemeClr val="tx1"/>
              </a:solidFill>
              <a:ea typeface="ＭＳ Ｐゴシック" charset="-128"/>
              <a:cs typeface="ＭＳ Ｐゴシック" charset="-128"/>
            </a:endParaRPr>
          </a:p>
        </p:txBody>
      </p:sp>
      <p:sp>
        <p:nvSpPr>
          <p:cNvPr id="17" name="TextBox 16"/>
          <p:cNvSpPr txBox="1"/>
          <p:nvPr/>
        </p:nvSpPr>
        <p:spPr>
          <a:xfrm>
            <a:off x="4884690" y="2367006"/>
            <a:ext cx="1475013" cy="461665"/>
          </a:xfrm>
          <a:prstGeom prst="rect">
            <a:avLst/>
          </a:prstGeom>
          <a:noFill/>
          <a:ln>
            <a:noFill/>
          </a:ln>
        </p:spPr>
        <p:txBody>
          <a:bodyPr wrap="square" rtlCol="0">
            <a:spAutoFit/>
          </a:bodyPr>
          <a:lstStyle/>
          <a:p>
            <a:pPr algn="ctr"/>
            <a:r>
              <a:rPr lang="en-US" sz="2400" b="1" dirty="0" smtClean="0">
                <a:latin typeface="+mj-lt"/>
              </a:rPr>
              <a:t>Intention</a:t>
            </a:r>
          </a:p>
        </p:txBody>
      </p:sp>
      <p:sp>
        <p:nvSpPr>
          <p:cNvPr id="18" name="Text Placeholder 4"/>
          <p:cNvSpPr txBox="1">
            <a:spLocks/>
          </p:cNvSpPr>
          <p:nvPr/>
        </p:nvSpPr>
        <p:spPr bwMode="auto">
          <a:xfrm>
            <a:off x="7118909" y="2341922"/>
            <a:ext cx="1373516" cy="425509"/>
          </a:xfrm>
          <a:prstGeom prst="roundRect">
            <a:avLst>
              <a:gd name="adj" fmla="val 16667"/>
            </a:avLst>
          </a:prstGeom>
          <a:noFill/>
          <a:ln w="38100">
            <a:solidFill>
              <a:schemeClr val="bg1">
                <a:lumMod val="75000"/>
              </a:schemeClr>
            </a:solidFill>
            <a:headEnd/>
            <a:tailEnd/>
          </a:ln>
        </p:spPr>
        <p:style>
          <a:lnRef idx="2">
            <a:schemeClr val="accent6">
              <a:shade val="50000"/>
            </a:schemeClr>
          </a:lnRef>
          <a:fillRef idx="1">
            <a:schemeClr val="accent6"/>
          </a:fillRef>
          <a:effectRef idx="0">
            <a:schemeClr val="accent6"/>
          </a:effectRef>
          <a:fontRef idx="minor">
            <a:schemeClr val="lt1"/>
          </a:fontRef>
        </p:style>
        <p:txBody>
          <a:bodyPr>
            <a:prstTxWarp prst="textNoShape">
              <a:avLst/>
            </a:prstTxWarp>
          </a:bodyPr>
          <a:lstStyle/>
          <a:p>
            <a:pPr algn="ctr" defTabSz="914400">
              <a:spcBef>
                <a:spcPts val="2000"/>
              </a:spcBef>
              <a:buClr>
                <a:schemeClr val="accent1"/>
              </a:buClr>
              <a:defRPr/>
            </a:pPr>
            <a:endParaRPr lang="en-US" sz="2400" b="1" dirty="0" smtClean="0">
              <a:solidFill>
                <a:schemeClr val="tx1"/>
              </a:solidFill>
              <a:ea typeface="ＭＳ Ｐゴシック" charset="-128"/>
              <a:cs typeface="ＭＳ Ｐゴシック" charset="-128"/>
            </a:endParaRPr>
          </a:p>
        </p:txBody>
      </p:sp>
      <p:sp>
        <p:nvSpPr>
          <p:cNvPr id="19" name="TextBox 18"/>
          <p:cNvSpPr txBox="1"/>
          <p:nvPr/>
        </p:nvSpPr>
        <p:spPr>
          <a:xfrm>
            <a:off x="7065745" y="2351932"/>
            <a:ext cx="1476674" cy="461665"/>
          </a:xfrm>
          <a:prstGeom prst="rect">
            <a:avLst/>
          </a:prstGeom>
          <a:noFill/>
          <a:ln>
            <a:noFill/>
          </a:ln>
        </p:spPr>
        <p:txBody>
          <a:bodyPr wrap="square" rtlCol="0">
            <a:spAutoFit/>
          </a:bodyPr>
          <a:lstStyle/>
          <a:p>
            <a:pPr algn="ctr"/>
            <a:r>
              <a:rPr lang="en-US" sz="2400" b="1" dirty="0" smtClean="0">
                <a:latin typeface="+mj-lt"/>
              </a:rPr>
              <a:t>Behavior</a:t>
            </a:r>
          </a:p>
        </p:txBody>
      </p:sp>
      <p:cxnSp>
        <p:nvCxnSpPr>
          <p:cNvPr id="20" name="Straight Arrow Connector 19"/>
          <p:cNvCxnSpPr/>
          <p:nvPr/>
        </p:nvCxnSpPr>
        <p:spPr>
          <a:xfrm>
            <a:off x="4241417" y="1877406"/>
            <a:ext cx="595732" cy="428490"/>
          </a:xfrm>
          <a:prstGeom prst="straightConnector1">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221414" y="2534156"/>
            <a:ext cx="603035" cy="0"/>
          </a:xfrm>
          <a:prstGeom prst="straightConnector1">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4242242" y="2789958"/>
            <a:ext cx="607607" cy="382649"/>
          </a:xfrm>
          <a:prstGeom prst="straightConnector1">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6462710" y="2604937"/>
            <a:ext cx="603035" cy="0"/>
          </a:xfrm>
          <a:prstGeom prst="straightConnector1">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5073083" y="3137873"/>
            <a:ext cx="3571186" cy="830997"/>
          </a:xfrm>
          <a:prstGeom prst="rect">
            <a:avLst/>
          </a:prstGeom>
          <a:noFill/>
          <a:ln>
            <a:noFill/>
          </a:ln>
        </p:spPr>
        <p:txBody>
          <a:bodyPr wrap="square" rtlCol="0">
            <a:spAutoFit/>
          </a:bodyPr>
          <a:lstStyle/>
          <a:p>
            <a:pPr algn="ctr"/>
            <a:r>
              <a:rPr lang="en-US" sz="2400" dirty="0" smtClean="0">
                <a:latin typeface="+mj-lt"/>
              </a:rPr>
              <a:t>Theory of Planned Behavior (</a:t>
            </a:r>
            <a:r>
              <a:rPr lang="en-US" sz="2400" dirty="0" err="1" smtClean="0">
                <a:latin typeface="+mj-lt"/>
              </a:rPr>
              <a:t>Ajzen</a:t>
            </a:r>
            <a:r>
              <a:rPr lang="en-US" sz="2400" dirty="0" smtClean="0">
                <a:latin typeface="+mj-lt"/>
              </a:rPr>
              <a:t>, 1991)</a:t>
            </a:r>
          </a:p>
        </p:txBody>
      </p:sp>
    </p:spTree>
    <p:custDataLst>
      <p:tags r:id="rId1"/>
    </p:custDataLst>
    <p:extLst>
      <p:ext uri="{BB962C8B-B14F-4D97-AF65-F5344CB8AC3E}">
        <p14:creationId xmlns:p14="http://schemas.microsoft.com/office/powerpoint/2010/main" val="9908302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5437144" y="1523366"/>
            <a:ext cx="3880814" cy="3495480"/>
          </a:xfrm>
          <a:prstGeom prst="rect">
            <a:avLst/>
          </a:prstGeom>
        </p:spPr>
      </p:pic>
      <p:sp>
        <p:nvSpPr>
          <p:cNvPr id="9" name="Rectangle 8"/>
          <p:cNvSpPr/>
          <p:nvPr/>
        </p:nvSpPr>
        <p:spPr>
          <a:xfrm>
            <a:off x="154062" y="1246198"/>
            <a:ext cx="5727694" cy="5816977"/>
          </a:xfrm>
          <a:prstGeom prst="rect">
            <a:avLst/>
          </a:prstGeom>
        </p:spPr>
        <p:txBody>
          <a:bodyPr wrap="square">
            <a:spAutoFit/>
          </a:bodyPr>
          <a:lstStyle/>
          <a:p>
            <a:pPr marL="285750" indent="-285750">
              <a:buFont typeface="Arial" panose="020B0604020202020204" pitchFamily="34" charset="0"/>
              <a:buChar char="•"/>
            </a:pPr>
            <a:r>
              <a:rPr lang="en-US" sz="2800" b="1" dirty="0"/>
              <a:t>Attitude</a:t>
            </a:r>
            <a:r>
              <a:rPr lang="en-US" sz="2800" dirty="0"/>
              <a:t> </a:t>
            </a:r>
            <a:r>
              <a:rPr lang="en-US" sz="2800" dirty="0" smtClean="0"/>
              <a:t>most </a:t>
            </a:r>
            <a:r>
              <a:rPr lang="en-US" sz="2800" dirty="0"/>
              <a:t>important </a:t>
            </a:r>
            <a:r>
              <a:rPr lang="en-US" sz="2800" dirty="0" smtClean="0"/>
              <a:t>among tested </a:t>
            </a:r>
            <a:endParaRPr lang="en-US" sz="2800" dirty="0" smtClean="0"/>
          </a:p>
          <a:p>
            <a:pPr marL="742950" lvl="1" indent="-285750">
              <a:lnSpc>
                <a:spcPct val="110000"/>
              </a:lnSpc>
              <a:spcBef>
                <a:spcPct val="20000"/>
              </a:spcBef>
              <a:buFont typeface="Arial"/>
              <a:buChar char="–"/>
            </a:pPr>
            <a:r>
              <a:rPr lang="en-US" sz="2600" dirty="0"/>
              <a:t>Emphasize/calibrate risk perception </a:t>
            </a:r>
          </a:p>
          <a:p>
            <a:pPr marL="285750" indent="-285750">
              <a:buFont typeface="Arial" panose="020B0604020202020204" pitchFamily="34" charset="0"/>
              <a:buChar char="•"/>
            </a:pPr>
            <a:r>
              <a:rPr lang="en-CA" sz="2800" dirty="0" smtClean="0"/>
              <a:t>Older drivers - sensation/risk </a:t>
            </a:r>
            <a:r>
              <a:rPr lang="en-CA" sz="2800" dirty="0" smtClean="0"/>
              <a:t>seeking </a:t>
            </a:r>
            <a:r>
              <a:rPr lang="en-CA" sz="2800" b="1" dirty="0" smtClean="0"/>
              <a:t>personality</a:t>
            </a:r>
            <a:r>
              <a:rPr lang="en-CA" sz="2800" dirty="0" smtClean="0"/>
              <a:t> seems more relevant than norms</a:t>
            </a:r>
          </a:p>
          <a:p>
            <a:pPr marL="742950" lvl="1" indent="-285750">
              <a:lnSpc>
                <a:spcPct val="110000"/>
              </a:lnSpc>
              <a:spcBef>
                <a:spcPct val="20000"/>
              </a:spcBef>
              <a:buFont typeface="Arial"/>
              <a:buChar char="–"/>
            </a:pPr>
            <a:r>
              <a:rPr lang="en-CA" sz="2600" dirty="0"/>
              <a:t>Also likely more susceptible to involuntary distraction </a:t>
            </a:r>
          </a:p>
          <a:p>
            <a:pPr marL="285750" indent="-285750">
              <a:buFont typeface="Arial" panose="020B0604020202020204" pitchFamily="34" charset="0"/>
              <a:buChar char="•"/>
            </a:pPr>
            <a:r>
              <a:rPr lang="en-CA" sz="2800" dirty="0" smtClean="0"/>
              <a:t>Younger drivers more susceptible to </a:t>
            </a:r>
            <a:r>
              <a:rPr lang="en-CA" sz="2800" b="1" dirty="0" smtClean="0"/>
              <a:t>social norms</a:t>
            </a:r>
            <a:r>
              <a:rPr lang="en-CA" sz="2800" dirty="0" smtClean="0"/>
              <a:t>, especially injunctive norm</a:t>
            </a:r>
          </a:p>
          <a:p>
            <a:pPr marL="742950" lvl="1" indent="-285750">
              <a:lnSpc>
                <a:spcPct val="110000"/>
              </a:lnSpc>
              <a:spcBef>
                <a:spcPct val="20000"/>
              </a:spcBef>
              <a:buFont typeface="Arial"/>
              <a:buChar char="–"/>
            </a:pPr>
            <a:r>
              <a:rPr lang="en-CA" sz="2600" dirty="0"/>
              <a:t>Leverage social norms for feedback</a:t>
            </a:r>
          </a:p>
          <a:p>
            <a:endParaRPr lang="en-CA" dirty="0"/>
          </a:p>
        </p:txBody>
      </p:sp>
      <p:sp>
        <p:nvSpPr>
          <p:cNvPr id="2" name="Title 1"/>
          <p:cNvSpPr>
            <a:spLocks noGrp="1"/>
          </p:cNvSpPr>
          <p:nvPr>
            <p:ph type="title"/>
          </p:nvPr>
        </p:nvSpPr>
        <p:spPr>
          <a:xfrm>
            <a:off x="457200" y="61566"/>
            <a:ext cx="8229600" cy="1143000"/>
          </a:xfrm>
        </p:spPr>
        <p:txBody>
          <a:bodyPr>
            <a:normAutofit fontScale="90000"/>
          </a:bodyPr>
          <a:lstStyle/>
          <a:p>
            <a:r>
              <a:rPr lang="en-US" dirty="0" smtClean="0"/>
              <a:t>SEM of technology-based distractions</a:t>
            </a:r>
            <a:endParaRPr lang="en-CA" dirty="0"/>
          </a:p>
        </p:txBody>
      </p:sp>
      <p:sp>
        <p:nvSpPr>
          <p:cNvPr id="3" name="Slide Number Placeholder 2"/>
          <p:cNvSpPr>
            <a:spLocks noGrp="1"/>
          </p:cNvSpPr>
          <p:nvPr>
            <p:ph type="sldNum" sz="quarter" idx="12"/>
          </p:nvPr>
        </p:nvSpPr>
        <p:spPr/>
        <p:txBody>
          <a:bodyPr/>
          <a:lstStyle/>
          <a:p>
            <a:fld id="{939F8F31-C441-5C41-A654-E81A92EBDB9F}" type="slidenum">
              <a:rPr lang="en-US" smtClean="0"/>
              <a:t>14</a:t>
            </a:fld>
            <a:endParaRPr lang="en-US" dirty="0"/>
          </a:p>
        </p:txBody>
      </p:sp>
      <p:sp>
        <p:nvSpPr>
          <p:cNvPr id="8" name="Text Box 40"/>
          <p:cNvSpPr txBox="1">
            <a:spLocks noChangeArrowheads="1"/>
          </p:cNvSpPr>
          <p:nvPr/>
        </p:nvSpPr>
        <p:spPr bwMode="auto">
          <a:xfrm>
            <a:off x="6015318" y="4984918"/>
            <a:ext cx="3436666" cy="1184940"/>
          </a:xfrm>
          <a:prstGeom prst="rect">
            <a:avLst/>
          </a:prstGeom>
          <a:solidFill>
            <a:schemeClr val="bg1"/>
          </a:solidFill>
          <a:ln w="9525">
            <a:noFill/>
            <a:miter lim="800000"/>
            <a:headEnd/>
            <a:tailEnd/>
          </a:ln>
          <a:effectLst/>
        </p:spPr>
        <p:txBody>
          <a:bodyPr wrap="square">
            <a:spAutoFit/>
          </a:bodyPr>
          <a:lstStyle/>
          <a:p>
            <a:pPr>
              <a:spcBef>
                <a:spcPts val="600"/>
              </a:spcBef>
            </a:pPr>
            <a:r>
              <a:rPr lang="en-US" sz="2200" dirty="0" smtClean="0">
                <a:latin typeface="+mj-lt"/>
                <a:ea typeface="宋体" charset="-122"/>
              </a:rPr>
              <a:t>Chen, Donmez (2016). </a:t>
            </a:r>
          </a:p>
          <a:p>
            <a:pPr>
              <a:spcBef>
                <a:spcPts val="600"/>
              </a:spcBef>
            </a:pPr>
            <a:r>
              <a:rPr lang="en-US" sz="2200" i="1" dirty="0" smtClean="0">
                <a:latin typeface="+mj-lt"/>
                <a:ea typeface="宋体" charset="-122"/>
              </a:rPr>
              <a:t>Accident Analysis and Prevention</a:t>
            </a:r>
          </a:p>
        </p:txBody>
      </p:sp>
    </p:spTree>
    <p:extLst>
      <p:ext uri="{BB962C8B-B14F-4D97-AF65-F5344CB8AC3E}">
        <p14:creationId xmlns:p14="http://schemas.microsoft.com/office/powerpoint/2010/main" val="505708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p:nvPr/>
        </p:nvPicPr>
        <p:blipFill>
          <a:blip r:embed="rId4"/>
          <a:stretch>
            <a:fillRect/>
          </a:stretch>
        </p:blipFill>
        <p:spPr>
          <a:xfrm>
            <a:off x="236839" y="1254592"/>
            <a:ext cx="8444010" cy="5235560"/>
          </a:xfrm>
          <a:prstGeom prst="rect">
            <a:avLst/>
          </a:prstGeom>
        </p:spPr>
      </p:pic>
      <p:sp>
        <p:nvSpPr>
          <p:cNvPr id="4097" name="Slide Number Placeholder 1"/>
          <p:cNvSpPr txBox="1">
            <a:spLocks/>
          </p:cNvSpPr>
          <p:nvPr/>
        </p:nvSpPr>
        <p:spPr bwMode="auto">
          <a:xfrm>
            <a:off x="7978856" y="6380163"/>
            <a:ext cx="1127125"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fld id="{B4710240-D1DC-7C47-B2A2-0DB2D1C4EF6B}" type="slidenum">
              <a:rPr lang="en-US" sz="1400">
                <a:solidFill>
                  <a:srgbClr val="A6A6A6"/>
                </a:solidFill>
                <a:latin typeface="Calibri"/>
                <a:cs typeface="Calibri"/>
              </a:rPr>
              <a:pPr algn="ctr"/>
              <a:t>15</a:t>
            </a:fld>
            <a:endParaRPr lang="en-US" sz="1400" dirty="0">
              <a:solidFill>
                <a:srgbClr val="A6A6A6"/>
              </a:solidFill>
              <a:latin typeface="Calibri"/>
              <a:cs typeface="Calibri"/>
            </a:endParaRPr>
          </a:p>
        </p:txBody>
      </p:sp>
      <p:sp>
        <p:nvSpPr>
          <p:cNvPr id="10" name="Rectangle 9"/>
          <p:cNvSpPr/>
          <p:nvPr/>
        </p:nvSpPr>
        <p:spPr>
          <a:xfrm>
            <a:off x="402279" y="361591"/>
            <a:ext cx="8444010" cy="954107"/>
          </a:xfrm>
          <a:prstGeom prst="rect">
            <a:avLst/>
          </a:prstGeom>
        </p:spPr>
        <p:txBody>
          <a:bodyPr wrap="square">
            <a:spAutoFit/>
          </a:bodyPr>
          <a:lstStyle/>
          <a:p>
            <a:r>
              <a:rPr lang="en-US" sz="2800" b="1" dirty="0" smtClean="0"/>
              <a:t>Parental norm feedback</a:t>
            </a:r>
          </a:p>
          <a:p>
            <a:r>
              <a:rPr lang="en-US" sz="2800" dirty="0" smtClean="0"/>
              <a:t>Number of glances &gt;2 sec</a:t>
            </a:r>
            <a:endParaRPr lang="en-US" sz="2800" dirty="0"/>
          </a:p>
        </p:txBody>
      </p:sp>
      <p:cxnSp>
        <p:nvCxnSpPr>
          <p:cNvPr id="12" name="AutoShape 32"/>
          <p:cNvCxnSpPr>
            <a:cxnSpLocks noChangeShapeType="1"/>
          </p:cNvCxnSpPr>
          <p:nvPr/>
        </p:nvCxnSpPr>
        <p:spPr bwMode="auto">
          <a:xfrm rot="16200000" flipH="1">
            <a:off x="556421" y="3668662"/>
            <a:ext cx="4752000" cy="1587"/>
          </a:xfrm>
          <a:prstGeom prst="bentConnector3">
            <a:avLst>
              <a:gd name="adj1" fmla="val 49991"/>
            </a:avLst>
          </a:prstGeom>
          <a:noFill/>
          <a:ln w="19050">
            <a:solidFill>
              <a:schemeClr val="tx1">
                <a:lumMod val="65000"/>
                <a:lumOff val="35000"/>
              </a:schemeClr>
            </a:solidFill>
            <a:prstDash val="solid"/>
            <a:miter lim="800000"/>
            <a:headEnd/>
            <a:tailEnd/>
          </a:ln>
        </p:spPr>
      </p:cxnSp>
      <p:cxnSp>
        <p:nvCxnSpPr>
          <p:cNvPr id="23" name="AutoShape 32"/>
          <p:cNvCxnSpPr>
            <a:cxnSpLocks noChangeShapeType="1"/>
          </p:cNvCxnSpPr>
          <p:nvPr/>
        </p:nvCxnSpPr>
        <p:spPr bwMode="auto">
          <a:xfrm rot="16200000" flipH="1">
            <a:off x="2400375" y="3654811"/>
            <a:ext cx="4752000" cy="1587"/>
          </a:xfrm>
          <a:prstGeom prst="bentConnector3">
            <a:avLst>
              <a:gd name="adj1" fmla="val 49991"/>
            </a:avLst>
          </a:prstGeom>
          <a:noFill/>
          <a:ln w="19050">
            <a:solidFill>
              <a:schemeClr val="tx1">
                <a:lumMod val="65000"/>
                <a:lumOff val="35000"/>
              </a:schemeClr>
            </a:solidFill>
            <a:prstDash val="solid"/>
            <a:miter lim="800000"/>
            <a:headEnd/>
            <a:tailEnd/>
          </a:ln>
        </p:spPr>
      </p:cxnSp>
      <p:cxnSp>
        <p:nvCxnSpPr>
          <p:cNvPr id="24" name="AutoShape 32"/>
          <p:cNvCxnSpPr>
            <a:cxnSpLocks noChangeShapeType="1"/>
          </p:cNvCxnSpPr>
          <p:nvPr/>
        </p:nvCxnSpPr>
        <p:spPr bwMode="auto">
          <a:xfrm rot="16200000" flipH="1">
            <a:off x="4214013" y="3658650"/>
            <a:ext cx="4752000" cy="1587"/>
          </a:xfrm>
          <a:prstGeom prst="bentConnector3">
            <a:avLst>
              <a:gd name="adj1" fmla="val 49991"/>
            </a:avLst>
          </a:prstGeom>
          <a:noFill/>
          <a:ln w="19050">
            <a:solidFill>
              <a:schemeClr val="bg1">
                <a:lumMod val="50000"/>
              </a:schemeClr>
            </a:solidFill>
            <a:prstDash val="solid"/>
            <a:miter lim="800000"/>
            <a:headEnd/>
            <a:tailEnd/>
          </a:ln>
        </p:spPr>
      </p:cxnSp>
      <p:sp>
        <p:nvSpPr>
          <p:cNvPr id="4" name="Rounded Rectangle 3"/>
          <p:cNvSpPr/>
          <p:nvPr/>
        </p:nvSpPr>
        <p:spPr>
          <a:xfrm>
            <a:off x="1350331" y="3513762"/>
            <a:ext cx="1505885" cy="2192910"/>
          </a:xfrm>
          <a:prstGeom prst="roundRect">
            <a:avLst/>
          </a:prstGeom>
          <a:solidFill>
            <a:srgbClr val="FF0000">
              <a:alpha val="23922"/>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26" name="Rounded Rectangle 25"/>
          <p:cNvSpPr/>
          <p:nvPr/>
        </p:nvSpPr>
        <p:spPr>
          <a:xfrm>
            <a:off x="3239380" y="5003515"/>
            <a:ext cx="1505885" cy="692883"/>
          </a:xfrm>
          <a:prstGeom prst="roundRect">
            <a:avLst/>
          </a:prstGeom>
          <a:solidFill>
            <a:schemeClr val="accent1">
              <a:lumMod val="40000"/>
              <a:lumOff val="60000"/>
              <a:alpha val="23922"/>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27" name="Rounded Rectangle 26"/>
          <p:cNvSpPr/>
          <p:nvPr/>
        </p:nvSpPr>
        <p:spPr>
          <a:xfrm>
            <a:off x="7036533" y="4623371"/>
            <a:ext cx="1505885" cy="1083301"/>
          </a:xfrm>
          <a:prstGeom prst="roundRect">
            <a:avLst/>
          </a:prstGeom>
          <a:solidFill>
            <a:schemeClr val="tx2">
              <a:lumMod val="20000"/>
              <a:lumOff val="80000"/>
              <a:alpha val="23922"/>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pic>
        <p:nvPicPr>
          <p:cNvPr id="13" name="Picture 3"/>
          <p:cNvPicPr>
            <a:picLocks noChangeAspect="1" noChangeArrowheads="1"/>
          </p:cNvPicPr>
          <p:nvPr/>
        </p:nvPicPr>
        <p:blipFill>
          <a:blip r:embed="rId5"/>
          <a:srcRect/>
          <a:stretch>
            <a:fillRect/>
          </a:stretch>
        </p:blipFill>
        <p:spPr bwMode="auto">
          <a:xfrm>
            <a:off x="4933963" y="-22953"/>
            <a:ext cx="4205139" cy="2583941"/>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23535965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a:p>
        </p:txBody>
      </p:sp>
      <p:sp>
        <p:nvSpPr>
          <p:cNvPr id="6" name="Title 1"/>
          <p:cNvSpPr>
            <a:spLocks noGrp="1"/>
          </p:cNvSpPr>
          <p:nvPr>
            <p:ph type="title"/>
          </p:nvPr>
        </p:nvSpPr>
        <p:spPr>
          <a:xfrm>
            <a:off x="399689" y="0"/>
            <a:ext cx="8229600" cy="1143000"/>
          </a:xfrm>
        </p:spPr>
        <p:txBody>
          <a:bodyPr>
            <a:normAutofit/>
          </a:bodyPr>
          <a:lstStyle/>
          <a:p>
            <a:r>
              <a:rPr lang="en-US" dirty="0" smtClean="0"/>
              <a:t>Automation and Distraction</a:t>
            </a:r>
            <a:endParaRPr lang="en-US" dirty="0"/>
          </a:p>
        </p:txBody>
      </p:sp>
      <p:sp>
        <p:nvSpPr>
          <p:cNvPr id="7" name="Rectangle 3"/>
          <p:cNvSpPr txBox="1">
            <a:spLocks noChangeArrowheads="1"/>
          </p:cNvSpPr>
          <p:nvPr/>
        </p:nvSpPr>
        <p:spPr>
          <a:xfrm>
            <a:off x="271462" y="1375136"/>
            <a:ext cx="8251825" cy="5372949"/>
          </a:xfrm>
          <a:prstGeom prst="rect">
            <a:avLst/>
          </a:prstGeom>
        </p:spPr>
        <p:txBody>
          <a:bodyPr vert="horz" lIns="91440" tIns="45720" rIns="91440" bIns="45720" rtlCol="0">
            <a:normAutofit/>
          </a:bodyPr>
          <a:lstStyle/>
          <a:p>
            <a:pPr marL="285750" lvl="1" indent="-285750">
              <a:spcBef>
                <a:spcPct val="20000"/>
              </a:spcBef>
              <a:buFont typeface="Arial" pitchFamily="34" charset="0"/>
              <a:buChar char="•"/>
            </a:pPr>
            <a:r>
              <a:rPr lang="en-US" sz="3000" dirty="0"/>
              <a:t>Cars can now act in partial, high, or full automation, assuming some or all aspects of vehicle </a:t>
            </a:r>
            <a:r>
              <a:rPr lang="en-US" sz="3000" dirty="0" smtClean="0"/>
              <a:t>control</a:t>
            </a:r>
          </a:p>
          <a:p>
            <a:pPr marL="285750" indent="-285750">
              <a:spcBef>
                <a:spcPct val="20000"/>
              </a:spcBef>
              <a:buFont typeface="Arial" pitchFamily="34" charset="0"/>
              <a:buChar char="•"/>
            </a:pPr>
            <a:r>
              <a:rPr lang="en-US" sz="3000" dirty="0" smtClean="0"/>
              <a:t>Meta-analysis </a:t>
            </a:r>
            <a:r>
              <a:rPr lang="en-US" sz="2000" dirty="0" smtClean="0"/>
              <a:t>(de Winter et al 2014) </a:t>
            </a:r>
          </a:p>
          <a:p>
            <a:pPr marL="742950" lvl="1" indent="-285750">
              <a:spcBef>
                <a:spcPct val="20000"/>
              </a:spcBef>
              <a:buFont typeface="Arial" pitchFamily="34" charset="0"/>
              <a:buChar char="–"/>
              <a:defRPr/>
            </a:pPr>
            <a:r>
              <a:rPr lang="en-US" sz="2600" dirty="0" smtClean="0"/>
              <a:t>drivers </a:t>
            </a:r>
            <a:r>
              <a:rPr lang="en-US" sz="2600" dirty="0"/>
              <a:t>of a highly automated car and to a lesser extent ACC drivers are likely to engage in non-driving </a:t>
            </a:r>
            <a:r>
              <a:rPr lang="en-US" sz="2600" dirty="0" smtClean="0"/>
              <a:t>tasks. </a:t>
            </a:r>
          </a:p>
          <a:p>
            <a:pPr marL="742950" lvl="1" indent="-285750">
              <a:spcBef>
                <a:spcPct val="20000"/>
              </a:spcBef>
              <a:buFont typeface="Arial" pitchFamily="34" charset="0"/>
              <a:buChar char="–"/>
              <a:defRPr/>
            </a:pPr>
            <a:r>
              <a:rPr lang="en-US" sz="2600" dirty="0" smtClean="0"/>
              <a:t>when they are </a:t>
            </a:r>
            <a:r>
              <a:rPr lang="en-US" sz="2600" dirty="0"/>
              <a:t>not engaged in non-driving tasks, they are more likely to get fatigue compared to manual driving. </a:t>
            </a:r>
          </a:p>
          <a:p>
            <a:pPr marL="285750" lvl="1" indent="-285750">
              <a:spcBef>
                <a:spcPct val="20000"/>
              </a:spcBef>
              <a:buFont typeface="Arial" pitchFamily="34" charset="0"/>
              <a:buChar char="•"/>
              <a:defRPr/>
            </a:pPr>
            <a:r>
              <a:rPr lang="en-US" sz="3000" dirty="0" smtClean="0"/>
              <a:t>Driver state detection for transfer of control</a:t>
            </a:r>
            <a:endParaRPr lang="en-US" sz="3000" dirty="0"/>
          </a:p>
          <a:p>
            <a:pPr marL="1143000" marR="0" lvl="2" indent="-228600" algn="l" defTabSz="914400" rtl="0" eaLnBrk="1" fontAlgn="auto" latinLnBrk="0" hangingPunct="1">
              <a:lnSpc>
                <a:spcPct val="100000"/>
              </a:lnSpc>
              <a:spcBef>
                <a:spcPct val="20000"/>
              </a:spcBef>
              <a:spcAft>
                <a:spcPts val="0"/>
              </a:spcAft>
              <a:buClrTx/>
              <a:buSzTx/>
              <a:buFontTx/>
              <a:buNone/>
              <a:tabLst/>
              <a:defRPr/>
            </a:pPr>
            <a:endParaRPr kumimoji="0" lang="en-US" sz="2600" b="0" i="0" u="none" strike="noStrike" kern="1200" cap="none" spc="0" normalizeH="0" baseline="0" noProof="0" dirty="0" smtClean="0">
              <a:ln>
                <a:noFill/>
              </a:ln>
              <a:solidFill>
                <a:schemeClr val="tx1"/>
              </a:solidFill>
              <a:effectLst/>
              <a:uLnTx/>
              <a:uFillTx/>
            </a:endParaRPr>
          </a:p>
          <a:p>
            <a:pPr marL="742950" marR="0" lvl="1" indent="-285750" algn="l" defTabSz="914400" rtl="0" eaLnBrk="1" fontAlgn="auto" latinLnBrk="0" hangingPunct="1">
              <a:lnSpc>
                <a:spcPct val="7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8868355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title"/>
          </p:nvPr>
        </p:nvSpPr>
        <p:spPr/>
        <p:txBody>
          <a:bodyPr>
            <a:normAutofit/>
          </a:bodyPr>
          <a:lstStyle/>
          <a:p>
            <a:r>
              <a:rPr lang="en-US" altLang="en-US" dirty="0" smtClean="0"/>
              <a:t>Thank you</a:t>
            </a:r>
            <a:endParaRPr lang="en-US" altLang="en-US" dirty="0"/>
          </a:p>
        </p:txBody>
      </p:sp>
      <p:sp>
        <p:nvSpPr>
          <p:cNvPr id="580611" name="Rectangle 3"/>
          <p:cNvSpPr>
            <a:spLocks noGrp="1" noChangeArrowheads="1"/>
          </p:cNvSpPr>
          <p:nvPr>
            <p:ph type="body" idx="1"/>
          </p:nvPr>
        </p:nvSpPr>
        <p:spPr>
          <a:xfrm>
            <a:off x="457200" y="2021620"/>
            <a:ext cx="8229600" cy="4525963"/>
          </a:xfrm>
        </p:spPr>
        <p:txBody>
          <a:bodyPr/>
          <a:lstStyle/>
          <a:p>
            <a:pPr marL="0" indent="0">
              <a:buNone/>
            </a:pPr>
            <a:r>
              <a:rPr lang="en-US" altLang="en-US" dirty="0" smtClean="0">
                <a:hlinkClick r:id="rId3"/>
              </a:rPr>
              <a:t>donmez@mie.utoronto.ca</a:t>
            </a:r>
            <a:endParaRPr lang="en-US" altLang="en-US" dirty="0" smtClean="0"/>
          </a:p>
          <a:p>
            <a:endParaRPr lang="en-US" altLang="en-US" dirty="0"/>
          </a:p>
          <a:p>
            <a:pPr marL="0" indent="0">
              <a:buNone/>
            </a:pPr>
            <a:r>
              <a:rPr lang="en-US" altLang="en-US" dirty="0" smtClean="0"/>
              <a:t>University of Toronto</a:t>
            </a:r>
          </a:p>
          <a:p>
            <a:pPr marL="0" indent="0">
              <a:buNone/>
            </a:pPr>
            <a:r>
              <a:rPr lang="en-US" altLang="en-US" dirty="0" smtClean="0"/>
              <a:t>Human Factors </a:t>
            </a:r>
            <a:endParaRPr lang="en-US" altLang="en-US" dirty="0"/>
          </a:p>
          <a:p>
            <a:endParaRPr lang="en-US" altLang="en-US" dirty="0"/>
          </a:p>
          <a:p>
            <a:pPr marL="0" indent="0">
              <a:buNone/>
            </a:pPr>
            <a:endParaRPr lang="en-US" altLang="en-US" dirty="0"/>
          </a:p>
        </p:txBody>
      </p:sp>
    </p:spTree>
    <p:extLst>
      <p:ext uri="{BB962C8B-B14F-4D97-AF65-F5344CB8AC3E}">
        <p14:creationId xmlns:p14="http://schemas.microsoft.com/office/powerpoint/2010/main" val="35275302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7930618" y="6434078"/>
            <a:ext cx="823913" cy="215682"/>
          </a:xfrm>
        </p:spPr>
        <p:txBody>
          <a:bodyPr/>
          <a:lstStyle/>
          <a:p>
            <a:fld id="{F3C966B3-C8F3-47C3-8F45-7D2992A96BBB}" type="slidenum">
              <a:rPr lang="en-US" smtClean="0"/>
              <a:pPr/>
              <a:t>2</a:t>
            </a:fld>
            <a:endParaRPr lang="en-US" sz="600" dirty="0">
              <a:solidFill>
                <a:schemeClr val="tx1"/>
              </a:solidFill>
            </a:endParaRPr>
          </a:p>
        </p:txBody>
      </p:sp>
      <p:sp>
        <p:nvSpPr>
          <p:cNvPr id="11" name="Title 1"/>
          <p:cNvSpPr>
            <a:spLocks noGrp="1"/>
          </p:cNvSpPr>
          <p:nvPr>
            <p:ph type="title"/>
          </p:nvPr>
        </p:nvSpPr>
        <p:spPr>
          <a:xfrm>
            <a:off x="457200" y="96403"/>
            <a:ext cx="8229600" cy="1143000"/>
          </a:xfrm>
        </p:spPr>
        <p:txBody>
          <a:bodyPr/>
          <a:lstStyle/>
          <a:p>
            <a:r>
              <a:rPr lang="en-US" dirty="0" smtClean="0">
                <a:latin typeface="Arial" pitchFamily="34" charset="0"/>
                <a:cs typeface="Arial" pitchFamily="34" charset="0"/>
              </a:rPr>
              <a:t>Prevalence</a:t>
            </a:r>
            <a:endParaRPr lang="en-US" dirty="0">
              <a:latin typeface="Arial" pitchFamily="34" charset="0"/>
              <a:cs typeface="Arial" pitchFamily="34" charset="0"/>
            </a:endParaRPr>
          </a:p>
        </p:txBody>
      </p:sp>
      <p:sp>
        <p:nvSpPr>
          <p:cNvPr id="6" name="Content Placeholder 2"/>
          <p:cNvSpPr>
            <a:spLocks noGrp="1"/>
          </p:cNvSpPr>
          <p:nvPr>
            <p:ph idx="1"/>
          </p:nvPr>
        </p:nvSpPr>
        <p:spPr>
          <a:xfrm>
            <a:off x="188650" y="1415718"/>
            <a:ext cx="8766699" cy="5176059"/>
          </a:xfrm>
        </p:spPr>
        <p:txBody>
          <a:bodyPr>
            <a:noAutofit/>
          </a:bodyPr>
          <a:lstStyle/>
          <a:p>
            <a:pPr marL="342900" lvl="1" indent="-342900">
              <a:buFont typeface="Arial"/>
              <a:buChar char="•"/>
            </a:pPr>
            <a:r>
              <a:rPr lang="en-CA" sz="3200" dirty="0" smtClean="0"/>
              <a:t>Distraction affected (subset of inattention): </a:t>
            </a:r>
          </a:p>
          <a:p>
            <a:pPr lvl="1"/>
            <a:r>
              <a:rPr lang="en-CA" dirty="0"/>
              <a:t>10% of fatalities (3,154) and 18% of injuries (424,000) in 2013 </a:t>
            </a:r>
            <a:r>
              <a:rPr lang="en-CA" sz="2000" dirty="0"/>
              <a:t>(NHTSA 2015)</a:t>
            </a:r>
          </a:p>
          <a:p>
            <a:pPr lvl="1"/>
            <a:r>
              <a:rPr lang="en-CA" dirty="0"/>
              <a:t>1.4% of fatalities associated with cell </a:t>
            </a:r>
            <a:r>
              <a:rPr lang="en-CA" dirty="0" smtClean="0"/>
              <a:t>phones</a:t>
            </a:r>
          </a:p>
          <a:p>
            <a:pPr marL="457200" lvl="1" indent="0">
              <a:buNone/>
            </a:pPr>
            <a:endParaRPr lang="en-CA" sz="2600" dirty="0"/>
          </a:p>
          <a:p>
            <a:r>
              <a:rPr lang="en-CA" dirty="0" smtClean="0"/>
              <a:t>Observable </a:t>
            </a:r>
            <a:r>
              <a:rPr lang="en-CA" dirty="0"/>
              <a:t>distraction 51% of </a:t>
            </a:r>
            <a:r>
              <a:rPr lang="en-CA" dirty="0" smtClean="0"/>
              <a:t>baselines </a:t>
            </a:r>
            <a:r>
              <a:rPr lang="en-CA" sz="2200" dirty="0" smtClean="0"/>
              <a:t>(Dingus </a:t>
            </a:r>
            <a:r>
              <a:rPr lang="en-CA" sz="2200" dirty="0"/>
              <a:t>et al 2016</a:t>
            </a:r>
            <a:r>
              <a:rPr lang="en-CA" sz="2200" dirty="0" smtClean="0"/>
              <a:t>)</a:t>
            </a:r>
          </a:p>
          <a:p>
            <a:pPr lvl="1"/>
            <a:r>
              <a:rPr lang="en-CA" dirty="0"/>
              <a:t>Tech-distractions in ~10</a:t>
            </a:r>
            <a:r>
              <a:rPr lang="en-CA" dirty="0" smtClean="0"/>
              <a:t>% of baselines</a:t>
            </a:r>
          </a:p>
          <a:p>
            <a:pPr lvl="1"/>
            <a:r>
              <a:rPr lang="en-CA" dirty="0" smtClean="0"/>
              <a:t>%15 interaction with adult/teen passenger</a:t>
            </a:r>
          </a:p>
        </p:txBody>
      </p:sp>
    </p:spTree>
    <p:extLst>
      <p:ext uri="{BB962C8B-B14F-4D97-AF65-F5344CB8AC3E}">
        <p14:creationId xmlns:p14="http://schemas.microsoft.com/office/powerpoint/2010/main" val="19438098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430423043"/>
              </p:ext>
            </p:extLst>
          </p:nvPr>
        </p:nvGraphicFramePr>
        <p:xfrm>
          <a:off x="643520" y="1448160"/>
          <a:ext cx="8061208" cy="4664075"/>
        </p:xfrm>
        <a:graphic>
          <a:graphicData uri="http://schemas.openxmlformats.org/drawingml/2006/table">
            <a:tbl>
              <a:tblPr firstRow="1" firstCol="1" bandRow="1"/>
              <a:tblGrid>
                <a:gridCol w="3874947"/>
                <a:gridCol w="1419572"/>
                <a:gridCol w="2766689"/>
              </a:tblGrid>
              <a:tr h="337070">
                <a:tc>
                  <a:txBody>
                    <a:bodyPr/>
                    <a:lstStyle/>
                    <a:p>
                      <a:pPr marL="0" marR="0">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Observable </a:t>
                      </a:r>
                      <a:r>
                        <a:rPr lang="en-US" sz="2200" b="1" dirty="0" smtClean="0">
                          <a:effectLst/>
                          <a:latin typeface="Calibri" panose="020F0502020204030204" pitchFamily="34" charset="0"/>
                          <a:ea typeface="Calibri" panose="020F0502020204030204" pitchFamily="34" charset="0"/>
                          <a:cs typeface="Times New Roman" panose="02020603050405020304" pitchFamily="18" charset="0"/>
                        </a:rPr>
                        <a:t>distraction*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1">
                          <a:effectLst/>
                          <a:latin typeface="Calibri" panose="020F0502020204030204" pitchFamily="34" charset="0"/>
                          <a:ea typeface="Calibri" panose="020F0502020204030204" pitchFamily="34" charset="0"/>
                          <a:cs typeface="Times New Roman" panose="02020603050405020304" pitchFamily="18" charset="0"/>
                        </a:rPr>
                        <a:t>OR (p&lt;.05)</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Baseline </a:t>
                      </a:r>
                      <a:r>
                        <a:rPr lang="en-US" sz="2200" b="1" dirty="0" smtClean="0">
                          <a:effectLst/>
                          <a:latin typeface="Calibri" panose="020F0502020204030204" pitchFamily="34" charset="0"/>
                          <a:ea typeface="Calibri" panose="020F0502020204030204" pitchFamily="34" charset="0"/>
                          <a:cs typeface="Times New Roman" panose="02020603050405020304" pitchFamily="18" charset="0"/>
                        </a:rPr>
                        <a:t>prevalence </a:t>
                      </a:r>
                      <a:r>
                        <a:rPr lang="en-US" sz="22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r>
              <a:tr h="337070">
                <a:tc>
                  <a:txBody>
                    <a:bodyPr/>
                    <a:lstStyle/>
                    <a:p>
                      <a:pPr marL="0" marR="0">
                        <a:lnSpc>
                          <a:spcPct val="107000"/>
                        </a:lnSpc>
                        <a:spcBef>
                          <a:spcPts val="0"/>
                        </a:spcBef>
                        <a:spcAft>
                          <a:spcPts val="0"/>
                        </a:spcAft>
                      </a:pPr>
                      <a:r>
                        <a:rPr lang="en-US" sz="2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In-vehicle device total</a:t>
                      </a:r>
                      <a:endParaRPr lang="en-US" sz="2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nSpc>
                          <a:spcPct val="107000"/>
                        </a:lnSpc>
                        <a:spcBef>
                          <a:spcPts val="0"/>
                        </a:spcBef>
                        <a:spcAft>
                          <a:spcPts val="0"/>
                        </a:spcAft>
                      </a:pPr>
                      <a:r>
                        <a:rPr lang="en-US" sz="22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2.5</a:t>
                      </a:r>
                      <a:endParaRPr lang="en-US" sz="22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nSpc>
                          <a:spcPct val="107000"/>
                        </a:lnSpc>
                        <a:spcBef>
                          <a:spcPts val="0"/>
                        </a:spcBef>
                        <a:spcAft>
                          <a:spcPts val="0"/>
                        </a:spcAft>
                      </a:pPr>
                      <a:r>
                        <a:rPr lang="en-US" sz="2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3.53</a:t>
                      </a:r>
                      <a:endParaRPr lang="en-US" sz="2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r>
              <a:tr h="337070">
                <a:tc>
                  <a:txBody>
                    <a:bodyPr/>
                    <a:lstStyle/>
                    <a:p>
                      <a:pPr marL="0" marR="0">
                        <a:lnSpc>
                          <a:spcPct val="107000"/>
                        </a:lnSpc>
                        <a:spcBef>
                          <a:spcPts val="0"/>
                        </a:spcBef>
                        <a:spcAft>
                          <a:spcPts val="0"/>
                        </a:spcAft>
                      </a:pP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         Radio</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chemeClr val="bg1"/>
                    </a:solidFill>
                  </a:tcPr>
                </a:tc>
                <a:tc>
                  <a:txBody>
                    <a:bodyPr/>
                    <a:lstStyle/>
                    <a:p>
                      <a:pPr marL="0" marR="0">
                        <a:lnSpc>
                          <a:spcPct val="107000"/>
                        </a:lnSpc>
                        <a:spcBef>
                          <a:spcPts val="0"/>
                        </a:spcBef>
                        <a:spcAft>
                          <a:spcPts val="0"/>
                        </a:spcAft>
                      </a:pP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    1.9</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chemeClr val="bg1"/>
                    </a:solidFill>
                  </a:tcPr>
                </a:tc>
                <a:tc>
                  <a:txBody>
                    <a:bodyPr/>
                    <a:lstStyle/>
                    <a:p>
                      <a:pPr marL="0" marR="0">
                        <a:lnSpc>
                          <a:spcPct val="107000"/>
                        </a:lnSpc>
                        <a:spcBef>
                          <a:spcPts val="0"/>
                        </a:spcBef>
                        <a:spcAft>
                          <a:spcPts val="0"/>
                        </a:spcAft>
                      </a:pP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    2.21</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chemeClr val="bg1"/>
                    </a:solidFill>
                  </a:tcPr>
                </a:tc>
              </a:tr>
              <a:tr h="337070">
                <a:tc>
                  <a:txBody>
                    <a:bodyPr/>
                    <a:lstStyle/>
                    <a:p>
                      <a:pPr marL="0" marR="0">
                        <a:lnSpc>
                          <a:spcPct val="107000"/>
                        </a:lnSpc>
                        <a:spcBef>
                          <a:spcPts val="0"/>
                        </a:spcBef>
                        <a:spcAft>
                          <a:spcPts val="0"/>
                        </a:spcAft>
                      </a:pP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         Climate </a:t>
                      </a:r>
                      <a:r>
                        <a:rPr lang="en-US" sz="2200" dirty="0">
                          <a:effectLst/>
                          <a:latin typeface="Calibri" panose="020F0502020204030204" pitchFamily="34" charset="0"/>
                          <a:ea typeface="Calibri" panose="020F0502020204030204" pitchFamily="34" charset="0"/>
                          <a:cs typeface="Times New Roman" panose="02020603050405020304" pitchFamily="18" charset="0"/>
                        </a:rPr>
                        <a:t>control</a:t>
                      </a:r>
                    </a:p>
                  </a:txBody>
                  <a:tcPr marL="68580" marR="68580" marT="0" marB="0">
                    <a:lnL>
                      <a:noFill/>
                    </a:lnL>
                    <a:lnR>
                      <a:noFill/>
                    </a:lnR>
                    <a:lnT>
                      <a:noFill/>
                    </a:lnT>
                    <a:lnB>
                      <a:noFill/>
                    </a:lnB>
                    <a:solidFill>
                      <a:schemeClr val="bg1"/>
                    </a:solidFill>
                  </a:tcPr>
                </a:tc>
                <a:tc>
                  <a:txBody>
                    <a:bodyPr/>
                    <a:lstStyle/>
                    <a:p>
                      <a:pPr marL="0" marR="0">
                        <a:lnSpc>
                          <a:spcPct val="107000"/>
                        </a:lnSpc>
                        <a:spcBef>
                          <a:spcPts val="0"/>
                        </a:spcBef>
                        <a:spcAft>
                          <a:spcPts val="0"/>
                        </a:spcAft>
                      </a:pP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    2.3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chemeClr val="bg1"/>
                    </a:solidFill>
                  </a:tcPr>
                </a:tc>
                <a:tc>
                  <a:txBody>
                    <a:bodyPr/>
                    <a:lstStyle/>
                    <a:p>
                      <a:pPr marL="0" marR="0">
                        <a:lnSpc>
                          <a:spcPct val="107000"/>
                        </a:lnSpc>
                        <a:spcBef>
                          <a:spcPts val="0"/>
                        </a:spcBef>
                        <a:spcAft>
                          <a:spcPts val="0"/>
                        </a:spcAft>
                      </a:pP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    0.56</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chemeClr val="bg1"/>
                    </a:solidFill>
                  </a:tcPr>
                </a:tc>
              </a:tr>
              <a:tr h="337070">
                <a:tc>
                  <a:txBody>
                    <a:bodyPr/>
                    <a:lstStyle/>
                    <a:p>
                      <a:pPr marL="0" marR="0">
                        <a:lnSpc>
                          <a:spcPct val="107000"/>
                        </a:lnSpc>
                        <a:spcBef>
                          <a:spcPts val="0"/>
                        </a:spcBef>
                        <a:spcAft>
                          <a:spcPts val="0"/>
                        </a:spcAft>
                      </a:pP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         Other</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    4.6</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    0.83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r>
              <a:tr h="337070">
                <a:tc>
                  <a:txBody>
                    <a:bodyPr/>
                    <a:lstStyle/>
                    <a:p>
                      <a:pPr marL="0" marR="0">
                        <a:lnSpc>
                          <a:spcPct val="107000"/>
                        </a:lnSpc>
                        <a:spcBef>
                          <a:spcPts val="0"/>
                        </a:spcBef>
                        <a:spcAft>
                          <a:spcPts val="0"/>
                        </a:spcAft>
                      </a:pPr>
                      <a:r>
                        <a:rPr lang="en-US" sz="22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Cell total (handheld)</a:t>
                      </a:r>
                      <a:endParaRPr lang="en-US" sz="22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nSpc>
                          <a:spcPct val="107000"/>
                        </a:lnSpc>
                        <a:spcBef>
                          <a:spcPts val="0"/>
                        </a:spcBef>
                        <a:spcAft>
                          <a:spcPts val="0"/>
                        </a:spcAft>
                      </a:pPr>
                      <a:r>
                        <a:rPr lang="en-US" sz="2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3.6</a:t>
                      </a:r>
                      <a:endParaRPr lang="en-US" sz="2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nSpc>
                          <a:spcPct val="107000"/>
                        </a:lnSpc>
                        <a:spcBef>
                          <a:spcPts val="0"/>
                        </a:spcBef>
                        <a:spcAft>
                          <a:spcPts val="0"/>
                        </a:spcAft>
                      </a:pPr>
                      <a:r>
                        <a:rPr lang="en-US" sz="2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6.40</a:t>
                      </a:r>
                      <a:endParaRPr lang="en-US" sz="2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r>
              <a:tr h="337070">
                <a:tc>
                  <a:txBody>
                    <a:bodyPr/>
                    <a:lstStyle/>
                    <a:p>
                      <a:pPr marL="0" marR="0">
                        <a:lnSpc>
                          <a:spcPct val="107000"/>
                        </a:lnSpc>
                        <a:spcBef>
                          <a:spcPts val="0"/>
                        </a:spcBef>
                        <a:spcAft>
                          <a:spcPts val="0"/>
                        </a:spcAft>
                      </a:pP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         Browse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chemeClr val="bg1"/>
                    </a:solidFill>
                  </a:tcPr>
                </a:tc>
                <a:tc>
                  <a:txBody>
                    <a:bodyPr/>
                    <a:lstStyle/>
                    <a:p>
                      <a:pPr marL="0" marR="0">
                        <a:lnSpc>
                          <a:spcPct val="107000"/>
                        </a:lnSpc>
                        <a:spcBef>
                          <a:spcPts val="0"/>
                        </a:spcBef>
                        <a:spcAft>
                          <a:spcPts val="0"/>
                        </a:spcAft>
                      </a:pP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    2.7</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chemeClr val="bg1"/>
                    </a:solidFill>
                  </a:tcPr>
                </a:tc>
                <a:tc>
                  <a:txBody>
                    <a:bodyPr/>
                    <a:lstStyle/>
                    <a:p>
                      <a:pPr marL="0" marR="0">
                        <a:lnSpc>
                          <a:spcPct val="107000"/>
                        </a:lnSpc>
                        <a:spcBef>
                          <a:spcPts val="0"/>
                        </a:spcBef>
                        <a:spcAft>
                          <a:spcPts val="0"/>
                        </a:spcAft>
                      </a:pP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    0.73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chemeClr val="bg1"/>
                    </a:solidFill>
                  </a:tcPr>
                </a:tc>
              </a:tr>
              <a:tr h="337070">
                <a:tc>
                  <a:txBody>
                    <a:bodyPr/>
                    <a:lstStyle/>
                    <a:p>
                      <a:pPr marL="0" marR="0">
                        <a:lnSpc>
                          <a:spcPct val="107000"/>
                        </a:lnSpc>
                        <a:spcBef>
                          <a:spcPts val="0"/>
                        </a:spcBef>
                        <a:spcAft>
                          <a:spcPts val="0"/>
                        </a:spcAft>
                      </a:pP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         Dial</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chemeClr val="bg1"/>
                    </a:solidFill>
                  </a:tcPr>
                </a:tc>
                <a:tc>
                  <a:txBody>
                    <a:bodyPr/>
                    <a:lstStyle/>
                    <a:p>
                      <a:pPr marL="0" marR="0">
                        <a:lnSpc>
                          <a:spcPct val="107000"/>
                        </a:lnSpc>
                        <a:spcBef>
                          <a:spcPts val="0"/>
                        </a:spcBef>
                        <a:spcAft>
                          <a:spcPts val="0"/>
                        </a:spcAft>
                      </a:pP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    12.2</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chemeClr val="bg1"/>
                    </a:solidFill>
                  </a:tcPr>
                </a:tc>
                <a:tc>
                  <a:txBody>
                    <a:bodyPr/>
                    <a:lstStyle/>
                    <a:p>
                      <a:pPr marL="0" marR="0">
                        <a:lnSpc>
                          <a:spcPct val="107000"/>
                        </a:lnSpc>
                        <a:spcBef>
                          <a:spcPts val="0"/>
                        </a:spcBef>
                        <a:spcAft>
                          <a:spcPts val="0"/>
                        </a:spcAft>
                      </a:pP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    0.14</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chemeClr val="bg1"/>
                    </a:solidFill>
                  </a:tcPr>
                </a:tc>
              </a:tr>
              <a:tr h="337070">
                <a:tc>
                  <a:txBody>
                    <a:bodyPr/>
                    <a:lstStyle/>
                    <a:p>
                      <a:pPr marL="0" marR="0">
                        <a:lnSpc>
                          <a:spcPct val="107000"/>
                        </a:lnSpc>
                        <a:spcBef>
                          <a:spcPts val="0"/>
                        </a:spcBef>
                        <a:spcAft>
                          <a:spcPts val="0"/>
                        </a:spcAft>
                      </a:pP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         Reach</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chemeClr val="bg1"/>
                    </a:solidFill>
                  </a:tcPr>
                </a:tc>
                <a:tc>
                  <a:txBody>
                    <a:bodyPr/>
                    <a:lstStyle/>
                    <a:p>
                      <a:pPr marL="0" marR="0">
                        <a:lnSpc>
                          <a:spcPct val="107000"/>
                        </a:lnSpc>
                        <a:spcBef>
                          <a:spcPts val="0"/>
                        </a:spcBef>
                        <a:spcAft>
                          <a:spcPts val="0"/>
                        </a:spcAft>
                      </a:pP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    4.8</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chemeClr val="bg1"/>
                    </a:solidFill>
                  </a:tcPr>
                </a:tc>
                <a:tc>
                  <a:txBody>
                    <a:bodyPr/>
                    <a:lstStyle/>
                    <a:p>
                      <a:pPr marL="0" marR="0">
                        <a:lnSpc>
                          <a:spcPct val="107000"/>
                        </a:lnSpc>
                        <a:spcBef>
                          <a:spcPts val="0"/>
                        </a:spcBef>
                        <a:spcAft>
                          <a:spcPts val="0"/>
                        </a:spcAft>
                      </a:pP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    0.58</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chemeClr val="bg1"/>
                    </a:solidFill>
                  </a:tcPr>
                </a:tc>
              </a:tr>
              <a:tr h="337070">
                <a:tc>
                  <a:txBody>
                    <a:bodyPr/>
                    <a:lstStyle/>
                    <a:p>
                      <a:pPr marL="0" marR="0">
                        <a:lnSpc>
                          <a:spcPct val="107000"/>
                        </a:lnSpc>
                        <a:spcBef>
                          <a:spcPts val="0"/>
                        </a:spcBef>
                        <a:spcAft>
                          <a:spcPts val="0"/>
                        </a:spcAft>
                      </a:pP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         Text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chemeClr val="bg1"/>
                    </a:solidFill>
                  </a:tcPr>
                </a:tc>
                <a:tc>
                  <a:txBody>
                    <a:bodyPr/>
                    <a:lstStyle/>
                    <a:p>
                      <a:pPr marL="0" marR="0">
                        <a:lnSpc>
                          <a:spcPct val="107000"/>
                        </a:lnSpc>
                        <a:spcBef>
                          <a:spcPts val="0"/>
                        </a:spcBef>
                        <a:spcAft>
                          <a:spcPts val="0"/>
                        </a:spcAft>
                      </a:pP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    6.1</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chemeClr val="bg1"/>
                    </a:solidFill>
                  </a:tcPr>
                </a:tc>
                <a:tc>
                  <a:txBody>
                    <a:bodyPr/>
                    <a:lstStyle/>
                    <a:p>
                      <a:pPr marL="0" marR="0">
                        <a:lnSpc>
                          <a:spcPct val="107000"/>
                        </a:lnSpc>
                        <a:spcBef>
                          <a:spcPts val="0"/>
                        </a:spcBef>
                        <a:spcAft>
                          <a:spcPts val="0"/>
                        </a:spcAft>
                      </a:pP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    1.91</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chemeClr val="bg1"/>
                    </a:solidFill>
                  </a:tcPr>
                </a:tc>
              </a:tr>
              <a:tr h="337070">
                <a:tc>
                  <a:txBody>
                    <a:bodyPr/>
                    <a:lstStyle/>
                    <a:p>
                      <a:pPr marL="0" marR="0">
                        <a:lnSpc>
                          <a:spcPct val="107000"/>
                        </a:lnSpc>
                        <a:spcBef>
                          <a:spcPts val="0"/>
                        </a:spcBef>
                        <a:spcAft>
                          <a:spcPts val="0"/>
                        </a:spcAft>
                      </a:pP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         Talk</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    2.2</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    3.24</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r>
              <a:tr h="674138">
                <a:tc>
                  <a:txBody>
                    <a:bodyPr/>
                    <a:lstStyle/>
                    <a:p>
                      <a:pPr marL="0" marR="0">
                        <a:lnSpc>
                          <a:spcPct val="107000"/>
                        </a:lnSpc>
                        <a:spcBef>
                          <a:spcPts val="0"/>
                        </a:spcBef>
                        <a:spcAft>
                          <a:spcPts val="0"/>
                        </a:spcAft>
                      </a:pPr>
                      <a:r>
                        <a:rPr lang="en-US" sz="2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Reading/writing </a:t>
                      </a:r>
                      <a:endParaRPr lang="en-US" sz="22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2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2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includes tablet)</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nSpc>
                          <a:spcPct val="107000"/>
                        </a:lnSpc>
                        <a:spcBef>
                          <a:spcPts val="0"/>
                        </a:spcBef>
                        <a:spcAft>
                          <a:spcPts val="0"/>
                        </a:spcAft>
                      </a:pPr>
                      <a:r>
                        <a:rPr lang="en-US" sz="2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9.9</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nSpc>
                          <a:spcPct val="107000"/>
                        </a:lnSpc>
                        <a:spcBef>
                          <a:spcPts val="0"/>
                        </a:spcBef>
                        <a:spcAft>
                          <a:spcPts val="0"/>
                        </a:spcAft>
                      </a:pPr>
                      <a:r>
                        <a:rPr lang="en-US" sz="2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0.09</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r>
            </a:tbl>
          </a:graphicData>
        </a:graphic>
      </p:graphicFrame>
      <p:sp>
        <p:nvSpPr>
          <p:cNvPr id="5" name="Rectangle 4"/>
          <p:cNvSpPr/>
          <p:nvPr/>
        </p:nvSpPr>
        <p:spPr>
          <a:xfrm>
            <a:off x="318499" y="6194946"/>
            <a:ext cx="8013520" cy="369332"/>
          </a:xfrm>
          <a:prstGeom prst="rect">
            <a:avLst/>
          </a:prstGeom>
        </p:spPr>
        <p:txBody>
          <a:bodyPr wrap="square">
            <a:spAutoFit/>
          </a:bodyPr>
          <a:lstStyle/>
          <a:p>
            <a:r>
              <a:rPr lang="en-US" dirty="0" smtClean="0">
                <a:latin typeface="Calibri" panose="020F0502020204030204" pitchFamily="34" charset="0"/>
              </a:rPr>
              <a:t>*From </a:t>
            </a:r>
            <a:r>
              <a:rPr lang="en-US" dirty="0">
                <a:latin typeface="Calibri" panose="020F0502020204030204" pitchFamily="34" charset="0"/>
              </a:rPr>
              <a:t>6-second pre-crash and baseline sample video </a:t>
            </a:r>
            <a:r>
              <a:rPr lang="en-US" dirty="0" smtClean="0">
                <a:latin typeface="Calibri" panose="020F0502020204030204" pitchFamily="34" charset="0"/>
              </a:rPr>
              <a:t>segments; Dingus et al 2016</a:t>
            </a:r>
            <a:endParaRPr lang="en-US" dirty="0"/>
          </a:p>
        </p:txBody>
      </p:sp>
      <p:sp>
        <p:nvSpPr>
          <p:cNvPr id="9" name="Title 1"/>
          <p:cNvSpPr>
            <a:spLocks noGrp="1"/>
          </p:cNvSpPr>
          <p:nvPr>
            <p:ph type="title"/>
          </p:nvPr>
        </p:nvSpPr>
        <p:spPr>
          <a:xfrm>
            <a:off x="457200" y="24485"/>
            <a:ext cx="8229600" cy="1143000"/>
          </a:xfrm>
        </p:spPr>
        <p:txBody>
          <a:bodyPr>
            <a:normAutofit fontScale="90000"/>
          </a:bodyPr>
          <a:lstStyle/>
          <a:p>
            <a:r>
              <a:rPr lang="en-US" dirty="0" smtClean="0">
                <a:latin typeface="Arial" pitchFamily="34" charset="0"/>
                <a:cs typeface="Arial" pitchFamily="34" charset="0"/>
              </a:rPr>
              <a:t>Visual-manual most detrimental – use voice interface</a:t>
            </a:r>
            <a:endParaRPr lang="en-US" dirty="0">
              <a:latin typeface="Arial" pitchFamily="34" charset="0"/>
              <a:cs typeface="Arial" pitchFamily="34" charset="0"/>
            </a:endParaRPr>
          </a:p>
        </p:txBody>
      </p:sp>
    </p:spTree>
    <p:extLst>
      <p:ext uri="{BB962C8B-B14F-4D97-AF65-F5344CB8AC3E}">
        <p14:creationId xmlns:p14="http://schemas.microsoft.com/office/powerpoint/2010/main" val="2843179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7930618" y="6434078"/>
            <a:ext cx="823913" cy="215682"/>
          </a:xfrm>
        </p:spPr>
        <p:txBody>
          <a:bodyPr/>
          <a:lstStyle/>
          <a:p>
            <a:fld id="{F3C966B3-C8F3-47C3-8F45-7D2992A96BBB}" type="slidenum">
              <a:rPr lang="en-US" smtClean="0"/>
              <a:pPr/>
              <a:t>4</a:t>
            </a:fld>
            <a:endParaRPr lang="en-US" sz="600" dirty="0">
              <a:solidFill>
                <a:schemeClr val="tx1"/>
              </a:solidFill>
            </a:endParaRPr>
          </a:p>
        </p:txBody>
      </p:sp>
      <p:sp>
        <p:nvSpPr>
          <p:cNvPr id="11" name="Title 1"/>
          <p:cNvSpPr>
            <a:spLocks noGrp="1"/>
          </p:cNvSpPr>
          <p:nvPr>
            <p:ph type="title"/>
          </p:nvPr>
        </p:nvSpPr>
        <p:spPr>
          <a:xfrm>
            <a:off x="457200" y="24485"/>
            <a:ext cx="8229600" cy="1143000"/>
          </a:xfrm>
        </p:spPr>
        <p:txBody>
          <a:bodyPr/>
          <a:lstStyle/>
          <a:p>
            <a:r>
              <a:rPr lang="en-US" dirty="0" smtClean="0">
                <a:latin typeface="Arial" pitchFamily="34" charset="0"/>
                <a:cs typeface="Arial" pitchFamily="34" charset="0"/>
              </a:rPr>
              <a:t>How common is model driving?</a:t>
            </a:r>
            <a:endParaRPr lang="en-US" dirty="0">
              <a:latin typeface="Arial" pitchFamily="34" charset="0"/>
              <a:cs typeface="Arial" pitchFamily="34" charset="0"/>
            </a:endParaRPr>
          </a:p>
        </p:txBody>
      </p:sp>
      <p:sp>
        <p:nvSpPr>
          <p:cNvPr id="6" name="Content Placeholder 2"/>
          <p:cNvSpPr>
            <a:spLocks noGrp="1"/>
          </p:cNvSpPr>
          <p:nvPr>
            <p:ph idx="1"/>
          </p:nvPr>
        </p:nvSpPr>
        <p:spPr>
          <a:xfrm>
            <a:off x="377301" y="1310756"/>
            <a:ext cx="8766699" cy="4410637"/>
          </a:xfrm>
        </p:spPr>
        <p:txBody>
          <a:bodyPr>
            <a:noAutofit/>
          </a:bodyPr>
          <a:lstStyle/>
          <a:p>
            <a:pPr marL="0" indent="0">
              <a:buNone/>
            </a:pPr>
            <a:r>
              <a:rPr lang="en-US" sz="2400" dirty="0" smtClean="0"/>
              <a:t>“The </a:t>
            </a:r>
            <a:r>
              <a:rPr lang="en-US" sz="2400" dirty="0"/>
              <a:t>risks </a:t>
            </a:r>
            <a:r>
              <a:rPr lang="en-US" sz="2400" dirty="0" smtClean="0"/>
              <a:t>associated with all contributing </a:t>
            </a:r>
            <a:r>
              <a:rPr lang="en-US" sz="2400" dirty="0"/>
              <a:t>factors were then evaluated through a comparison with </a:t>
            </a:r>
            <a:r>
              <a:rPr lang="en-US" sz="2400" dirty="0" smtClean="0"/>
              <a:t>alert, attentive</a:t>
            </a:r>
            <a:r>
              <a:rPr lang="en-US" sz="2400" dirty="0"/>
              <a:t>, and sober driving </a:t>
            </a:r>
            <a:r>
              <a:rPr lang="en-US" sz="2400" dirty="0" smtClean="0"/>
              <a:t>episodes </a:t>
            </a:r>
            <a:r>
              <a:rPr lang="en-US" sz="2400" dirty="0"/>
              <a:t>(operationally defined herein as “</a:t>
            </a:r>
            <a:r>
              <a:rPr lang="en-US" sz="2400" dirty="0" smtClean="0"/>
              <a:t>model” driving).”</a:t>
            </a:r>
            <a:endParaRPr lang="en-US" sz="2400"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91" y="2948449"/>
            <a:ext cx="8848991" cy="326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05070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7930618" y="6434078"/>
            <a:ext cx="823913" cy="215682"/>
          </a:xfrm>
        </p:spPr>
        <p:txBody>
          <a:bodyPr/>
          <a:lstStyle/>
          <a:p>
            <a:fld id="{F3C966B3-C8F3-47C3-8F45-7D2992A96BBB}" type="slidenum">
              <a:rPr lang="en-US" smtClean="0"/>
              <a:pPr/>
              <a:t>5</a:t>
            </a:fld>
            <a:endParaRPr lang="en-US" sz="600" dirty="0">
              <a:solidFill>
                <a:schemeClr val="tx1"/>
              </a:solidFill>
            </a:endParaRPr>
          </a:p>
        </p:txBody>
      </p:sp>
      <p:sp>
        <p:nvSpPr>
          <p:cNvPr id="11" name="Title 1"/>
          <p:cNvSpPr>
            <a:spLocks noGrp="1"/>
          </p:cNvSpPr>
          <p:nvPr>
            <p:ph type="title"/>
          </p:nvPr>
        </p:nvSpPr>
        <p:spPr>
          <a:xfrm>
            <a:off x="457200" y="24485"/>
            <a:ext cx="8229600" cy="1143000"/>
          </a:xfrm>
        </p:spPr>
        <p:txBody>
          <a:bodyPr/>
          <a:lstStyle/>
          <a:p>
            <a:r>
              <a:rPr lang="en-US" dirty="0" smtClean="0">
                <a:latin typeface="Arial" pitchFamily="34" charset="0"/>
                <a:cs typeface="Arial" pitchFamily="34" charset="0"/>
              </a:rPr>
              <a:t>Why distraction happens</a:t>
            </a:r>
            <a:endParaRPr lang="en-US" dirty="0">
              <a:latin typeface="Arial" pitchFamily="34" charset="0"/>
              <a:cs typeface="Arial" pitchFamily="34" charset="0"/>
            </a:endParaRPr>
          </a:p>
        </p:txBody>
      </p:sp>
      <p:sp>
        <p:nvSpPr>
          <p:cNvPr id="6" name="Content Placeholder 2"/>
          <p:cNvSpPr>
            <a:spLocks noGrp="1"/>
          </p:cNvSpPr>
          <p:nvPr>
            <p:ph idx="1"/>
          </p:nvPr>
        </p:nvSpPr>
        <p:spPr>
          <a:xfrm>
            <a:off x="446926" y="1179813"/>
            <a:ext cx="8498149" cy="5176059"/>
          </a:xfrm>
        </p:spPr>
        <p:txBody>
          <a:bodyPr>
            <a:noAutofit/>
          </a:bodyPr>
          <a:lstStyle/>
          <a:p>
            <a:r>
              <a:rPr lang="en-CA" sz="3000" dirty="0"/>
              <a:t>Automaticity (lane keeping, car following, vision to action; not pedestrian detection</a:t>
            </a:r>
            <a:r>
              <a:rPr lang="en-CA" sz="3000" dirty="0" smtClean="0"/>
              <a:t>)</a:t>
            </a:r>
          </a:p>
          <a:p>
            <a:pPr lvl="1"/>
            <a:r>
              <a:rPr lang="en-CA" sz="2600" dirty="0" smtClean="0"/>
              <a:t>Allows for parallel processing</a:t>
            </a:r>
            <a:endParaRPr lang="en-CA" sz="2600" dirty="0"/>
          </a:p>
          <a:p>
            <a:r>
              <a:rPr lang="en-CA" sz="3000" dirty="0"/>
              <a:t>Under </a:t>
            </a:r>
            <a:r>
              <a:rPr lang="en-CA" sz="3000" dirty="0" smtClean="0"/>
              <a:t>arousal</a:t>
            </a:r>
          </a:p>
          <a:p>
            <a:pPr lvl="1"/>
            <a:r>
              <a:rPr lang="en-CA" sz="2600" dirty="0" smtClean="0"/>
              <a:t>Drivers seek out stimulation when driving demands are low </a:t>
            </a:r>
            <a:r>
              <a:rPr lang="en-CA" sz="2000" dirty="0" smtClean="0"/>
              <a:t>(Shinar 2008)</a:t>
            </a:r>
            <a:endParaRPr lang="en-CA" sz="2000" dirty="0"/>
          </a:p>
          <a:p>
            <a:r>
              <a:rPr lang="en-CA" sz="3000" dirty="0" smtClean="0"/>
              <a:t>Continual </a:t>
            </a:r>
            <a:r>
              <a:rPr lang="en-CA" sz="3000" dirty="0"/>
              <a:t>visual </a:t>
            </a:r>
            <a:r>
              <a:rPr lang="en-CA" sz="3000" dirty="0" smtClean="0"/>
              <a:t>attention and </a:t>
            </a:r>
            <a:r>
              <a:rPr lang="en-CA" sz="3000" dirty="0"/>
              <a:t>intermittent manual </a:t>
            </a:r>
            <a:r>
              <a:rPr lang="en-CA" sz="3000" dirty="0" smtClean="0"/>
              <a:t>input</a:t>
            </a:r>
          </a:p>
          <a:p>
            <a:pPr lvl="1"/>
            <a:r>
              <a:rPr lang="en-CA" sz="2600" dirty="0" smtClean="0"/>
              <a:t>Single channel processing</a:t>
            </a:r>
          </a:p>
          <a:p>
            <a:pPr lvl="1"/>
            <a:r>
              <a:rPr lang="en-CA" sz="2600" dirty="0" smtClean="0"/>
              <a:t>Instrument panel check</a:t>
            </a:r>
          </a:p>
          <a:p>
            <a:pPr lvl="1"/>
            <a:r>
              <a:rPr lang="en-CA" sz="2600" dirty="0" smtClean="0"/>
              <a:t>Expectancy, uncertainty</a:t>
            </a:r>
            <a:endParaRPr lang="en-CA" sz="2600" dirty="0"/>
          </a:p>
        </p:txBody>
      </p:sp>
    </p:spTree>
    <p:extLst>
      <p:ext uri="{BB962C8B-B14F-4D97-AF65-F5344CB8AC3E}">
        <p14:creationId xmlns:p14="http://schemas.microsoft.com/office/powerpoint/2010/main" val="39282200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7930618" y="6434078"/>
            <a:ext cx="823913" cy="215682"/>
          </a:xfrm>
        </p:spPr>
        <p:txBody>
          <a:bodyPr/>
          <a:lstStyle/>
          <a:p>
            <a:fld id="{F3C966B3-C8F3-47C3-8F45-7D2992A96BBB}" type="slidenum">
              <a:rPr lang="en-US" smtClean="0"/>
              <a:pPr/>
              <a:t>6</a:t>
            </a:fld>
            <a:endParaRPr lang="en-US" sz="600" dirty="0">
              <a:solidFill>
                <a:schemeClr val="tx1"/>
              </a:solidFill>
            </a:endParaRPr>
          </a:p>
        </p:txBody>
      </p:sp>
      <p:sp>
        <p:nvSpPr>
          <p:cNvPr id="11" name="Title 1"/>
          <p:cNvSpPr>
            <a:spLocks noGrp="1"/>
          </p:cNvSpPr>
          <p:nvPr>
            <p:ph type="title"/>
          </p:nvPr>
        </p:nvSpPr>
        <p:spPr>
          <a:xfrm>
            <a:off x="457200" y="15520"/>
            <a:ext cx="8229600" cy="1143000"/>
          </a:xfrm>
        </p:spPr>
        <p:txBody>
          <a:bodyPr>
            <a:normAutofit/>
          </a:bodyPr>
          <a:lstStyle/>
          <a:p>
            <a:r>
              <a:rPr lang="en-US" dirty="0" smtClean="0">
                <a:latin typeface="Arial" pitchFamily="34" charset="0"/>
                <a:cs typeface="Arial" pitchFamily="34" charset="0"/>
              </a:rPr>
              <a:t>Last glance; tech can mitigate</a:t>
            </a:r>
            <a:endParaRPr lang="en-US" dirty="0">
              <a:latin typeface="Arial" pitchFamily="34" charset="0"/>
              <a:cs typeface="Arial" pitchFamily="34" charset="0"/>
            </a:endParaRPr>
          </a:p>
        </p:txBody>
      </p:sp>
      <p:sp>
        <p:nvSpPr>
          <p:cNvPr id="6" name="Content Placeholder 2"/>
          <p:cNvSpPr>
            <a:spLocks noGrp="1"/>
          </p:cNvSpPr>
          <p:nvPr>
            <p:ph idx="1"/>
          </p:nvPr>
        </p:nvSpPr>
        <p:spPr>
          <a:xfrm>
            <a:off x="260368" y="1278529"/>
            <a:ext cx="8766699" cy="5176059"/>
          </a:xfrm>
        </p:spPr>
        <p:txBody>
          <a:bodyPr>
            <a:noAutofit/>
          </a:bodyPr>
          <a:lstStyle/>
          <a:p>
            <a:r>
              <a:rPr lang="en-US" dirty="0" smtClean="0"/>
              <a:t>People adjust their distraction engagement based on driving demands</a:t>
            </a:r>
          </a:p>
          <a:p>
            <a:pPr lvl="1"/>
            <a:r>
              <a:rPr lang="en-US" dirty="0" smtClean="0"/>
              <a:t>Closure rate rather than distance</a:t>
            </a:r>
          </a:p>
          <a:p>
            <a:endParaRPr lang="en-US" dirty="0"/>
          </a:p>
          <a:p>
            <a:r>
              <a:rPr lang="en-US" dirty="0" smtClean="0"/>
              <a:t>Last </a:t>
            </a:r>
            <a:r>
              <a:rPr lang="en-US" dirty="0"/>
              <a:t>off-road glance at event onset best predictor </a:t>
            </a:r>
            <a:r>
              <a:rPr lang="en-US" sz="2000" dirty="0"/>
              <a:t>(Victor et al </a:t>
            </a:r>
            <a:r>
              <a:rPr lang="en-US" sz="2000" dirty="0" smtClean="0"/>
              <a:t>2014, </a:t>
            </a:r>
            <a:r>
              <a:rPr lang="en-US" sz="2000" dirty="0"/>
              <a:t>Liang et al </a:t>
            </a:r>
            <a:r>
              <a:rPr lang="en-US" sz="2000" dirty="0" smtClean="0"/>
              <a:t>2012, </a:t>
            </a:r>
            <a:r>
              <a:rPr lang="en-US" sz="2000" dirty="0"/>
              <a:t>Victor and </a:t>
            </a:r>
            <a:r>
              <a:rPr lang="en-US" sz="2000" dirty="0" err="1"/>
              <a:t>Dozza</a:t>
            </a:r>
            <a:r>
              <a:rPr lang="en-US" sz="2000" dirty="0"/>
              <a:t> 2011</a:t>
            </a:r>
            <a:r>
              <a:rPr lang="en-US" sz="2000" dirty="0" smtClean="0"/>
              <a:t>)</a:t>
            </a:r>
            <a:endParaRPr lang="en-US" sz="2000" dirty="0"/>
          </a:p>
          <a:p>
            <a:r>
              <a:rPr lang="en-US" dirty="0" smtClean="0"/>
              <a:t>Inopportune short glances are a common crash, near crash </a:t>
            </a:r>
            <a:r>
              <a:rPr lang="en-US" dirty="0"/>
              <a:t>problem </a:t>
            </a:r>
            <a:r>
              <a:rPr lang="en-US" sz="2000" dirty="0"/>
              <a:t>(Victor et al 2014) </a:t>
            </a:r>
          </a:p>
          <a:p>
            <a:pPr marL="457200" lvl="1" indent="0">
              <a:buNone/>
            </a:pPr>
            <a:r>
              <a:rPr lang="en-US" dirty="0"/>
              <a:t> </a:t>
            </a:r>
            <a:r>
              <a:rPr lang="en-US" dirty="0" smtClean="0"/>
              <a:t>    &gt;1s at the wrong time are significantly risky </a:t>
            </a:r>
            <a:endParaRPr lang="en-US" dirty="0"/>
          </a:p>
        </p:txBody>
      </p:sp>
    </p:spTree>
    <p:extLst>
      <p:ext uri="{BB962C8B-B14F-4D97-AF65-F5344CB8AC3E}">
        <p14:creationId xmlns:p14="http://schemas.microsoft.com/office/powerpoint/2010/main" val="30914293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39F8F31-C441-5C41-A654-E81A92EBDB9F}" type="slidenum">
              <a:rPr lang="en-US" smtClean="0"/>
              <a:pPr/>
              <a:t>7</a:t>
            </a:fld>
            <a:endParaRPr lang="en-US"/>
          </a:p>
        </p:txBody>
      </p:sp>
      <p:sp>
        <p:nvSpPr>
          <p:cNvPr id="11" name="TextBox 10"/>
          <p:cNvSpPr txBox="1"/>
          <p:nvPr/>
        </p:nvSpPr>
        <p:spPr>
          <a:xfrm>
            <a:off x="528807" y="1090498"/>
            <a:ext cx="2432629" cy="492443"/>
          </a:xfrm>
          <a:prstGeom prst="rect">
            <a:avLst/>
          </a:prstGeom>
          <a:noFill/>
        </p:spPr>
        <p:txBody>
          <a:bodyPr wrap="square" rtlCol="0">
            <a:spAutoFit/>
          </a:bodyPr>
          <a:lstStyle/>
          <a:p>
            <a:pPr algn="ctr"/>
            <a:r>
              <a:rPr lang="en-US" sz="2600" b="1" dirty="0" smtClean="0"/>
              <a:t>Involuntary</a:t>
            </a:r>
            <a:endParaRPr lang="en-CA" sz="2600" b="1" dirty="0"/>
          </a:p>
        </p:txBody>
      </p:sp>
      <p:sp>
        <p:nvSpPr>
          <p:cNvPr id="12" name="TextBox 11"/>
          <p:cNvSpPr txBox="1"/>
          <p:nvPr/>
        </p:nvSpPr>
        <p:spPr>
          <a:xfrm>
            <a:off x="6422831" y="1085528"/>
            <a:ext cx="2507883" cy="492443"/>
          </a:xfrm>
          <a:prstGeom prst="rect">
            <a:avLst/>
          </a:prstGeom>
          <a:noFill/>
        </p:spPr>
        <p:txBody>
          <a:bodyPr wrap="square" rtlCol="0">
            <a:spAutoFit/>
          </a:bodyPr>
          <a:lstStyle/>
          <a:p>
            <a:pPr algn="ctr"/>
            <a:r>
              <a:rPr lang="en-US" sz="2600" b="1" dirty="0" smtClean="0"/>
              <a:t>Voluntary</a:t>
            </a:r>
            <a:endParaRPr lang="en-CA" sz="2600" b="1" dirty="0"/>
          </a:p>
        </p:txBody>
      </p:sp>
      <p:cxnSp>
        <p:nvCxnSpPr>
          <p:cNvPr id="8" name="Straight Connector 7"/>
          <p:cNvCxnSpPr>
            <a:stCxn id="11" idx="3"/>
            <a:endCxn id="12" idx="1"/>
          </p:cNvCxnSpPr>
          <p:nvPr/>
        </p:nvCxnSpPr>
        <p:spPr>
          <a:xfrm flipV="1">
            <a:off x="2961436" y="1331750"/>
            <a:ext cx="3461395" cy="4970"/>
          </a:xfrm>
          <a:prstGeom prst="line">
            <a:avLst/>
          </a:prstGeom>
          <a:ln>
            <a:prstDash val="dash"/>
          </a:ln>
        </p:spPr>
        <p:style>
          <a:lnRef idx="2">
            <a:schemeClr val="accent1"/>
          </a:lnRef>
          <a:fillRef idx="0">
            <a:schemeClr val="accent1"/>
          </a:fillRef>
          <a:effectRef idx="1">
            <a:schemeClr val="accent1"/>
          </a:effectRef>
          <a:fontRef idx="minor">
            <a:schemeClr val="tx1"/>
          </a:fontRef>
        </p:style>
      </p:cxnSp>
      <p:pic>
        <p:nvPicPr>
          <p:cNvPr id="71" name="Picture 2" descr="http://www.postandcourier.com/storyimage/CP/20140225/PC1603/140229572/AR/0/AR-140229572.jpg&amp;maxw=800&amp;q=90"/>
          <p:cNvPicPr>
            <a:picLocks noChangeAspect="1" noChangeArrowheads="1"/>
          </p:cNvPicPr>
          <p:nvPr/>
        </p:nvPicPr>
        <p:blipFill rotWithShape="1">
          <a:blip r:embed="rId3">
            <a:extLst>
              <a:ext uri="{28A0092B-C50C-407E-A947-70E740481C1C}">
                <a14:useLocalDpi xmlns:a14="http://schemas.microsoft.com/office/drawing/2010/main" val="0"/>
              </a:ext>
            </a:extLst>
          </a:blip>
          <a:srcRect l="18017" t="11196" r="19443"/>
          <a:stretch/>
        </p:blipFill>
        <p:spPr bwMode="auto">
          <a:xfrm>
            <a:off x="6545508" y="1641514"/>
            <a:ext cx="2141292" cy="198018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http://www.nyhabitat.com/blog/wp-content/uploads/2014/04/etiquette-guide-new-york-times-square-cabs.jpg"/>
          <p:cNvPicPr>
            <a:picLocks noChangeAspect="1" noChangeArrowheads="1"/>
          </p:cNvPicPr>
          <p:nvPr/>
        </p:nvPicPr>
        <p:blipFill rotWithShape="1">
          <a:blip r:embed="rId4">
            <a:extLst>
              <a:ext uri="{28A0092B-C50C-407E-A947-70E740481C1C}">
                <a14:useLocalDpi xmlns:a14="http://schemas.microsoft.com/office/drawing/2010/main" val="0"/>
              </a:ext>
            </a:extLst>
          </a:blip>
          <a:srcRect l="13679" t="17298" r="14591" b="2865"/>
          <a:stretch/>
        </p:blipFill>
        <p:spPr bwMode="auto">
          <a:xfrm>
            <a:off x="678822" y="1746882"/>
            <a:ext cx="2713567" cy="201348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97933" y="256185"/>
            <a:ext cx="8532781" cy="677108"/>
          </a:xfrm>
          <a:prstGeom prst="rect">
            <a:avLst/>
          </a:prstGeom>
          <a:noFill/>
        </p:spPr>
        <p:txBody>
          <a:bodyPr wrap="square" rtlCol="0">
            <a:spAutoFit/>
          </a:bodyPr>
          <a:lstStyle/>
          <a:p>
            <a:pPr algn="ctr"/>
            <a:r>
              <a:rPr lang="en-US" sz="3800" dirty="0" smtClean="0"/>
              <a:t>A continuum of intentionality </a:t>
            </a:r>
            <a:r>
              <a:rPr lang="en-US" sz="2600" dirty="0" smtClean="0"/>
              <a:t>(Lee et al 2008)</a:t>
            </a:r>
            <a:endParaRPr lang="en-CA" sz="2600" dirty="0"/>
          </a:p>
        </p:txBody>
      </p:sp>
      <p:sp>
        <p:nvSpPr>
          <p:cNvPr id="17" name="TextBox 73"/>
          <p:cNvSpPr txBox="1"/>
          <p:nvPr/>
        </p:nvSpPr>
        <p:spPr>
          <a:xfrm>
            <a:off x="4911047" y="3876170"/>
            <a:ext cx="4191858" cy="270843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600" dirty="0"/>
              <a:t>70% of distraction associated with crashes were voluntary </a:t>
            </a:r>
            <a:r>
              <a:rPr lang="en-US" sz="2000" dirty="0"/>
              <a:t>(</a:t>
            </a:r>
            <a:r>
              <a:rPr lang="en-US" sz="2000" dirty="0" err="1"/>
              <a:t>Beanland</a:t>
            </a:r>
            <a:r>
              <a:rPr lang="en-US" sz="2000" dirty="0"/>
              <a:t> et </a:t>
            </a:r>
            <a:r>
              <a:rPr lang="en-US" sz="2000" dirty="0" smtClean="0"/>
              <a:t>al </a:t>
            </a:r>
            <a:r>
              <a:rPr lang="en-US" sz="2000" dirty="0"/>
              <a:t>2013</a:t>
            </a:r>
            <a:r>
              <a:rPr lang="en-US" sz="2000" dirty="0" smtClean="0"/>
              <a:t>)</a:t>
            </a:r>
            <a:endParaRPr lang="en-US" sz="2000" dirty="0"/>
          </a:p>
          <a:p>
            <a:pPr marL="285750" indent="-285750">
              <a:buFont typeface="Arial" panose="020B0604020202020204" pitchFamily="34" charset="0"/>
              <a:buChar char="•"/>
            </a:pPr>
            <a:r>
              <a:rPr lang="en-US" sz="2600" dirty="0" smtClean="0"/>
              <a:t>Not enough focus on self-paced </a:t>
            </a:r>
            <a:r>
              <a:rPr lang="en-US" sz="2600" dirty="0"/>
              <a:t>paradigm </a:t>
            </a:r>
            <a:r>
              <a:rPr lang="en-US" sz="2000" dirty="0"/>
              <a:t>(</a:t>
            </a:r>
            <a:r>
              <a:rPr lang="en-US" sz="2000" dirty="0" err="1"/>
              <a:t>Caird</a:t>
            </a:r>
            <a:r>
              <a:rPr lang="en-US" sz="2000" dirty="0"/>
              <a:t> et </a:t>
            </a:r>
            <a:r>
              <a:rPr lang="en-US" sz="2000" dirty="0" smtClean="0"/>
              <a:t>al </a:t>
            </a:r>
            <a:r>
              <a:rPr lang="en-US" sz="2000" dirty="0"/>
              <a:t>2008)</a:t>
            </a:r>
            <a:endParaRPr lang="en-CA" sz="2000" dirty="0"/>
          </a:p>
        </p:txBody>
      </p:sp>
      <p:sp>
        <p:nvSpPr>
          <p:cNvPr id="18" name="TextBox 75"/>
          <p:cNvSpPr txBox="1"/>
          <p:nvPr/>
        </p:nvSpPr>
        <p:spPr>
          <a:xfrm>
            <a:off x="82193" y="3893576"/>
            <a:ext cx="4715841" cy="310854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CA" sz="2600" dirty="0"/>
              <a:t>Increasing </a:t>
            </a:r>
            <a:r>
              <a:rPr lang="en-CA" sz="2600" dirty="0" smtClean="0"/>
              <a:t>display functionality for infotainment </a:t>
            </a:r>
          </a:p>
          <a:p>
            <a:pPr marL="285750" indent="-285750">
              <a:buFont typeface="Arial" panose="020B0604020202020204" pitchFamily="34" charset="0"/>
              <a:buChar char="•"/>
            </a:pPr>
            <a:r>
              <a:rPr lang="en-US" sz="2600" dirty="0" smtClean="0"/>
              <a:t>We found that glance frequency correlated </a:t>
            </a:r>
            <a:r>
              <a:rPr lang="en-US" sz="2600" dirty="0"/>
              <a:t>with self-reported everyday attentional failures </a:t>
            </a:r>
            <a:r>
              <a:rPr lang="en-US" sz="2000" dirty="0" smtClean="0"/>
              <a:t>(CFQ; </a:t>
            </a:r>
            <a:r>
              <a:rPr lang="en-US" sz="1600" dirty="0" smtClean="0"/>
              <a:t>Broadbent et al 1982</a:t>
            </a:r>
            <a:r>
              <a:rPr lang="en-US" sz="2000" dirty="0" smtClean="0"/>
              <a:t>)</a:t>
            </a:r>
            <a:endParaRPr lang="en-CA" sz="2000" dirty="0" smtClean="0"/>
          </a:p>
          <a:p>
            <a:pPr marL="285750" indent="-285750">
              <a:buFont typeface="Arial" panose="020B0604020202020204" pitchFamily="34" charset="0"/>
              <a:buChar char="•"/>
            </a:pPr>
            <a:endParaRPr lang="en-CA" sz="2000" dirty="0"/>
          </a:p>
          <a:p>
            <a:endParaRPr lang="en-CA" sz="2000" dirty="0"/>
          </a:p>
        </p:txBody>
      </p:sp>
    </p:spTree>
    <p:extLst>
      <p:ext uri="{BB962C8B-B14F-4D97-AF65-F5344CB8AC3E}">
        <p14:creationId xmlns:p14="http://schemas.microsoft.com/office/powerpoint/2010/main" val="26580163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Implications for </a:t>
            </a:r>
            <a:r>
              <a:rPr lang="en-US" dirty="0" smtClean="0"/>
              <a:t>Distraction </a:t>
            </a:r>
            <a:r>
              <a:rPr lang="en-US" dirty="0"/>
              <a:t>Mitigation</a:t>
            </a:r>
            <a:endParaRPr lang="en-CA" dirty="0"/>
          </a:p>
        </p:txBody>
      </p:sp>
      <p:sp>
        <p:nvSpPr>
          <p:cNvPr id="3" name="Content Placeholder 2"/>
          <p:cNvSpPr>
            <a:spLocks noGrp="1"/>
          </p:cNvSpPr>
          <p:nvPr>
            <p:ph idx="1"/>
          </p:nvPr>
        </p:nvSpPr>
        <p:spPr>
          <a:xfrm>
            <a:off x="457200" y="1385375"/>
            <a:ext cx="8229600" cy="5138715"/>
          </a:xfrm>
        </p:spPr>
        <p:txBody>
          <a:bodyPr>
            <a:normAutofit fontScale="92500"/>
          </a:bodyPr>
          <a:lstStyle/>
          <a:p>
            <a:pPr>
              <a:lnSpc>
                <a:spcPct val="110000"/>
              </a:lnSpc>
            </a:pPr>
            <a:r>
              <a:rPr lang="en-US" dirty="0" smtClean="0"/>
              <a:t>Target </a:t>
            </a:r>
            <a:r>
              <a:rPr lang="en-US" dirty="0" err="1"/>
              <a:t>behavioural</a:t>
            </a:r>
            <a:r>
              <a:rPr lang="en-US" dirty="0"/>
              <a:t> modification for voluntary distraction </a:t>
            </a:r>
            <a:endParaRPr lang="en-US" dirty="0" smtClean="0"/>
          </a:p>
          <a:p>
            <a:pPr>
              <a:lnSpc>
                <a:spcPct val="110000"/>
              </a:lnSpc>
            </a:pPr>
            <a:r>
              <a:rPr lang="en-US" dirty="0" smtClean="0"/>
              <a:t>Function </a:t>
            </a:r>
            <a:r>
              <a:rPr lang="en-US" dirty="0"/>
              <a:t>lockouts may be more effective for involuntary </a:t>
            </a:r>
            <a:r>
              <a:rPr lang="en-US" dirty="0" smtClean="0"/>
              <a:t>distraction</a:t>
            </a:r>
          </a:p>
          <a:p>
            <a:pPr lvl="1">
              <a:lnSpc>
                <a:spcPct val="110000"/>
              </a:lnSpc>
            </a:pPr>
            <a:r>
              <a:rPr lang="en-US" dirty="0" smtClean="0"/>
              <a:t>Cell-phone blocker technology frequently bypassed – Michigan DOT volunteers </a:t>
            </a:r>
            <a:r>
              <a:rPr lang="en-US" sz="2200" dirty="0" smtClean="0"/>
              <a:t>(</a:t>
            </a:r>
            <a:r>
              <a:rPr lang="en-US" sz="2200" dirty="0" err="1" smtClean="0"/>
              <a:t>Funkhouser</a:t>
            </a:r>
            <a:r>
              <a:rPr lang="en-US" sz="2200" dirty="0" smtClean="0"/>
              <a:t> and Sayer, 2013) </a:t>
            </a:r>
          </a:p>
          <a:p>
            <a:pPr lvl="1">
              <a:lnSpc>
                <a:spcPct val="110000"/>
              </a:lnSpc>
            </a:pPr>
            <a:r>
              <a:rPr lang="en-US" dirty="0" smtClean="0"/>
              <a:t>Worse rejection for teens; dramatic dropout </a:t>
            </a:r>
            <a:r>
              <a:rPr lang="en-US" sz="2200" dirty="0" smtClean="0"/>
              <a:t>(</a:t>
            </a:r>
            <a:r>
              <a:rPr lang="en-US" sz="2200" dirty="0" err="1" smtClean="0"/>
              <a:t>Benden</a:t>
            </a:r>
            <a:r>
              <a:rPr lang="en-US" sz="2200" dirty="0" smtClean="0"/>
              <a:t> et al. 2012)</a:t>
            </a:r>
          </a:p>
          <a:p>
            <a:pPr lvl="1">
              <a:lnSpc>
                <a:spcPct val="110000"/>
              </a:lnSpc>
            </a:pPr>
            <a:r>
              <a:rPr lang="en-US" dirty="0" smtClean="0"/>
              <a:t>Connectivity is important</a:t>
            </a:r>
            <a:endParaRPr lang="en-US" dirty="0"/>
          </a:p>
          <a:p>
            <a:pPr>
              <a:lnSpc>
                <a:spcPct val="110000"/>
              </a:lnSpc>
            </a:pPr>
            <a:r>
              <a:rPr lang="en-US" dirty="0" smtClean="0"/>
              <a:t>Smart-driver monitoring/assistance for both</a:t>
            </a:r>
            <a:endParaRPr lang="en-US" dirty="0"/>
          </a:p>
          <a:p>
            <a:pPr lvl="1">
              <a:lnSpc>
                <a:spcPct val="110000"/>
              </a:lnSpc>
            </a:pPr>
            <a:endParaRPr lang="en-CA" dirty="0"/>
          </a:p>
        </p:txBody>
      </p:sp>
      <p:sp>
        <p:nvSpPr>
          <p:cNvPr id="4" name="Slide Number Placeholder 3"/>
          <p:cNvSpPr>
            <a:spLocks noGrp="1"/>
          </p:cNvSpPr>
          <p:nvPr>
            <p:ph type="sldNum" sz="quarter" idx="12"/>
          </p:nvPr>
        </p:nvSpPr>
        <p:spPr/>
        <p:txBody>
          <a:bodyPr/>
          <a:lstStyle/>
          <a:p>
            <a:fld id="{939F8F31-C441-5C41-A654-E81A92EBDB9F}" type="slidenum">
              <a:rPr lang="en-US" smtClean="0"/>
              <a:t>8</a:t>
            </a:fld>
            <a:endParaRPr lang="en-US" dirty="0"/>
          </a:p>
        </p:txBody>
      </p:sp>
    </p:spTree>
    <p:extLst>
      <p:ext uri="{BB962C8B-B14F-4D97-AF65-F5344CB8AC3E}">
        <p14:creationId xmlns:p14="http://schemas.microsoft.com/office/powerpoint/2010/main" val="3214169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319596" y="-702684"/>
            <a:ext cx="5742211" cy="4381702"/>
          </a:xfrm>
          <a:prstGeom prst="rect">
            <a:avLst/>
          </a:prstGeom>
        </p:spPr>
      </p:pic>
      <p:sp>
        <p:nvSpPr>
          <p:cNvPr id="2" name="Title 1"/>
          <p:cNvSpPr>
            <a:spLocks noGrp="1"/>
          </p:cNvSpPr>
          <p:nvPr>
            <p:ph type="title"/>
          </p:nvPr>
        </p:nvSpPr>
        <p:spPr>
          <a:xfrm>
            <a:off x="-702737" y="236305"/>
            <a:ext cx="4104526" cy="1143000"/>
          </a:xfrm>
        </p:spPr>
        <p:txBody>
          <a:bodyPr>
            <a:normAutofit fontScale="90000"/>
          </a:bodyPr>
          <a:lstStyle/>
          <a:p>
            <a:r>
              <a:rPr lang="en-US" dirty="0" smtClean="0"/>
              <a:t>Machine </a:t>
            </a:r>
            <a:br>
              <a:rPr lang="en-US" dirty="0" smtClean="0"/>
            </a:br>
            <a:r>
              <a:rPr lang="en-US" dirty="0" smtClean="0"/>
              <a:t>Learning</a:t>
            </a:r>
            <a:endParaRPr lang="en-CA" dirty="0"/>
          </a:p>
        </p:txBody>
      </p:sp>
      <p:sp>
        <p:nvSpPr>
          <p:cNvPr id="4" name="Slide Number Placeholder 3"/>
          <p:cNvSpPr>
            <a:spLocks noGrp="1"/>
          </p:cNvSpPr>
          <p:nvPr>
            <p:ph type="sldNum" sz="quarter" idx="12"/>
          </p:nvPr>
        </p:nvSpPr>
        <p:spPr/>
        <p:txBody>
          <a:bodyPr/>
          <a:lstStyle/>
          <a:p>
            <a:fld id="{939F8F31-C441-5C41-A654-E81A92EBDB9F}" type="slidenum">
              <a:rPr lang="en-US" smtClean="0"/>
              <a:t>9</a:t>
            </a:fld>
            <a:endParaRPr lang="en-US" dirty="0"/>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69" y="1943748"/>
            <a:ext cx="6197531" cy="47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79266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1.3"/>
</p:tagLst>
</file>

<file path=ppt/tags/tag2.xml><?xml version="1.0" encoding="utf-8"?>
<p:tagLst xmlns:a="http://schemas.openxmlformats.org/drawingml/2006/main" xmlns:r="http://schemas.openxmlformats.org/officeDocument/2006/relationships" xmlns:p="http://schemas.openxmlformats.org/presentationml/2006/main">
  <p:tag name="TIMING" val="|31.3"/>
</p:tagLst>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lide Master White">
  <a:themeElements>
    <a:clrScheme name="">
      <a:dk1>
        <a:srgbClr val="000000"/>
      </a:dk1>
      <a:lt1>
        <a:srgbClr val="00142F"/>
      </a:lt1>
      <a:dk2>
        <a:srgbClr val="000000"/>
      </a:dk2>
      <a:lt2>
        <a:srgbClr val="808080"/>
      </a:lt2>
      <a:accent1>
        <a:srgbClr val="BBE0E3"/>
      </a:accent1>
      <a:accent2>
        <a:srgbClr val="333399"/>
      </a:accent2>
      <a:accent3>
        <a:srgbClr val="AAAAAD"/>
      </a:accent3>
      <a:accent4>
        <a:srgbClr val="000000"/>
      </a:accent4>
      <a:accent5>
        <a:srgbClr val="DAEDEF"/>
      </a:accent5>
      <a:accent6>
        <a:srgbClr val="2D2D8A"/>
      </a:accent6>
      <a:hlink>
        <a:srgbClr val="009999"/>
      </a:hlink>
      <a:folHlink>
        <a:srgbClr val="99CC00"/>
      </a:folHlink>
    </a:clrScheme>
    <a:fontScheme name="Text and Photo dark">
      <a:majorFont>
        <a:latin typeface="Helvetica Neue"/>
        <a:ea typeface="ヒラギノ角ゴ ProN W6"/>
        <a:cs typeface="ヒラギノ角ゴ ProN W6"/>
      </a:majorFont>
      <a:minorFont>
        <a:latin typeface="Georgia"/>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65" charset="0"/>
            <a:ea typeface="ヒラギノ角ゴ ProN W3" pitchFamily="-65" charset="-128"/>
            <a:cs typeface="ヒラギノ角ゴ ProN W3" pitchFamily="-65" charset="-128"/>
            <a:sym typeface="Gill Sans" pitchFamily="-65"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65" charset="0"/>
            <a:ea typeface="ヒラギノ角ゴ ProN W3" pitchFamily="-65" charset="-128"/>
            <a:cs typeface="ヒラギノ角ゴ ProN W3" pitchFamily="-65" charset="-128"/>
            <a:sym typeface="Gill Sans" pitchFamily="-65" charset="0"/>
          </a:defRPr>
        </a:defPPr>
      </a:lstStyle>
    </a:lnDef>
  </a:objectDefaults>
  <a:extraClrSchemeLst>
    <a:extraClrScheme>
      <a:clrScheme name="Text and Photo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26150</TotalTime>
  <Words>2366</Words>
  <Application>Microsoft Office PowerPoint</Application>
  <PresentationFormat>On-screen Show (4:3)</PresentationFormat>
  <Paragraphs>328</Paragraphs>
  <Slides>17</Slides>
  <Notes>17</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17</vt:i4>
      </vt:variant>
    </vt:vector>
  </HeadingPairs>
  <TitlesOfParts>
    <vt:vector size="32" baseType="lpstr">
      <vt:lpstr>ＭＳ Ｐゴシック</vt:lpstr>
      <vt:lpstr>ＭＳ Ｐゴシック</vt:lpstr>
      <vt:lpstr>宋体</vt:lpstr>
      <vt:lpstr>Arial</vt:lpstr>
      <vt:lpstr>Calibri</vt:lpstr>
      <vt:lpstr>Georgia</vt:lpstr>
      <vt:lpstr>Georgia (Body)</vt:lpstr>
      <vt:lpstr>Helvetica Neue</vt:lpstr>
      <vt:lpstr>Times New Roman</vt:lpstr>
      <vt:lpstr>Wingdings</vt:lpstr>
      <vt:lpstr>ヒラギノ明朝 ProN W3</vt:lpstr>
      <vt:lpstr>ヒラギノ角ゴ ProN W3</vt:lpstr>
      <vt:lpstr>ヒラギノ角ゴ ProN W6</vt:lpstr>
      <vt:lpstr>Office Theme</vt:lpstr>
      <vt:lpstr>Slide Master White</vt:lpstr>
      <vt:lpstr>Human Factors  &amp; Applied Statistics Lab</vt:lpstr>
      <vt:lpstr>Prevalence</vt:lpstr>
      <vt:lpstr>Visual-manual most detrimental – use voice interface</vt:lpstr>
      <vt:lpstr>How common is model driving?</vt:lpstr>
      <vt:lpstr>Why distraction happens</vt:lpstr>
      <vt:lpstr>Last glance; tech can mitigate</vt:lpstr>
      <vt:lpstr>PowerPoint Presentation</vt:lpstr>
      <vt:lpstr>Implications for Distraction Mitigation</vt:lpstr>
      <vt:lpstr>Machine  Learning</vt:lpstr>
      <vt:lpstr>Distraction mitigation</vt:lpstr>
      <vt:lpstr>PowerPoint Presentation</vt:lpstr>
      <vt:lpstr>Distraction mitigation</vt:lpstr>
      <vt:lpstr>Voluntary distraction</vt:lpstr>
      <vt:lpstr>SEM of technology-based distractions</vt:lpstr>
      <vt:lpstr>PowerPoint Presentation</vt:lpstr>
      <vt:lpstr>Automation and Distraction</vt:lpstr>
      <vt:lpstr>Thank you</vt:lpstr>
    </vt:vector>
  </TitlesOfParts>
  <Company>MIT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Holistic Systems Approach to Investigate Complexity Sources in Nuclear Power Plant Control Rooms</dc:title>
  <dc:creator>Farzan Sasangohar</dc:creator>
  <cp:lastModifiedBy>Birsen Donmez</cp:lastModifiedBy>
  <cp:revision>842</cp:revision>
  <dcterms:created xsi:type="dcterms:W3CDTF">2011-05-22T04:33:39Z</dcterms:created>
  <dcterms:modified xsi:type="dcterms:W3CDTF">2016-06-07T15:03:04Z</dcterms:modified>
</cp:coreProperties>
</file>