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15"/>
  </p:notesMasterIdLst>
  <p:handoutMasterIdLst>
    <p:handoutMasterId r:id="rId16"/>
  </p:handoutMasterIdLst>
  <p:sldIdLst>
    <p:sldId id="256" r:id="rId3"/>
    <p:sldId id="680" r:id="rId4"/>
    <p:sldId id="713" r:id="rId5"/>
    <p:sldId id="712" r:id="rId6"/>
    <p:sldId id="711" r:id="rId7"/>
    <p:sldId id="715" r:id="rId8"/>
    <p:sldId id="709" r:id="rId9"/>
    <p:sldId id="710" r:id="rId10"/>
    <p:sldId id="716" r:id="rId11"/>
    <p:sldId id="717" r:id="rId12"/>
    <p:sldId id="706" r:id="rId13"/>
    <p:sldId id="71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yan Murphy" initials="RMM" lastIdx="8" clrIdx="0"/>
  <p:cmAuthor id="1" name="geke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47920"/>
    <a:srgbClr val="DC5A20"/>
    <a:srgbClr val="666666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9" autoAdjust="0"/>
    <p:restoredTop sz="97532" autoAdjust="0"/>
  </p:normalViewPr>
  <p:slideViewPr>
    <p:cSldViewPr snapToGrid="0" snapToObjects="1">
      <p:cViewPr varScale="1">
        <p:scale>
          <a:sx n="74" d="100"/>
          <a:sy n="74" d="100"/>
        </p:scale>
        <p:origin x="797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6F6B7-087A-EE48-94AF-86267E257901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B55E3-9766-6041-BB69-2267E4C58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4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3D3CD-1185-FB43-B2D3-D1123A4F1C57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00C1F-7B46-D444-8822-F2FFB7819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48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91668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61440" y="1635639"/>
            <a:ext cx="3526679" cy="204549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4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CA" dirty="0"/>
              <a:t>I’m the title. You can change my colour.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491958" y="4486515"/>
            <a:ext cx="2181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47920"/>
                </a:solidFill>
                <a:latin typeface="Helvetica Light"/>
                <a:cs typeface="Helvetica Light"/>
              </a:rPr>
              <a:t>Life Saving Innovations</a:t>
            </a:r>
          </a:p>
        </p:txBody>
      </p:sp>
      <p:pic>
        <p:nvPicPr>
          <p:cNvPr id="6" name="Picture 5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2" y="4053908"/>
            <a:ext cx="1623701" cy="91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15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914399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39" y="1113797"/>
            <a:ext cx="7815866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47920"/>
              </a:buClr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47920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47920"/>
              </a:buClr>
              <a:buFont typeface="Lucida Grande"/>
              <a:buChar char="–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paragraph and my font size is 14pt for small amounts of text.</a:t>
            </a:r>
          </a:p>
          <a:p>
            <a:pPr lvl="1"/>
            <a:r>
              <a:rPr lang="en-CA" dirty="0"/>
              <a:t>I’m a first level bullet</a:t>
            </a:r>
          </a:p>
          <a:p>
            <a:pPr lvl="2"/>
            <a:r>
              <a:rPr lang="en-CA" dirty="0"/>
              <a:t>I’m a second level bullet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pic>
        <p:nvPicPr>
          <p:cNvPr id="10" name="Picture 9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/>
              <a:t>I’m a title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I’m subtitle</a:t>
            </a:r>
          </a:p>
        </p:txBody>
      </p:sp>
    </p:spTree>
    <p:extLst>
      <p:ext uri="{BB962C8B-B14F-4D97-AF65-F5344CB8AC3E}">
        <p14:creationId xmlns:p14="http://schemas.microsoft.com/office/powerpoint/2010/main" val="158193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39" y="1113797"/>
            <a:ext cx="7815866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paragraph.</a:t>
            </a:r>
          </a:p>
          <a:p>
            <a:pPr lvl="1"/>
            <a:r>
              <a:rPr lang="en-CA" dirty="0"/>
              <a:t>I’m a first level bullet</a:t>
            </a:r>
          </a:p>
          <a:p>
            <a:pPr lvl="2"/>
            <a:r>
              <a:rPr lang="en-CA" dirty="0"/>
              <a:t>I’m a second level bullet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pic>
        <p:nvPicPr>
          <p:cNvPr id="9" name="Picture 8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/>
              <a:t>I’m a title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I’m subtitle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1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459539" y="1"/>
            <a:ext cx="2684461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pic>
        <p:nvPicPr>
          <p:cNvPr id="8" name="Picture 7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/>
              <a:t>I’m a title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I’m subtitle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0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cree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459539" y="1"/>
            <a:ext cx="2684461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pic>
        <p:nvPicPr>
          <p:cNvPr id="8" name="Picture 7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40" y="1113797"/>
            <a:ext cx="4643757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paragraph.</a:t>
            </a:r>
          </a:p>
          <a:p>
            <a:pPr lvl="1"/>
            <a:r>
              <a:rPr lang="en-CA" dirty="0"/>
              <a:t>I’m a first level bullet</a:t>
            </a:r>
          </a:p>
          <a:p>
            <a:pPr lvl="2"/>
            <a:r>
              <a:rPr lang="en-CA" dirty="0"/>
              <a:t>I’m a second level bullet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/>
              <a:t>I’m a title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5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Scree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"/>
            <a:ext cx="2562412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863104" y="4416571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pic>
        <p:nvPicPr>
          <p:cNvPr id="8" name="Picture 7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63104" y="1103318"/>
            <a:ext cx="4643757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paragraph.</a:t>
            </a:r>
          </a:p>
          <a:p>
            <a:pPr lvl="1"/>
            <a:r>
              <a:rPr lang="en-CA" dirty="0"/>
              <a:t>I’m a first level bullet</a:t>
            </a:r>
          </a:p>
          <a:p>
            <a:pPr lvl="2"/>
            <a:r>
              <a:rPr lang="en-CA" dirty="0"/>
              <a:t>I’m a second level bullet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5631" y="602976"/>
            <a:ext cx="2322428" cy="2367896"/>
          </a:xfrm>
        </p:spPr>
        <p:txBody>
          <a:bodyPr>
            <a:noAutofit/>
          </a:bodyPr>
          <a:lstStyle>
            <a:lvl1pPr>
              <a:defRPr sz="3000">
                <a:solidFill>
                  <a:srgbClr val="F47920"/>
                </a:solidFill>
              </a:defRPr>
            </a:lvl1pPr>
          </a:lstStyle>
          <a:p>
            <a:pPr lvl="0"/>
            <a:r>
              <a:rPr lang="en-CA"/>
              <a:t>Click to edit Master text styles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75632" y="2669678"/>
            <a:ext cx="2322428" cy="1140322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/>
              <a:t>I’m subtitle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04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Scree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1"/>
            <a:ext cx="316088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386666" y="4416571"/>
            <a:ext cx="2544588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pic>
        <p:nvPicPr>
          <p:cNvPr id="8" name="Picture 7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86666" y="1103318"/>
            <a:ext cx="4402667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paragraph.</a:t>
            </a:r>
          </a:p>
          <a:p>
            <a:pPr lvl="1"/>
            <a:r>
              <a:rPr lang="en-CA" dirty="0"/>
              <a:t>I’m a first level bullet</a:t>
            </a:r>
          </a:p>
          <a:p>
            <a:pPr lvl="2"/>
            <a:r>
              <a:rPr lang="en-CA" dirty="0"/>
              <a:t>I’m a second level bullet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5630" y="602976"/>
            <a:ext cx="2908869" cy="2367896"/>
          </a:xfrm>
        </p:spPr>
        <p:txBody>
          <a:bodyPr>
            <a:noAutofit/>
          </a:bodyPr>
          <a:lstStyle>
            <a:lvl1pPr>
              <a:defRPr sz="3000">
                <a:solidFill>
                  <a:srgbClr val="F47920"/>
                </a:solidFill>
              </a:defRPr>
            </a:lvl1pPr>
          </a:lstStyle>
          <a:p>
            <a:pPr lvl="0"/>
            <a:r>
              <a:rPr lang="en-CA"/>
              <a:t>Click to edit Master text styles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75632" y="2669678"/>
            <a:ext cx="2322428" cy="1140322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/>
              <a:t>I’m subtitle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4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Scree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2"/>
            <a:ext cx="9144001" cy="1103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863104" y="4416571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pic>
        <p:nvPicPr>
          <p:cNvPr id="8" name="Picture 7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63104" y="1103318"/>
            <a:ext cx="4643757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paragraph.</a:t>
            </a:r>
          </a:p>
          <a:p>
            <a:pPr lvl="1"/>
            <a:r>
              <a:rPr lang="en-CA" dirty="0"/>
              <a:t>I’m a first level bullet</a:t>
            </a:r>
          </a:p>
          <a:p>
            <a:pPr lvl="2"/>
            <a:r>
              <a:rPr lang="en-CA" dirty="0"/>
              <a:t>I’m a second level bullet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5630" y="301782"/>
            <a:ext cx="8207591" cy="650718"/>
          </a:xfrm>
        </p:spPr>
        <p:txBody>
          <a:bodyPr>
            <a:noAutofit/>
          </a:bodyPr>
          <a:lstStyle>
            <a:lvl1pPr>
              <a:defRPr sz="3000">
                <a:solidFill>
                  <a:srgbClr val="F47920"/>
                </a:solidFill>
              </a:defRPr>
            </a:lvl1pPr>
          </a:lstStyle>
          <a:p>
            <a:pPr lvl="0"/>
            <a:r>
              <a:rPr lang="en-CA"/>
              <a:t>Click to edit Master text styles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75632" y="1237400"/>
            <a:ext cx="2322428" cy="1140322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/>
              <a:t>I’m subtitle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60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84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391668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130" y="1846354"/>
            <a:ext cx="8026400" cy="1799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491958" y="4486515"/>
            <a:ext cx="2181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47920"/>
                </a:solidFill>
                <a:latin typeface="Helvetica Light"/>
                <a:cs typeface="Helvetica Light"/>
              </a:rPr>
              <a:t>Life Saving Innovations</a:t>
            </a:r>
          </a:p>
        </p:txBody>
      </p:sp>
      <p:pic>
        <p:nvPicPr>
          <p:cNvPr id="10" name="Picture 9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2" y="4053908"/>
            <a:ext cx="1623701" cy="91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8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/>
              <a:t>I’m a title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I’m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40" y="1113796"/>
            <a:ext cx="7660053" cy="3242501"/>
          </a:xfrm>
        </p:spPr>
        <p:txBody>
          <a:bodyPr lIns="180000" numCol="2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paragraph</a:t>
            </a:r>
          </a:p>
          <a:p>
            <a:pPr lvl="1"/>
            <a:r>
              <a:rPr lang="en-CA" dirty="0"/>
              <a:t>I’m a first level bullet</a:t>
            </a:r>
          </a:p>
          <a:p>
            <a:pPr lvl="2"/>
            <a:r>
              <a:rPr lang="en-CA" dirty="0"/>
              <a:t>I’m a second level bullet</a:t>
            </a:r>
          </a:p>
        </p:txBody>
      </p:sp>
    </p:spTree>
    <p:extLst>
      <p:ext uri="{BB962C8B-B14F-4D97-AF65-F5344CB8AC3E}">
        <p14:creationId xmlns:p14="http://schemas.microsoft.com/office/powerpoint/2010/main" val="240518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pic>
        <p:nvPicPr>
          <p:cNvPr id="8" name="Picture 7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/>
              <a:t>I’m a title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I’m subtitle</a:t>
            </a:r>
          </a:p>
        </p:txBody>
      </p:sp>
    </p:spTree>
    <p:extLst>
      <p:ext uri="{BB962C8B-B14F-4D97-AF65-F5344CB8AC3E}">
        <p14:creationId xmlns:p14="http://schemas.microsoft.com/office/powerpoint/2010/main" val="286922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760001" y="1"/>
            <a:ext cx="338399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40" y="1113796"/>
            <a:ext cx="4643757" cy="324250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paragraph</a:t>
            </a:r>
          </a:p>
          <a:p>
            <a:pPr lvl="1"/>
            <a:r>
              <a:rPr lang="en-CA" dirty="0"/>
              <a:t>I’m a first level bullet</a:t>
            </a:r>
          </a:p>
          <a:p>
            <a:pPr lvl="2"/>
            <a:r>
              <a:rPr lang="en-CA" dirty="0"/>
              <a:t>I’m a second level bullet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237998" y="644129"/>
            <a:ext cx="2683930" cy="230247"/>
          </a:xfrm>
        </p:spPr>
        <p:txBody>
          <a:bodyPr lIns="180000">
            <a:noAutofit/>
          </a:bodyPr>
          <a:lstStyle>
            <a:lvl1pPr marL="0" indent="0">
              <a:lnSpc>
                <a:spcPct val="80000"/>
              </a:lnSpc>
              <a:buNone/>
              <a:defRPr sz="1800" b="0" i="0">
                <a:latin typeface="Helvetica"/>
                <a:cs typeface="Helvetica"/>
              </a:defRPr>
            </a:lvl1pPr>
          </a:lstStyle>
          <a:p>
            <a:pPr lvl="0"/>
            <a:r>
              <a:rPr lang="en-CA" dirty="0"/>
              <a:t>Title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37999" y="1113796"/>
            <a:ext cx="2683930" cy="1561397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+mj-lt"/>
              <a:buNone/>
              <a:defRPr sz="12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long paragraph.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237998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pic>
        <p:nvPicPr>
          <p:cNvPr id="12" name="Picture 11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/>
              <a:t>I’m a title</a:t>
            </a:r>
            <a:endParaRPr lang="en-US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I’m subtitle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78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5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760001" y="1"/>
            <a:ext cx="338399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40" y="1113796"/>
            <a:ext cx="4643757" cy="324250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paragraph</a:t>
            </a:r>
          </a:p>
          <a:p>
            <a:pPr lvl="1"/>
            <a:r>
              <a:rPr lang="en-CA" dirty="0"/>
              <a:t>I’m a first level bullet</a:t>
            </a:r>
          </a:p>
          <a:p>
            <a:pPr lvl="2"/>
            <a:r>
              <a:rPr lang="en-CA" dirty="0"/>
              <a:t>I’m a second level bullet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518805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6564" y="480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237998" y="644129"/>
            <a:ext cx="2683930" cy="230247"/>
          </a:xfrm>
        </p:spPr>
        <p:txBody>
          <a:bodyPr lIns="180000">
            <a:noAutofit/>
          </a:bodyPr>
          <a:lstStyle>
            <a:lvl1pPr marL="0" indent="0">
              <a:lnSpc>
                <a:spcPct val="80000"/>
              </a:lnSpc>
              <a:buNone/>
              <a:defRPr sz="1800" b="0" i="0">
                <a:latin typeface="Helvetica"/>
                <a:cs typeface="Helvetica"/>
              </a:defRPr>
            </a:lvl1pPr>
          </a:lstStyle>
          <a:p>
            <a:pPr lvl="0"/>
            <a:r>
              <a:rPr lang="en-CA" dirty="0"/>
              <a:t>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37999" y="1113796"/>
            <a:ext cx="2683930" cy="1561397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+mj-lt"/>
              <a:buNone/>
              <a:defRPr sz="12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long paragraph.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237998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/>
              <a:t>I’m a title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I’m subtitle</a:t>
            </a:r>
          </a:p>
        </p:txBody>
      </p:sp>
    </p:spTree>
    <p:extLst>
      <p:ext uri="{BB962C8B-B14F-4D97-AF65-F5344CB8AC3E}">
        <p14:creationId xmlns:p14="http://schemas.microsoft.com/office/powerpoint/2010/main" val="68955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40" y="1113797"/>
            <a:ext cx="4643757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paragraph.</a:t>
            </a:r>
          </a:p>
          <a:p>
            <a:pPr lvl="1"/>
            <a:r>
              <a:rPr lang="en-CA" dirty="0"/>
              <a:t>I’m a first level bullet</a:t>
            </a:r>
          </a:p>
          <a:p>
            <a:pPr lvl="2"/>
            <a:r>
              <a:rPr lang="en-CA" dirty="0"/>
              <a:t>I’m a second level bullet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760001" y="1"/>
            <a:ext cx="338399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237998" y="644129"/>
            <a:ext cx="2683930" cy="230247"/>
          </a:xfrm>
        </p:spPr>
        <p:txBody>
          <a:bodyPr lIns="180000">
            <a:noAutofit/>
          </a:bodyPr>
          <a:lstStyle>
            <a:lvl1pPr marL="0" indent="0">
              <a:lnSpc>
                <a:spcPct val="80000"/>
              </a:lnSpc>
              <a:buNone/>
              <a:defRPr sz="1800" b="0" i="0">
                <a:latin typeface="Helvetica"/>
                <a:cs typeface="Helvetica"/>
              </a:defRPr>
            </a:lvl1pPr>
          </a:lstStyle>
          <a:p>
            <a:pPr lvl="0"/>
            <a:r>
              <a:rPr lang="en-CA" dirty="0"/>
              <a:t>Title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37999" y="1113796"/>
            <a:ext cx="2683930" cy="1561397"/>
          </a:xfrm>
        </p:spPr>
        <p:txBody>
          <a:bodyPr lIns="180000">
            <a:normAutofit/>
          </a:bodyPr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2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bullet point</a:t>
            </a:r>
          </a:p>
          <a:p>
            <a:pPr lvl="0"/>
            <a:r>
              <a:rPr lang="en-CA" dirty="0"/>
              <a:t>I’m a bullet point too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237998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pic>
        <p:nvPicPr>
          <p:cNvPr id="12" name="Picture 11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/>
              <a:t>I’m a title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I’m subtitle</a:t>
            </a:r>
          </a:p>
        </p:txBody>
      </p:sp>
    </p:spTree>
    <p:extLst>
      <p:ext uri="{BB962C8B-B14F-4D97-AF65-F5344CB8AC3E}">
        <p14:creationId xmlns:p14="http://schemas.microsoft.com/office/powerpoint/2010/main" val="2984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40" y="1113797"/>
            <a:ext cx="4643757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paragraph.</a:t>
            </a:r>
          </a:p>
          <a:p>
            <a:pPr lvl="1"/>
            <a:r>
              <a:rPr lang="en-CA" dirty="0"/>
              <a:t>I’m a first level bullet</a:t>
            </a:r>
          </a:p>
          <a:p>
            <a:pPr lvl="2"/>
            <a:r>
              <a:rPr lang="en-CA" dirty="0"/>
              <a:t>I’m a second level bullet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0001" y="1"/>
            <a:ext cx="338399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237998" y="644129"/>
            <a:ext cx="2683930" cy="230247"/>
          </a:xfrm>
        </p:spPr>
        <p:txBody>
          <a:bodyPr lIns="180000">
            <a:noAutofit/>
          </a:bodyPr>
          <a:lstStyle>
            <a:lvl1pPr marL="0" indent="0">
              <a:lnSpc>
                <a:spcPct val="80000"/>
              </a:lnSpc>
              <a:buNone/>
              <a:defRPr sz="1800" b="0" i="0">
                <a:latin typeface="Helvetica"/>
                <a:cs typeface="Helvetica"/>
              </a:defRPr>
            </a:lvl1pPr>
          </a:lstStyle>
          <a:p>
            <a:pPr lvl="0"/>
            <a:r>
              <a:rPr lang="en-CA" dirty="0"/>
              <a:t>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37999" y="1113796"/>
            <a:ext cx="2683930" cy="1561397"/>
          </a:xfrm>
        </p:spPr>
        <p:txBody>
          <a:bodyPr lIns="180000">
            <a:normAutofit/>
          </a:bodyPr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2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bullet point</a:t>
            </a:r>
          </a:p>
          <a:p>
            <a:pPr lvl="0"/>
            <a:r>
              <a:rPr lang="en-CA" dirty="0"/>
              <a:t>I’m a bullet point too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237998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518805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6564" y="480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/>
              <a:t>I’m a title</a:t>
            </a:r>
            <a:endParaRPr lang="en-US" dirty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I’m subtitle</a:t>
            </a:r>
          </a:p>
        </p:txBody>
      </p:sp>
    </p:spTree>
    <p:extLst>
      <p:ext uri="{BB962C8B-B14F-4D97-AF65-F5344CB8AC3E}">
        <p14:creationId xmlns:p14="http://schemas.microsoft.com/office/powerpoint/2010/main" val="152402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459538" cy="47005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459539" y="1"/>
            <a:ext cx="2684461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765554" y="644129"/>
            <a:ext cx="2012157" cy="230247"/>
          </a:xfrm>
        </p:spPr>
        <p:txBody>
          <a:bodyPr lIns="180000">
            <a:noAutofit/>
          </a:bodyPr>
          <a:lstStyle>
            <a:lvl1pPr marL="0" indent="0">
              <a:lnSpc>
                <a:spcPct val="80000"/>
              </a:lnSpc>
              <a:buNone/>
              <a:defRPr sz="1800" b="0" i="0">
                <a:latin typeface="Helvetica"/>
                <a:cs typeface="Helvetica"/>
              </a:defRPr>
            </a:lvl1pPr>
          </a:lstStyle>
          <a:p>
            <a:pPr lvl="0"/>
            <a:r>
              <a:rPr lang="en-CA" dirty="0"/>
              <a:t>Title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765554" y="1113796"/>
            <a:ext cx="2012156" cy="1561397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None/>
              <a:defRPr sz="12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paragraph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765554" y="4427050"/>
            <a:ext cx="2012157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9218343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6102" y="480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0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" y="1"/>
            <a:ext cx="9143999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4339" y="1113797"/>
            <a:ext cx="7815866" cy="3299751"/>
          </a:xfrm>
        </p:spPr>
        <p:txBody>
          <a:bodyPr lIns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Arial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20"/>
              </a:buClr>
              <a:buFont typeface="Lucida Grande"/>
              <a:buChar char="–"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paragraph and my font size is 12pt for large amounts of text.</a:t>
            </a:r>
          </a:p>
          <a:p>
            <a:pPr lvl="1"/>
            <a:r>
              <a:rPr lang="en-CA" dirty="0"/>
              <a:t>I’m a first level bullet</a:t>
            </a:r>
          </a:p>
          <a:p>
            <a:pPr lvl="2"/>
            <a:r>
              <a:rPr lang="en-CA" dirty="0"/>
              <a:t>I’m a second level bullet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73490" y="4786173"/>
            <a:ext cx="403124" cy="236318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9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ACD81F6-425B-DF43-9012-9658D983B3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44339" y="4427050"/>
            <a:ext cx="2683930" cy="332896"/>
          </a:xfrm>
        </p:spPr>
        <p:txBody>
          <a:bodyPr l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900" b="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buFont typeface="+mj-lt"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4792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/>
              <a:t>I’m a small note</a:t>
            </a:r>
          </a:p>
        </p:txBody>
      </p:sp>
      <p:pic>
        <p:nvPicPr>
          <p:cNvPr id="9" name="Picture 8" descr="LGO-ACS-NN-CMY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1" y="4742236"/>
            <a:ext cx="552177" cy="3094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4340" y="239361"/>
            <a:ext cx="4643757" cy="404768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rgbClr val="F47920"/>
                </a:solidFill>
              </a:defRPr>
            </a:lvl1pPr>
          </a:lstStyle>
          <a:p>
            <a:r>
              <a:rPr lang="en-CA" dirty="0"/>
              <a:t>I’m a title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44340" y="650173"/>
            <a:ext cx="4643757" cy="313855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I’m subtitle</a:t>
            </a:r>
          </a:p>
        </p:txBody>
      </p:sp>
    </p:spTree>
    <p:extLst>
      <p:ext uri="{BB962C8B-B14F-4D97-AF65-F5344CB8AC3E}">
        <p14:creationId xmlns:p14="http://schemas.microsoft.com/office/powerpoint/2010/main" val="254997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6967" y="4786173"/>
            <a:ext cx="6687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June 2017</a:t>
            </a:r>
          </a:p>
        </p:txBody>
      </p:sp>
    </p:spTree>
    <p:extLst>
      <p:ext uri="{BB962C8B-B14F-4D97-AF65-F5344CB8AC3E}">
        <p14:creationId xmlns:p14="http://schemas.microsoft.com/office/powerpoint/2010/main" val="219082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0" r:id="rId4"/>
    <p:sldLayoutId id="2147483664" r:id="rId5"/>
    <p:sldLayoutId id="2147483659" r:id="rId6"/>
    <p:sldLayoutId id="2147483665" r:id="rId7"/>
    <p:sldLayoutId id="2147483663" r:id="rId8"/>
    <p:sldLayoutId id="2147483658" r:id="rId9"/>
    <p:sldLayoutId id="2147483667" r:id="rId10"/>
    <p:sldLayoutId id="2147483666" r:id="rId11"/>
    <p:sldLayoutId id="2147483660" r:id="rId12"/>
    <p:sldLayoutId id="2147483670" r:id="rId13"/>
    <p:sldLayoutId id="2147483671" r:id="rId14"/>
    <p:sldLayoutId id="2147483673" r:id="rId15"/>
    <p:sldLayoutId id="2147483672" r:id="rId16"/>
    <p:sldLayoutId id="214748365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j-ea"/>
          <a:cs typeface="Helvetica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i="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n-ea"/>
          <a:cs typeface="Helvetica Light"/>
        </a:defRPr>
      </a:lvl1pPr>
      <a:lvl2pPr marL="628650" indent="-171450" algn="l" defTabSz="457200" rtl="0" eaLnBrk="1" latinLnBrk="0" hangingPunct="1">
        <a:spcBef>
          <a:spcPct val="20000"/>
        </a:spcBef>
        <a:buClr>
          <a:srgbClr val="F47920"/>
        </a:buClr>
        <a:buFont typeface="Arial"/>
        <a:buChar char="•"/>
        <a:defRPr sz="1200" b="0" i="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47920"/>
        </a:buClr>
        <a:buFont typeface="Lucida Grande"/>
        <a:buChar char="–"/>
        <a:defRPr sz="1200" b="0" i="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47920"/>
        </a:buClr>
        <a:buFont typeface="Lucida Grande"/>
        <a:buChar char="»"/>
        <a:defRPr sz="1200" b="0" i="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»"/>
        <a:defRPr sz="1200" b="0" i="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626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>
              <a:lumMod val="65000"/>
              <a:lumOff val="35000"/>
            </a:schemeClr>
          </a:solidFill>
          <a:latin typeface="Helvetica Light"/>
          <a:ea typeface="+mj-ea"/>
          <a:cs typeface="Helvetic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1362488" y="2603952"/>
            <a:ext cx="630373" cy="1940040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844176"/>
            <a:ext cx="9144000" cy="3072504"/>
          </a:xfrm>
          <a:prstGeom prst="rect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subTitle" idx="1"/>
          </p:nvPr>
        </p:nvSpPr>
        <p:spPr>
          <a:xfrm>
            <a:off x="718061" y="1405878"/>
            <a:ext cx="8213018" cy="1799291"/>
          </a:xfrm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Non-Intrusive Monitoring of Drowsiness Using Eye Movement and Blinking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755461" y="3047992"/>
            <a:ext cx="4813340" cy="7321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latin typeface="Helvetica Light"/>
                <a:cs typeface="Helvetica Light"/>
              </a:rPr>
              <a:t>Ali Zandi, Ph.D.</a:t>
            </a:r>
          </a:p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latin typeface="Helvetica Light"/>
                <a:cs typeface="Helvetica Light"/>
              </a:rPr>
              <a:t>aszandi@acs-corp.com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5461" y="276692"/>
            <a:ext cx="8186838" cy="482911"/>
            <a:chOff x="755461" y="276692"/>
            <a:chExt cx="8186838" cy="482911"/>
          </a:xfrm>
        </p:grpSpPr>
        <p:sp>
          <p:nvSpPr>
            <p:cNvPr id="7" name="Content Placeholder 32"/>
            <p:cNvSpPr txBox="1">
              <a:spLocks/>
            </p:cNvSpPr>
            <p:nvPr/>
          </p:nvSpPr>
          <p:spPr>
            <a:xfrm>
              <a:off x="755461" y="276692"/>
              <a:ext cx="8186838" cy="48291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CARSP    ACPSER Conference 2017</a:t>
              </a:r>
            </a:p>
            <a:p>
              <a:pPr marL="0" indent="0">
                <a:buNone/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pic>
          <p:nvPicPr>
            <p:cNvPr id="9" name="Picture 8" descr="mapleleaf12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5167" y="357119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883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4"/>
          </p:nvPr>
        </p:nvSpPr>
        <p:spPr>
          <a:xfrm>
            <a:off x="75631" y="1190501"/>
            <a:ext cx="2636884" cy="164085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Helvetica"/>
                <a:cs typeface="Helvetica"/>
              </a:rPr>
              <a:t>Summary</a:t>
            </a:r>
            <a:r>
              <a:rPr lang="en-US" sz="1800" dirty="0">
                <a:latin typeface="Helvetica"/>
                <a:cs typeface="Helvetica"/>
              </a:rPr>
              <a:t> (all subjects): </a:t>
            </a:r>
          </a:p>
          <a:p>
            <a:pPr marL="971550" lvl="1" indent="-342900">
              <a:buAutoNum type="alphaLcParenBoth"/>
            </a:pPr>
            <a:r>
              <a:rPr lang="en-US" sz="1400" dirty="0">
                <a:latin typeface="Helvetica"/>
                <a:cs typeface="Helvetica"/>
              </a:rPr>
              <a:t>SVT,</a:t>
            </a:r>
          </a:p>
          <a:p>
            <a:pPr marL="971550" lvl="1" indent="-342900">
              <a:buAutoNum type="alphaLcParenBoth"/>
            </a:pPr>
            <a:r>
              <a:rPr lang="en-US" sz="1400" dirty="0">
                <a:latin typeface="Helvetica"/>
                <a:cs typeface="Helvetica"/>
              </a:rPr>
              <a:t>SDT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867551" y="294572"/>
            <a:ext cx="5965438" cy="4500148"/>
            <a:chOff x="2867551" y="294572"/>
            <a:chExt cx="5965438" cy="4500148"/>
          </a:xfrm>
        </p:grpSpPr>
        <p:sp>
          <p:nvSpPr>
            <p:cNvPr id="13" name="TextBox 12"/>
            <p:cNvSpPr txBox="1"/>
            <p:nvPr/>
          </p:nvSpPr>
          <p:spPr>
            <a:xfrm>
              <a:off x="2868576" y="1251871"/>
              <a:ext cx="460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(a)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7551" y="3386522"/>
              <a:ext cx="460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(b)</a:t>
              </a:r>
            </a:p>
          </p:txBody>
        </p:sp>
        <p:pic>
          <p:nvPicPr>
            <p:cNvPr id="11" name="Picture 10" descr="SVT_ALL_BoxPlot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1879" y="294572"/>
              <a:ext cx="4923775" cy="2252630"/>
            </a:xfrm>
            <a:prstGeom prst="rect">
              <a:avLst/>
            </a:prstGeom>
          </p:spPr>
        </p:pic>
        <p:pic>
          <p:nvPicPr>
            <p:cNvPr id="12" name="Picture 11" descr="SDT_ALL_BoxPlot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8041" y="2547202"/>
              <a:ext cx="4486083" cy="2247518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4136658" y="1190500"/>
              <a:ext cx="2632357" cy="968941"/>
              <a:chOff x="4136658" y="1190500"/>
              <a:chExt cx="2632357" cy="96894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007721" y="1882442"/>
                <a:ext cx="17612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dirty="0">
                    <a:solidFill>
                      <a:srgbClr val="666666"/>
                    </a:solidFill>
                  </a:rPr>
                  <a:t>Two-Way ANOVA: </a:t>
                </a:r>
                <a:r>
                  <a:rPr lang="en-CA" sz="1200" i="1" dirty="0">
                    <a:solidFill>
                      <a:srgbClr val="666666"/>
                    </a:solidFill>
                  </a:rPr>
                  <a:t>p</a:t>
                </a:r>
                <a:r>
                  <a:rPr lang="en-CA" sz="1200" dirty="0">
                    <a:solidFill>
                      <a:srgbClr val="666666"/>
                    </a:solidFill>
                  </a:rPr>
                  <a:t>&gt;0.1  </a:t>
                </a:r>
              </a:p>
            </p:txBody>
          </p:sp>
          <p:sp>
            <p:nvSpPr>
              <p:cNvPr id="25" name="Left Brace 24"/>
              <p:cNvSpPr/>
              <p:nvPr/>
            </p:nvSpPr>
            <p:spPr>
              <a:xfrm rot="16200000">
                <a:off x="4363347" y="1296323"/>
                <a:ext cx="196381" cy="649760"/>
              </a:xfrm>
              <a:prstGeom prst="leftBrace">
                <a:avLst/>
              </a:prstGeom>
              <a:ln>
                <a:solidFill>
                  <a:srgbClr val="F4792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6" name="Left Brace 25"/>
              <p:cNvSpPr/>
              <p:nvPr/>
            </p:nvSpPr>
            <p:spPr>
              <a:xfrm rot="16200000">
                <a:off x="5626903" y="963811"/>
                <a:ext cx="196381" cy="649760"/>
              </a:xfrm>
              <a:prstGeom prst="leftBrace">
                <a:avLst/>
              </a:prstGeom>
              <a:ln>
                <a:solidFill>
                  <a:srgbClr val="F4792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154317" y="1700983"/>
                <a:ext cx="6873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i="1" dirty="0">
                    <a:solidFill>
                      <a:srgbClr val="666666"/>
                    </a:solidFill>
                  </a:rPr>
                  <a:t>p</a:t>
                </a:r>
                <a:r>
                  <a:rPr lang="en-CA" sz="1200" dirty="0">
                    <a:solidFill>
                      <a:srgbClr val="666666"/>
                    </a:solidFill>
                  </a:rPr>
                  <a:t>&gt;0.05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94076" y="1381025"/>
                <a:ext cx="6873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i="1" dirty="0">
                    <a:solidFill>
                      <a:srgbClr val="666666"/>
                    </a:solidFill>
                  </a:rPr>
                  <a:t>p</a:t>
                </a:r>
                <a:r>
                  <a:rPr lang="en-CA" sz="1200" dirty="0">
                    <a:solidFill>
                      <a:srgbClr val="666666"/>
                    </a:solidFill>
                  </a:rPr>
                  <a:t>&gt;0.05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307469" y="3399909"/>
              <a:ext cx="2478932" cy="1059882"/>
              <a:chOff x="4307469" y="3399909"/>
              <a:chExt cx="2478932" cy="105988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025107" y="4182792"/>
                <a:ext cx="17612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dirty="0">
                    <a:solidFill>
                      <a:srgbClr val="666666"/>
                    </a:solidFill>
                  </a:rPr>
                  <a:t>Two-Way ANOVA: </a:t>
                </a:r>
                <a:r>
                  <a:rPr lang="en-CA" sz="1200" i="1" dirty="0">
                    <a:solidFill>
                      <a:srgbClr val="666666"/>
                    </a:solidFill>
                  </a:rPr>
                  <a:t>p</a:t>
                </a:r>
                <a:r>
                  <a:rPr lang="en-CA" sz="1200" dirty="0">
                    <a:solidFill>
                      <a:srgbClr val="666666"/>
                    </a:solidFill>
                  </a:rPr>
                  <a:t>&gt;0.5  </a:t>
                </a:r>
              </a:p>
            </p:txBody>
          </p:sp>
          <p:sp>
            <p:nvSpPr>
              <p:cNvPr id="30" name="Left Brace 29"/>
              <p:cNvSpPr/>
              <p:nvPr/>
            </p:nvSpPr>
            <p:spPr>
              <a:xfrm rot="16200000">
                <a:off x="4534158" y="3173220"/>
                <a:ext cx="196381" cy="649760"/>
              </a:xfrm>
              <a:prstGeom prst="leftBrace">
                <a:avLst/>
              </a:prstGeom>
              <a:ln>
                <a:solidFill>
                  <a:srgbClr val="F4792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325128" y="3577880"/>
                <a:ext cx="6873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i="1" dirty="0">
                    <a:solidFill>
                      <a:srgbClr val="666666"/>
                    </a:solidFill>
                  </a:rPr>
                  <a:t>p&lt;</a:t>
                </a:r>
                <a:r>
                  <a:rPr lang="en-CA" sz="1200" dirty="0">
                    <a:solidFill>
                      <a:srgbClr val="666666"/>
                    </a:solidFill>
                  </a:rPr>
                  <a:t>0.05</a:t>
                </a:r>
              </a:p>
            </p:txBody>
          </p:sp>
          <p:sp>
            <p:nvSpPr>
              <p:cNvPr id="32" name="Left Brace 31"/>
              <p:cNvSpPr/>
              <p:nvPr/>
            </p:nvSpPr>
            <p:spPr>
              <a:xfrm rot="16200000">
                <a:off x="5658340" y="3351190"/>
                <a:ext cx="196381" cy="649760"/>
              </a:xfrm>
              <a:prstGeom prst="leftBrace">
                <a:avLst/>
              </a:prstGeom>
              <a:ln>
                <a:solidFill>
                  <a:srgbClr val="F4792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449310" y="3755850"/>
                <a:ext cx="6873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i="1" dirty="0">
                    <a:solidFill>
                      <a:srgbClr val="666666"/>
                    </a:solidFill>
                  </a:rPr>
                  <a:t>p&lt;</a:t>
                </a:r>
                <a:r>
                  <a:rPr lang="en-CA" sz="1200" dirty="0">
                    <a:solidFill>
                      <a:srgbClr val="666666"/>
                    </a:solidFill>
                  </a:rPr>
                  <a:t>0.05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800017" y="1386881"/>
              <a:ext cx="1032972" cy="2190997"/>
              <a:chOff x="7800017" y="1386881"/>
              <a:chExt cx="1032972" cy="2190997"/>
            </a:xfrm>
          </p:grpSpPr>
          <p:sp>
            <p:nvSpPr>
              <p:cNvPr id="36" name="Right Brace 35"/>
              <p:cNvSpPr/>
              <p:nvPr/>
            </p:nvSpPr>
            <p:spPr>
              <a:xfrm>
                <a:off x="7800017" y="1386881"/>
                <a:ext cx="345638" cy="2190997"/>
              </a:xfrm>
              <a:prstGeom prst="rightBrace">
                <a:avLst/>
              </a:prstGeom>
              <a:ln>
                <a:solidFill>
                  <a:srgbClr val="F4792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145655" y="2356121"/>
                <a:ext cx="6873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i="1" dirty="0">
                    <a:solidFill>
                      <a:srgbClr val="666666"/>
                    </a:solidFill>
                  </a:rPr>
                  <a:t>p&gt;0.1</a:t>
                </a:r>
                <a:endParaRPr lang="en-CA" sz="1200" dirty="0">
                  <a:solidFill>
                    <a:srgbClr val="66666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607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2554941" y="608305"/>
            <a:ext cx="6417235" cy="380009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 </a:t>
            </a:r>
            <a:r>
              <a:rPr lang="en-US" dirty="0">
                <a:solidFill>
                  <a:schemeClr val="tx1"/>
                </a:solidFill>
              </a:rPr>
              <a:t>machine learning </a:t>
            </a:r>
            <a:r>
              <a:rPr lang="en-US" dirty="0"/>
              <a:t>method for </a:t>
            </a:r>
            <a:r>
              <a:rPr lang="en-US" dirty="0">
                <a:solidFill>
                  <a:schemeClr val="tx1"/>
                </a:solidFill>
              </a:rPr>
              <a:t>non-intrusive </a:t>
            </a:r>
            <a:r>
              <a:rPr lang="en-US" dirty="0"/>
              <a:t>assessment of </a:t>
            </a:r>
            <a:r>
              <a:rPr lang="en-US" dirty="0">
                <a:solidFill>
                  <a:schemeClr val="tx1"/>
                </a:solidFill>
              </a:rPr>
              <a:t>drowsiness</a:t>
            </a:r>
            <a:r>
              <a:rPr lang="en-US" dirty="0"/>
              <a:t> using </a:t>
            </a:r>
            <a:r>
              <a:rPr lang="en-US" dirty="0">
                <a:solidFill>
                  <a:schemeClr val="tx1"/>
                </a:solidFill>
              </a:rPr>
              <a:t>eye tracking </a:t>
            </a:r>
            <a:r>
              <a:rPr lang="en-US" dirty="0"/>
              <a:t>data</a:t>
            </a:r>
          </a:p>
          <a:p>
            <a:pPr lvl="1"/>
            <a:r>
              <a:rPr lang="en-US" dirty="0"/>
              <a:t>Sustained vigilance task (</a:t>
            </a:r>
            <a:r>
              <a:rPr lang="en-US" dirty="0">
                <a:solidFill>
                  <a:schemeClr val="tx1"/>
                </a:solidFill>
              </a:rPr>
              <a:t>SVT</a:t>
            </a:r>
            <a:r>
              <a:rPr lang="en-US" dirty="0"/>
              <a:t>) &amp; simulated driving task (</a:t>
            </a:r>
            <a:r>
              <a:rPr lang="en-US" dirty="0">
                <a:solidFill>
                  <a:schemeClr val="tx1"/>
                </a:solidFill>
              </a:rPr>
              <a:t>SDT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RTs</a:t>
            </a:r>
            <a:r>
              <a:rPr lang="en-US" dirty="0"/>
              <a:t> to visual stimuli / </a:t>
            </a:r>
            <a:r>
              <a:rPr lang="en-US" dirty="0">
                <a:solidFill>
                  <a:schemeClr val="tx1"/>
                </a:solidFill>
              </a:rPr>
              <a:t>EEG</a:t>
            </a:r>
            <a:r>
              <a:rPr lang="en-US" dirty="0"/>
              <a:t> as 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baseline</a:t>
            </a:r>
          </a:p>
          <a:p>
            <a:pPr lvl="1"/>
            <a:r>
              <a:rPr lang="en-US" dirty="0"/>
              <a:t>Preliminary study </a:t>
            </a:r>
            <a:r>
              <a:rPr lang="en-US" u="sng" dirty="0"/>
              <a:t>verifies</a:t>
            </a:r>
            <a:r>
              <a:rPr lang="en-US" dirty="0"/>
              <a:t> the potential of the proposed methodology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High correspondence between the selected eye tracking features and both the behavioural (PVT) and physiological (EEG) measures of vigilance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Helvetica"/>
                <a:cs typeface="Helvetica"/>
              </a:rPr>
              <a:t>Further investigations required:</a:t>
            </a:r>
          </a:p>
          <a:p>
            <a:pPr lvl="1"/>
            <a:r>
              <a:rPr lang="en-US" dirty="0"/>
              <a:t>Various levels of fatigue/sleep deprivation and time of day</a:t>
            </a:r>
          </a:p>
          <a:p>
            <a:pPr lvl="1"/>
            <a:r>
              <a:rPr lang="en-US" dirty="0"/>
              <a:t>Exploring more eye tracking features</a:t>
            </a:r>
          </a:p>
          <a:p>
            <a:pPr lvl="1"/>
            <a:r>
              <a:rPr lang="en-US" dirty="0"/>
              <a:t>Real driving scenarios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75631" y="602976"/>
            <a:ext cx="2479310" cy="2367896"/>
          </a:xfrm>
        </p:spPr>
        <p:txBody>
          <a:bodyPr/>
          <a:lstStyle/>
          <a:p>
            <a:r>
              <a:rPr lang="en-US" dirty="0"/>
              <a:t>Conclusion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1586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3386666" y="3354295"/>
            <a:ext cx="4402667" cy="709706"/>
          </a:xfrm>
        </p:spPr>
        <p:txBody>
          <a:bodyPr>
            <a:normAutofit lnSpcReduction="10000"/>
          </a:bodyPr>
          <a:lstStyle/>
          <a:p>
            <a:r>
              <a:rPr lang="en-US" sz="1600"/>
              <a:t>Ali Zandi, Ph.D.</a:t>
            </a:r>
          </a:p>
          <a:p>
            <a:r>
              <a:rPr lang="en-US" sz="1600"/>
              <a:t>aszandi@acs-corp.com</a:t>
            </a:r>
          </a:p>
          <a:p>
            <a:endParaRPr lang="en-US" sz="16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5630" y="602976"/>
            <a:ext cx="2908869" cy="824568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57712" y="3357227"/>
            <a:ext cx="2322428" cy="751598"/>
          </a:xfrm>
        </p:spPr>
        <p:txBody>
          <a:bodyPr>
            <a:normAutofit/>
          </a:bodyPr>
          <a:lstStyle/>
          <a:p>
            <a:pPr algn="r"/>
            <a:r>
              <a:rPr lang="en-US" sz="2800"/>
              <a:t>Q &amp; 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CD81F6-425B-DF43-9012-9658D983B3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201249" y="1314824"/>
            <a:ext cx="4643757" cy="3088245"/>
          </a:xfrm>
        </p:spPr>
        <p:txBody>
          <a:bodyPr>
            <a:normAutofit/>
          </a:bodyPr>
          <a:lstStyle/>
          <a:p>
            <a:pPr lvl="1">
              <a:spcAft>
                <a:spcPts val="1500"/>
              </a:spcAft>
            </a:pPr>
            <a:r>
              <a:rPr lang="en-US" dirty="0"/>
              <a:t>Increasingly sleep-deprived society</a:t>
            </a:r>
          </a:p>
          <a:p>
            <a:pPr lvl="1"/>
            <a:r>
              <a:rPr lang="en-US" dirty="0"/>
              <a:t>Fatigue, drowsiness, cognitive deficits</a:t>
            </a:r>
          </a:p>
          <a:p>
            <a:pPr lvl="1"/>
            <a:r>
              <a:rPr lang="en-US" dirty="0"/>
              <a:t>Negative impacts on health, safety and performance</a:t>
            </a:r>
          </a:p>
          <a:p>
            <a:pPr lvl="1"/>
            <a:r>
              <a:rPr lang="en-US" dirty="0"/>
              <a:t>Annual average of 83,000 sleep-related crashes on U.S. roadways (2005-2009); Drowsiness involvement in nearly 3% of US crash fatalities in 2014 (NHTSA).</a:t>
            </a:r>
          </a:p>
          <a:p>
            <a:pPr lvl="1"/>
            <a:r>
              <a:rPr lang="en-US" dirty="0"/>
              <a:t>Increase of fatigue-related motor vehicle fatalities from 4.6% in 2000 to 6.4% in 2013 in Canada (Traffic Injury Research Foundation).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79749" y="3213406"/>
            <a:ext cx="2469195" cy="1573588"/>
            <a:chOff x="6527804" y="2732481"/>
            <a:chExt cx="2469195" cy="1573588"/>
          </a:xfrm>
        </p:grpSpPr>
        <p:pic>
          <p:nvPicPr>
            <p:cNvPr id="15" name="Picture 14" descr="sleep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7804" y="2732481"/>
              <a:ext cx="2469195" cy="138892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81784" y="4121403"/>
              <a:ext cx="202353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http://www.drivingschoolireland.com/what_not.html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39394" y="1368565"/>
            <a:ext cx="2819401" cy="1737882"/>
            <a:chOff x="6460068" y="367506"/>
            <a:chExt cx="2819401" cy="1737882"/>
          </a:xfrm>
        </p:grpSpPr>
        <p:sp>
          <p:nvSpPr>
            <p:cNvPr id="20" name="Rectangle 19"/>
            <p:cNvSpPr/>
            <p:nvPr/>
          </p:nvSpPr>
          <p:spPr>
            <a:xfrm>
              <a:off x="6460068" y="1828389"/>
              <a:ext cx="281940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https://inscopeca.wordpress.com/fatigue-information-2/employer-and-hse-fatigue-information/</a:t>
              </a:r>
            </a:p>
          </p:txBody>
        </p:sp>
        <p:pic>
          <p:nvPicPr>
            <p:cNvPr id="21" name="Picture 20" descr="circadian-cloc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1784" y="367506"/>
              <a:ext cx="1905432" cy="1398587"/>
            </a:xfrm>
            <a:prstGeom prst="rect">
              <a:avLst/>
            </a:prstGeom>
          </p:spPr>
        </p:pic>
      </p:grpSp>
      <p:cxnSp>
        <p:nvCxnSpPr>
          <p:cNvPr id="25" name="Straight Connector 24"/>
          <p:cNvCxnSpPr/>
          <p:nvPr/>
        </p:nvCxnSpPr>
        <p:spPr>
          <a:xfrm>
            <a:off x="5031863" y="1314824"/>
            <a:ext cx="0" cy="3472170"/>
          </a:xfrm>
          <a:prstGeom prst="line">
            <a:avLst/>
          </a:prstGeom>
          <a:ln w="3175" cmpd="sng">
            <a:solidFill>
              <a:srgbClr val="F47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75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</p:spPr>
        <p:txBody>
          <a:bodyPr/>
          <a:lstStyle/>
          <a:p>
            <a:fld id="{7ACD81F6-425B-DF43-9012-9658D983B3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3074771" y="3620181"/>
            <a:ext cx="5892840" cy="1186813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An international group of companies (beginning in 1970) with a Canadian headquarter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Pioneer in alcohol detection technology and road safety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Scientific research, product development, and manufacturing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mr-IN"/>
              <a:t>Alcohol Countermeasure System Corp.</a:t>
            </a:r>
            <a:r>
              <a:rPr lang="en-CA"/>
              <a:t> (ACS)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72910" y="3589884"/>
            <a:ext cx="2132757" cy="1140322"/>
          </a:xfrm>
        </p:spPr>
        <p:txBody>
          <a:bodyPr>
            <a:normAutofit/>
          </a:bodyPr>
          <a:lstStyle/>
          <a:p>
            <a:pPr algn="r">
              <a:spcAft>
                <a:spcPts val="1000"/>
              </a:spcAft>
            </a:pPr>
            <a:r>
              <a:rPr lang="en-US" sz="1400"/>
              <a:t>Research collaborations with academic sector</a:t>
            </a:r>
          </a:p>
          <a:p>
            <a:pPr algn="r">
              <a:spcAft>
                <a:spcPts val="1000"/>
              </a:spcAft>
            </a:pPr>
            <a:r>
              <a:rPr lang="en-US" sz="1400"/>
              <a:t>In-house R &amp; D</a:t>
            </a:r>
          </a:p>
          <a:p>
            <a:pPr algn="r"/>
            <a:endParaRPr lang="en-US" sz="1400"/>
          </a:p>
        </p:txBody>
      </p:sp>
      <p:pic>
        <p:nvPicPr>
          <p:cNvPr id="15" name="Picture 14" descr="hero-contact-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16853"/>
            <a:ext cx="9144000" cy="234950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104451" y="3620181"/>
            <a:ext cx="0" cy="992578"/>
          </a:xfrm>
          <a:prstGeom prst="line">
            <a:avLst/>
          </a:prstGeom>
          <a:ln w="3175" cmpd="sng">
            <a:solidFill>
              <a:srgbClr val="F47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42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2863104" y="1801819"/>
            <a:ext cx="4813340" cy="210695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800"/>
              <a:t>To</a:t>
            </a:r>
            <a:r>
              <a:rPr lang="en-US" sz="1800">
                <a:solidFill>
                  <a:srgbClr val="F47920"/>
                </a:solidFill>
              </a:rPr>
              <a:t> develop non-intrusive real-time techniques </a:t>
            </a:r>
            <a:r>
              <a:rPr lang="en-US" sz="1800"/>
              <a:t>to reliably assess the </a:t>
            </a:r>
            <a:r>
              <a:rPr lang="en-US" sz="1800">
                <a:solidFill>
                  <a:srgbClr val="F47920"/>
                </a:solidFill>
              </a:rPr>
              <a:t>state of vigilance</a:t>
            </a:r>
            <a:r>
              <a:rPr lang="en-US" sz="1800"/>
              <a:t>, which is critical for managing fatigue in people and reducing motor vehicle collisions and human fatalities.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205752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12888" y="993853"/>
            <a:ext cx="6328834" cy="3655758"/>
          </a:xfrm>
        </p:spPr>
        <p:txBody>
          <a:bodyPr>
            <a:normAutofit lnSpcReduction="10000"/>
          </a:bodyPr>
          <a:lstStyle/>
          <a:p>
            <a:pPr marL="756000" lvl="1">
              <a:buFont typeface="Wingdings" pitchFamily="2" charset="2"/>
              <a:buChar char="q"/>
            </a:pPr>
            <a:r>
              <a:rPr lang="en-US" sz="1600" b="1" dirty="0"/>
              <a:t>Sustained Vigilance Task (SVT)</a:t>
            </a:r>
          </a:p>
          <a:p>
            <a:pPr marL="1213200" lvl="2" indent="-285750">
              <a:lnSpc>
                <a:spcPts val="1800"/>
              </a:lnSpc>
              <a:buSzPct val="50000"/>
              <a:buFont typeface="Wingdings" charset="2"/>
              <a:buChar char="u"/>
            </a:pPr>
            <a:r>
              <a:rPr lang="en-US" dirty="0"/>
              <a:t>Six consecutive </a:t>
            </a:r>
            <a:r>
              <a:rPr lang="en-US" u="sng" dirty="0">
                <a:solidFill>
                  <a:schemeClr val="tx1"/>
                </a:solidFill>
              </a:rPr>
              <a:t>psychomotor vigilance task </a:t>
            </a:r>
            <a:r>
              <a:rPr lang="en-US" dirty="0"/>
              <a:t>(PVT) </a:t>
            </a:r>
          </a:p>
          <a:p>
            <a:pPr marL="1213200" lvl="2" indent="-285750">
              <a:lnSpc>
                <a:spcPts val="1800"/>
              </a:lnSpc>
              <a:buSzPct val="50000"/>
              <a:buFont typeface="Wingdings" charset="2"/>
              <a:buChar char="u"/>
            </a:pPr>
            <a:r>
              <a:rPr lang="en-CA" dirty="0"/>
              <a:t>A highly controlled laboratory setting</a:t>
            </a:r>
            <a:endParaRPr lang="en-US" dirty="0"/>
          </a:p>
          <a:p>
            <a:pPr marL="1213200" lvl="2" indent="-285750">
              <a:lnSpc>
                <a:spcPts val="1800"/>
              </a:lnSpc>
              <a:buSzPct val="50000"/>
              <a:buFont typeface="Wingdings" charset="2"/>
              <a:buChar char="u"/>
            </a:pPr>
            <a:r>
              <a:rPr lang="en-US" dirty="0"/>
              <a:t>100 stimulus-response trials per PVT episode</a:t>
            </a:r>
          </a:p>
          <a:p>
            <a:pPr marL="1213200" lvl="2" indent="-285750">
              <a:lnSpc>
                <a:spcPts val="1800"/>
              </a:lnSpc>
              <a:buSzPct val="50000"/>
              <a:buFont typeface="Wingdings" charset="2"/>
              <a:buChar char="u"/>
            </a:pPr>
            <a:r>
              <a:rPr lang="en-US" dirty="0"/>
              <a:t>Two separate sessions (different sleep conditions):</a:t>
            </a:r>
          </a:p>
          <a:p>
            <a:pPr lvl="3">
              <a:lnSpc>
                <a:spcPts val="1800"/>
              </a:lnSpc>
            </a:pPr>
            <a:r>
              <a:rPr lang="en-US" sz="1400" dirty="0"/>
              <a:t>normal sleep (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NS</a:t>
            </a:r>
            <a:r>
              <a:rPr lang="en-US" sz="1400" dirty="0"/>
              <a:t>) </a:t>
            </a:r>
          </a:p>
          <a:p>
            <a:pPr lvl="3">
              <a:lnSpc>
                <a:spcPts val="1800"/>
              </a:lnSpc>
            </a:pPr>
            <a:r>
              <a:rPr lang="en-US" sz="1400" dirty="0"/>
              <a:t>sleep restriction (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SR</a:t>
            </a:r>
            <a:r>
              <a:rPr lang="en-US" sz="1400" dirty="0"/>
              <a:t>)</a:t>
            </a:r>
          </a:p>
          <a:p>
            <a:pPr lvl="2">
              <a:lnSpc>
                <a:spcPts val="1800"/>
              </a:lnSpc>
              <a:buSzPct val="50000"/>
              <a:buFont typeface="Wingdings" charset="2"/>
              <a:buChar char="u"/>
            </a:pPr>
            <a:r>
              <a:rPr lang="en-US" dirty="0"/>
              <a:t>15 subjects (age 22.9±3.3 years; 11 females)</a:t>
            </a:r>
          </a:p>
          <a:p>
            <a:pPr lvl="2">
              <a:lnSpc>
                <a:spcPts val="1800"/>
              </a:lnSpc>
              <a:buSzPct val="50000"/>
              <a:buFont typeface="Wingdings" charset="2"/>
              <a:buChar char="u"/>
            </a:pPr>
            <a:r>
              <a:rPr lang="en-US" dirty="0"/>
              <a:t>Brain &amp; Mind Sleep Research Lab. Western University, Canada </a:t>
            </a:r>
          </a:p>
          <a:p>
            <a:pPr lvl="2">
              <a:lnSpc>
                <a:spcPts val="1800"/>
              </a:lnSpc>
              <a:buSzPct val="50000"/>
              <a:buFont typeface="Wingdings" charset="2"/>
              <a:buChar char="u"/>
            </a:pPr>
            <a:r>
              <a:rPr lang="en-US" dirty="0"/>
              <a:t>Multi-modal data (eye tracking, EEG, and reaction time)</a:t>
            </a:r>
          </a:p>
          <a:p>
            <a:pPr lvl="2">
              <a:lnSpc>
                <a:spcPts val="1800"/>
              </a:lnSpc>
              <a:buSzPct val="50000"/>
              <a:buFont typeface="Wingdings" charset="2"/>
              <a:buChar char="u"/>
            </a:pPr>
            <a:r>
              <a:rPr lang="en-US" dirty="0"/>
              <a:t>Reaction times to visual stimuli as the </a:t>
            </a:r>
            <a:r>
              <a:rPr lang="en-US" u="sng" dirty="0">
                <a:solidFill>
                  <a:schemeClr val="tx1"/>
                </a:solidFill>
              </a:rPr>
              <a:t>baseline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Methods</a:t>
            </a:r>
            <a:endParaRPr lang="en-CA" sz="1800" dirty="0">
              <a:solidFill>
                <a:srgbClr val="FF8000"/>
              </a:solidFill>
            </a:endParaRPr>
          </a:p>
        </p:txBody>
      </p:sp>
      <p:pic>
        <p:nvPicPr>
          <p:cNvPr id="14" name="Content Placeholder 9" descr="GP3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611" y="366113"/>
            <a:ext cx="2511777" cy="1689654"/>
          </a:xfrm>
          <a:prstGeom prst="rect">
            <a:avLst/>
          </a:prstGeom>
        </p:spPr>
      </p:pic>
      <p:pic>
        <p:nvPicPr>
          <p:cNvPr id="17" name="Picture 16" descr="Untitled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554611" y="3158794"/>
            <a:ext cx="2511777" cy="1648200"/>
          </a:xfrm>
          <a:prstGeom prst="rect">
            <a:avLst/>
          </a:prstGeom>
        </p:spPr>
      </p:pic>
      <p:sp>
        <p:nvSpPr>
          <p:cNvPr id="22" name="Content Placeholder 32"/>
          <p:cNvSpPr txBox="1">
            <a:spLocks/>
          </p:cNvSpPr>
          <p:nvPr/>
        </p:nvSpPr>
        <p:spPr>
          <a:xfrm>
            <a:off x="6554610" y="2321278"/>
            <a:ext cx="2511777" cy="4797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F47920"/>
              </a:buClr>
              <a:buFont typeface="Arial"/>
              <a:buChar char="•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47920"/>
              </a:buClr>
              <a:buFont typeface="Lucida Grande"/>
              <a:buChar char="–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47920"/>
              </a:buClr>
              <a:buFont typeface="Lucida Grande"/>
              <a:buChar char="»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latin typeface="Helvetica"/>
                <a:cs typeface="Helvetica"/>
              </a:rPr>
              <a:t>GazePoint GP3 Eye Tracker </a:t>
            </a:r>
          </a:p>
        </p:txBody>
      </p:sp>
    </p:spTree>
    <p:extLst>
      <p:ext uri="{BB962C8B-B14F-4D97-AF65-F5344CB8AC3E}">
        <p14:creationId xmlns:p14="http://schemas.microsoft.com/office/powerpoint/2010/main" val="210764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12888" y="993853"/>
            <a:ext cx="6328834" cy="3655758"/>
          </a:xfrm>
        </p:spPr>
        <p:txBody>
          <a:bodyPr>
            <a:normAutofit/>
          </a:bodyPr>
          <a:lstStyle/>
          <a:p>
            <a:pPr marL="756000" lvl="1">
              <a:buFont typeface="Wingdings" pitchFamily="2" charset="2"/>
              <a:buChar char="q"/>
            </a:pPr>
            <a:r>
              <a:rPr lang="en-US" sz="1600" b="1" dirty="0"/>
              <a:t>Simulated Driving Task (SDT)</a:t>
            </a:r>
          </a:p>
          <a:p>
            <a:pPr marL="1213200" lvl="2" indent="-285750">
              <a:lnSpc>
                <a:spcPts val="1800"/>
              </a:lnSpc>
              <a:buSzPct val="50000"/>
              <a:buFont typeface="Wingdings" charset="2"/>
              <a:buChar char="u"/>
            </a:pPr>
            <a:r>
              <a:rPr lang="en-CA" dirty="0"/>
              <a:t>More real-world situation using a driving simulator</a:t>
            </a:r>
            <a:endParaRPr lang="en-US" dirty="0"/>
          </a:p>
          <a:p>
            <a:pPr marL="1213200" lvl="2" indent="-285750">
              <a:lnSpc>
                <a:spcPts val="1800"/>
              </a:lnSpc>
              <a:buSzPct val="50000"/>
              <a:buFont typeface="Wingdings" charset="2"/>
              <a:buChar char="u"/>
            </a:pPr>
            <a:r>
              <a:rPr lang="en-US" dirty="0"/>
              <a:t>Two separate sessions (</a:t>
            </a:r>
            <a:r>
              <a:rPr lang="en-US" sz="1200" dirty="0"/>
              <a:t>different conditions &amp;</a:t>
            </a:r>
            <a:br>
              <a:rPr lang="en-US" sz="1200" dirty="0"/>
            </a:br>
            <a:r>
              <a:rPr lang="en-US" sz="1200" dirty="0"/>
              <a:t> time of the day</a:t>
            </a:r>
            <a:r>
              <a:rPr lang="en-US" dirty="0"/>
              <a:t>):</a:t>
            </a:r>
          </a:p>
          <a:p>
            <a:pPr lvl="3">
              <a:lnSpc>
                <a:spcPts val="1800"/>
              </a:lnSpc>
            </a:pPr>
            <a:r>
              <a:rPr lang="en-US" sz="1400" dirty="0"/>
              <a:t>10-min control driving (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CD</a:t>
            </a:r>
            <a:r>
              <a:rPr lang="en-US" sz="1400" dirty="0"/>
              <a:t>)</a:t>
            </a:r>
          </a:p>
          <a:p>
            <a:pPr lvl="3">
              <a:lnSpc>
                <a:spcPts val="1800"/>
              </a:lnSpc>
            </a:pPr>
            <a:r>
              <a:rPr lang="en-US" sz="1400" dirty="0"/>
              <a:t>30-min monotonous driving (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MD</a:t>
            </a:r>
            <a:r>
              <a:rPr lang="en-US" sz="1400" dirty="0"/>
              <a:t>)</a:t>
            </a:r>
          </a:p>
          <a:p>
            <a:pPr lvl="2">
              <a:lnSpc>
                <a:spcPts val="1800"/>
              </a:lnSpc>
              <a:buSzPct val="50000"/>
              <a:buFont typeface="Wingdings" charset="2"/>
              <a:buChar char="u"/>
            </a:pPr>
            <a:r>
              <a:rPr lang="en-US" dirty="0"/>
              <a:t>7 subjects (age 36.6±8.1 years; 5 males)</a:t>
            </a:r>
          </a:p>
          <a:p>
            <a:pPr lvl="2">
              <a:lnSpc>
                <a:spcPts val="1800"/>
              </a:lnSpc>
              <a:buSzPct val="50000"/>
              <a:buFont typeface="Wingdings" charset="2"/>
              <a:buChar char="u"/>
            </a:pPr>
            <a:r>
              <a:rPr lang="en-CA" dirty="0"/>
              <a:t>Alcohol Countermeasure System Corp., Toronto, Canada</a:t>
            </a:r>
            <a:r>
              <a:rPr lang="en-US" dirty="0"/>
              <a:t> </a:t>
            </a:r>
          </a:p>
          <a:p>
            <a:pPr lvl="2">
              <a:lnSpc>
                <a:spcPts val="1800"/>
              </a:lnSpc>
              <a:buSzPct val="50000"/>
              <a:buFont typeface="Wingdings" charset="2"/>
              <a:buChar char="u"/>
            </a:pPr>
            <a:r>
              <a:rPr lang="en-US" dirty="0"/>
              <a:t>Multi-modal data (eye tracking, EEG, and ECG)</a:t>
            </a:r>
          </a:p>
          <a:p>
            <a:pPr lvl="2">
              <a:lnSpc>
                <a:spcPts val="1800"/>
              </a:lnSpc>
              <a:buSzPct val="50000"/>
              <a:buFont typeface="Wingdings" charset="2"/>
              <a:buChar char="u"/>
            </a:pPr>
            <a:r>
              <a:rPr lang="en-CA" dirty="0"/>
              <a:t>Characteristic changes in EEG power spectrum </a:t>
            </a:r>
            <a:r>
              <a:rPr lang="en-US" dirty="0"/>
              <a:t>as the </a:t>
            </a:r>
            <a:r>
              <a:rPr lang="en-US" u="sng" dirty="0">
                <a:solidFill>
                  <a:schemeClr val="tx1"/>
                </a:solidFill>
              </a:rPr>
              <a:t>baseline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Methods</a:t>
            </a:r>
            <a:endParaRPr lang="en-CA" sz="1800" dirty="0">
              <a:solidFill>
                <a:srgbClr val="FF8000"/>
              </a:solidFill>
            </a:endParaRPr>
          </a:p>
        </p:txBody>
      </p:sp>
      <p:sp>
        <p:nvSpPr>
          <p:cNvPr id="22" name="Content Placeholder 32"/>
          <p:cNvSpPr txBox="1">
            <a:spLocks/>
          </p:cNvSpPr>
          <p:nvPr/>
        </p:nvSpPr>
        <p:spPr>
          <a:xfrm>
            <a:off x="6403145" y="2561167"/>
            <a:ext cx="2511777" cy="4797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Clr>
                <a:srgbClr val="F47920"/>
              </a:buClr>
              <a:buFont typeface="Arial"/>
              <a:buChar char="•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47920"/>
              </a:buClr>
              <a:buFont typeface="Lucida Grande"/>
              <a:buChar char="–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47920"/>
              </a:buClr>
              <a:buFont typeface="Lucida Grande"/>
              <a:buChar char="»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Helvetica"/>
                <a:cs typeface="Helvetica"/>
              </a:rPr>
              <a:t>SmartEye</a:t>
            </a:r>
            <a:r>
              <a:rPr lang="en-US" sz="1400" dirty="0">
                <a:latin typeface="Helvetica"/>
                <a:cs typeface="Helvetica"/>
              </a:rPr>
              <a:t> Pro Eye Tracker </a:t>
            </a:r>
          </a:p>
        </p:txBody>
      </p:sp>
      <p:pic>
        <p:nvPicPr>
          <p:cNvPr id="9" name="Content Placeholder 12" descr="20160412_154657_LLS.jpg"/>
          <p:cNvPicPr>
            <a:picLocks noChangeAspect="1"/>
          </p:cNvPicPr>
          <p:nvPr/>
        </p:nvPicPr>
        <p:blipFill>
          <a:blip r:embed="rId2"/>
          <a:srcRect t="4353" r="24225"/>
          <a:stretch>
            <a:fillRect/>
          </a:stretch>
        </p:blipFill>
        <p:spPr>
          <a:xfrm>
            <a:off x="5671524" y="142571"/>
            <a:ext cx="3382719" cy="2401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6520955" y="3038939"/>
            <a:ext cx="2545082" cy="1768055"/>
            <a:chOff x="6460070" y="1236904"/>
            <a:chExt cx="2683932" cy="1768055"/>
          </a:xfrm>
        </p:grpSpPr>
        <p:pic>
          <p:nvPicPr>
            <p:cNvPr id="11" name="Picture 10" descr="timeofday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70" y="1236904"/>
              <a:ext cx="2683932" cy="145008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98920" y="2727960"/>
              <a:ext cx="236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http://www.salemhealth.org/services/sleep/what-is-normal-sleep-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764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233235"/>
              </p:ext>
            </p:extLst>
          </p:nvPr>
        </p:nvGraphicFramePr>
        <p:xfrm>
          <a:off x="2781299" y="1314063"/>
          <a:ext cx="6096000" cy="1483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400" b="1" dirty="0">
                          <a:latin typeface="Helvetica"/>
                        </a:rPr>
                        <a:t>General Gaze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latin typeface="Helvetica"/>
                        </a:rPr>
                        <a:t>STD, median, </a:t>
                      </a:r>
                      <a:r>
                        <a:rPr lang="en-CA" sz="1200" b="1" dirty="0" err="1">
                          <a:latin typeface="Helvetica"/>
                        </a:rPr>
                        <a:t>scanpath</a:t>
                      </a:r>
                      <a:r>
                        <a:rPr lang="en-CA" sz="1200" b="1" dirty="0">
                          <a:latin typeface="Helvetica"/>
                        </a:rPr>
                        <a:t>, velocity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dirty="0">
                          <a:latin typeface="Helvetica"/>
                        </a:rPr>
                        <a:t>Fixation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latin typeface="Helvetica"/>
                        </a:rPr>
                        <a:t>Duration, frequency, percentage, </a:t>
                      </a:r>
                      <a:r>
                        <a:rPr lang="en-CA" sz="1200" b="1" dirty="0" err="1">
                          <a:latin typeface="Helvetica"/>
                        </a:rPr>
                        <a:t>scanpath</a:t>
                      </a:r>
                      <a:r>
                        <a:rPr lang="en-CA" sz="1200" b="1" dirty="0">
                          <a:latin typeface="Helvetica"/>
                        </a:rPr>
                        <a:t>, velocity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dirty="0">
                          <a:latin typeface="Helvetica"/>
                        </a:rPr>
                        <a:t>Saccade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dirty="0">
                          <a:latin typeface="Helvetica"/>
                        </a:rPr>
                        <a:t>Blinking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latin typeface="Helvetica"/>
                        </a:rPr>
                        <a:t>Duration, frequency, percentage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562576" y="2988163"/>
            <a:ext cx="6087759" cy="1555787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/>
              <a:t> Dimensionality reduction </a:t>
            </a:r>
          </a:p>
          <a:p>
            <a:pPr lvl="2"/>
            <a:r>
              <a:rPr lang="en-US" sz="1800" dirty="0"/>
              <a:t>Fisher’s discriminant analysis (</a:t>
            </a:r>
            <a:r>
              <a:rPr lang="en-US" sz="1800" dirty="0">
                <a:solidFill>
                  <a:srgbClr val="000000"/>
                </a:solidFill>
                <a:latin typeface="Helvetica"/>
                <a:cs typeface="Helvetica"/>
              </a:rPr>
              <a:t>FDA</a:t>
            </a:r>
            <a:r>
              <a:rPr lang="en-US" sz="1800" dirty="0"/>
              <a:t>)</a:t>
            </a:r>
          </a:p>
          <a:p>
            <a:pPr lvl="2"/>
            <a:endParaRPr lang="en-US" dirty="0"/>
          </a:p>
          <a:p>
            <a:pPr marL="457200" lvl="1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/>
              <a:t> Classification</a:t>
            </a:r>
          </a:p>
          <a:p>
            <a:pPr lvl="2"/>
            <a:r>
              <a:rPr lang="en-US" sz="1900" dirty="0"/>
              <a:t>Non-linear support vector machine (</a:t>
            </a:r>
            <a:r>
              <a:rPr lang="en-US" sz="1900" dirty="0">
                <a:solidFill>
                  <a:schemeClr val="tx1"/>
                </a:solidFill>
              </a:rPr>
              <a:t>SVM</a:t>
            </a:r>
            <a:r>
              <a:rPr lang="en-US" sz="1900" dirty="0"/>
              <a:t>) with Gaussian kernel</a:t>
            </a:r>
          </a:p>
          <a:p>
            <a:pPr marL="857250" lvl="2" indent="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2562577" y="740833"/>
            <a:ext cx="4643757" cy="515056"/>
          </a:xfrm>
        </p:spPr>
        <p:txBody>
          <a:bodyPr>
            <a:normAutofit/>
          </a:bodyPr>
          <a:lstStyle/>
          <a:p>
            <a:pPr marL="457200" lvl="1" indent="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1600" dirty="0"/>
              <a:t>Feature Extraction (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25 features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880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4"/>
          </p:nvPr>
        </p:nvSpPr>
        <p:spPr>
          <a:xfrm>
            <a:off x="75632" y="1190501"/>
            <a:ext cx="2322428" cy="164085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Helvetica"/>
                <a:cs typeface="Helvetica"/>
              </a:rPr>
              <a:t>SVT</a:t>
            </a:r>
            <a:r>
              <a:rPr lang="en-US" sz="1800" dirty="0">
                <a:latin typeface="Helvetica"/>
                <a:cs typeface="Helvetica"/>
              </a:rPr>
              <a:t> (per subject): </a:t>
            </a:r>
          </a:p>
          <a:p>
            <a:pPr marL="971550" lvl="1" indent="-342900">
              <a:buAutoNum type="alphaLcParenBoth"/>
            </a:pPr>
            <a:r>
              <a:rPr lang="en-US" sz="1400" dirty="0">
                <a:latin typeface="Helvetica"/>
                <a:cs typeface="Helvetica"/>
              </a:rPr>
              <a:t>NS session,</a:t>
            </a:r>
          </a:p>
          <a:p>
            <a:pPr marL="971550" lvl="1" indent="-342900">
              <a:buAutoNum type="alphaLcParenBoth"/>
            </a:pPr>
            <a:r>
              <a:rPr lang="en-US" sz="1400" dirty="0">
                <a:latin typeface="Helvetica"/>
                <a:cs typeface="Helvetica"/>
              </a:rPr>
              <a:t>SR session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67551" y="453684"/>
            <a:ext cx="5395707" cy="4151974"/>
            <a:chOff x="2867551" y="453684"/>
            <a:chExt cx="5395707" cy="4151974"/>
          </a:xfrm>
        </p:grpSpPr>
        <p:pic>
          <p:nvPicPr>
            <p:cNvPr id="12" name="Picture 11" descr="AllSubjects_SVT_NS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5445" y="453684"/>
              <a:ext cx="4787813" cy="204268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68576" y="1227323"/>
              <a:ext cx="460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(a)</a:t>
              </a:r>
            </a:p>
          </p:txBody>
        </p:sp>
        <p:pic>
          <p:nvPicPr>
            <p:cNvPr id="14" name="Picture 13" descr="AllSubjects_SVT_SR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5446" y="2571749"/>
              <a:ext cx="4787812" cy="203390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867551" y="3300604"/>
              <a:ext cx="460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(b)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48403" y="908263"/>
              <a:ext cx="6382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>
                  <a:solidFill>
                    <a:srgbClr val="666666"/>
                  </a:solidFill>
                </a:rPr>
                <a:t>86%</a:t>
              </a:r>
            </a:p>
            <a:p>
              <a:r>
                <a:rPr lang="en-CA" sz="1400" b="1" dirty="0">
                  <a:solidFill>
                    <a:srgbClr val="666666"/>
                  </a:solidFill>
                </a:rPr>
                <a:t>94%</a:t>
              </a:r>
            </a:p>
            <a:p>
              <a:r>
                <a:rPr lang="en-CA" sz="1400" b="1" dirty="0">
                  <a:solidFill>
                    <a:srgbClr val="666666"/>
                  </a:solidFill>
                </a:rPr>
                <a:t>89%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47378" y="2999955"/>
              <a:ext cx="6382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>
                  <a:solidFill>
                    <a:srgbClr val="666666"/>
                  </a:solidFill>
                </a:rPr>
                <a:t>90%</a:t>
              </a:r>
            </a:p>
            <a:p>
              <a:r>
                <a:rPr lang="en-CA" sz="1400" b="1" dirty="0">
                  <a:solidFill>
                    <a:srgbClr val="666666"/>
                  </a:solidFill>
                </a:rPr>
                <a:t>89%</a:t>
              </a:r>
            </a:p>
            <a:p>
              <a:r>
                <a:rPr lang="en-CA" sz="1400" b="1" dirty="0">
                  <a:solidFill>
                    <a:srgbClr val="666666"/>
                  </a:solidFill>
                </a:rPr>
                <a:t>91%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07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1249" y="4806994"/>
            <a:ext cx="356463" cy="181008"/>
          </a:xfrm>
          <a:prstGeom prst="rect">
            <a:avLst/>
          </a:prstGeom>
        </p:spPr>
        <p:txBody>
          <a:bodyPr/>
          <a:lstStyle/>
          <a:p>
            <a:fld id="{656972EE-ED08-BE4A-BE23-44467B00499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4"/>
          </p:nvPr>
        </p:nvSpPr>
        <p:spPr>
          <a:xfrm>
            <a:off x="75632" y="1190501"/>
            <a:ext cx="2322428" cy="164085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Helvetica"/>
                <a:cs typeface="Helvetica"/>
              </a:rPr>
              <a:t>SDT</a:t>
            </a:r>
            <a:r>
              <a:rPr lang="en-US" sz="1800" dirty="0">
                <a:latin typeface="Helvetica"/>
                <a:cs typeface="Helvetica"/>
              </a:rPr>
              <a:t> (per subject): </a:t>
            </a:r>
          </a:p>
          <a:p>
            <a:pPr marL="971550" lvl="1" indent="-342900">
              <a:buAutoNum type="alphaLcParenBoth"/>
            </a:pPr>
            <a:r>
              <a:rPr lang="en-US" sz="1400" dirty="0">
                <a:latin typeface="Helvetica"/>
                <a:cs typeface="Helvetica"/>
              </a:rPr>
              <a:t>CD/MD,</a:t>
            </a:r>
          </a:p>
          <a:p>
            <a:pPr marL="971550" lvl="1" indent="-342900">
              <a:buAutoNum type="alphaLcParenBoth"/>
            </a:pPr>
            <a:r>
              <a:rPr lang="en-US" sz="1400" dirty="0">
                <a:latin typeface="Helvetica"/>
                <a:cs typeface="Helvetica"/>
              </a:rPr>
              <a:t>MD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867551" y="475873"/>
            <a:ext cx="5503198" cy="4206593"/>
            <a:chOff x="2867551" y="475873"/>
            <a:chExt cx="5503198" cy="4206593"/>
          </a:xfrm>
        </p:grpSpPr>
        <p:sp>
          <p:nvSpPr>
            <p:cNvPr id="13" name="TextBox 12"/>
            <p:cNvSpPr txBox="1"/>
            <p:nvPr/>
          </p:nvSpPr>
          <p:spPr>
            <a:xfrm>
              <a:off x="2868576" y="1251871"/>
              <a:ext cx="460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(a)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7551" y="3386522"/>
              <a:ext cx="460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(b)</a:t>
              </a:r>
            </a:p>
          </p:txBody>
        </p:sp>
        <p:pic>
          <p:nvPicPr>
            <p:cNvPr id="17" name="Picture 16" descr="AllSubjects_SDT_CD_MD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1969" y="475873"/>
              <a:ext cx="4888780" cy="2053630"/>
            </a:xfrm>
            <a:prstGeom prst="rect">
              <a:avLst/>
            </a:prstGeom>
          </p:spPr>
        </p:pic>
        <p:pic>
          <p:nvPicPr>
            <p:cNvPr id="18" name="Picture 17" descr="AllSubjects_SDT_MD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9695" y="2628836"/>
              <a:ext cx="4888780" cy="205363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646595" y="945085"/>
              <a:ext cx="6382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>
                  <a:solidFill>
                    <a:srgbClr val="666666"/>
                  </a:solidFill>
                </a:rPr>
                <a:t>99%</a:t>
              </a:r>
            </a:p>
            <a:p>
              <a:r>
                <a:rPr lang="en-CA" sz="1400" b="1" dirty="0">
                  <a:solidFill>
                    <a:srgbClr val="666666"/>
                  </a:solidFill>
                </a:rPr>
                <a:t>89% 94%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45570" y="3098147"/>
              <a:ext cx="6382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>
                  <a:solidFill>
                    <a:srgbClr val="666666"/>
                  </a:solidFill>
                </a:rPr>
                <a:t>89%</a:t>
              </a:r>
            </a:p>
            <a:p>
              <a:r>
                <a:rPr lang="en-CA" sz="1400" b="1" dirty="0">
                  <a:solidFill>
                    <a:srgbClr val="666666"/>
                  </a:solidFill>
                </a:rPr>
                <a:t>77%</a:t>
              </a:r>
            </a:p>
            <a:p>
              <a:r>
                <a:rPr lang="en-CA" sz="1400" b="1" dirty="0">
                  <a:solidFill>
                    <a:srgbClr val="666666"/>
                  </a:solidFill>
                </a:rPr>
                <a:t>83%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077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50282</TotalTime>
  <Words>603</Words>
  <Application>Microsoft Office PowerPoint</Application>
  <PresentationFormat>On-screen Show (16:9)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Helvetica Light</vt:lpstr>
      <vt:lpstr>Lucida Grande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Methods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L.</dc:creator>
  <cp:lastModifiedBy>brenda suggett</cp:lastModifiedBy>
  <cp:revision>1162</cp:revision>
  <cp:lastPrinted>2015-02-05T17:59:18Z</cp:lastPrinted>
  <dcterms:created xsi:type="dcterms:W3CDTF">2012-05-15T14:31:37Z</dcterms:created>
  <dcterms:modified xsi:type="dcterms:W3CDTF">2017-06-26T15:59:49Z</dcterms:modified>
</cp:coreProperties>
</file>