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8" r:id="rId11"/>
    <p:sldId id="270" r:id="rId12"/>
    <p:sldId id="269" r:id="rId13"/>
    <p:sldId id="266" r:id="rId14"/>
    <p:sldId id="267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9144000" cy="6858000" type="screen4x3"/>
  <p:notesSz cx="7023100" cy="93091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24">
          <p15:clr>
            <a:srgbClr val="A4A3A4"/>
          </p15:clr>
        </p15:guide>
        <p15:guide id="2" pos="283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32">
          <p15:clr>
            <a:srgbClr val="A4A3A4"/>
          </p15:clr>
        </p15:guide>
        <p15:guide id="2" pos="221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0000"/>
    <a:srgbClr val="CC00CC"/>
    <a:srgbClr val="FFFF66"/>
    <a:srgbClr val="0000FF"/>
    <a:srgbClr val="000066"/>
    <a:srgbClr val="003399"/>
    <a:srgbClr val="0000CC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7" autoAdjust="0"/>
    <p:restoredTop sz="86358" autoAdjust="0"/>
  </p:normalViewPr>
  <p:slideViewPr>
    <p:cSldViewPr snapToGrid="0">
      <p:cViewPr varScale="1">
        <p:scale>
          <a:sx n="62" d="100"/>
          <a:sy n="62" d="100"/>
        </p:scale>
        <p:origin x="180" y="78"/>
      </p:cViewPr>
      <p:guideLst>
        <p:guide orient="horz" pos="624"/>
        <p:guide pos="2832"/>
      </p:guideLst>
    </p:cSldViewPr>
  </p:slideViewPr>
  <p:outlineViewPr>
    <p:cViewPr>
      <p:scale>
        <a:sx n="33" d="100"/>
        <a:sy n="33" d="100"/>
      </p:scale>
      <p:origin x="0" y="-289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-4104"/>
    </p:cViewPr>
  </p:sorterViewPr>
  <p:notesViewPr>
    <p:cSldViewPr snapToGrid="0">
      <p:cViewPr>
        <p:scale>
          <a:sx n="140" d="100"/>
          <a:sy n="140" d="100"/>
        </p:scale>
        <p:origin x="2544" y="-1554"/>
      </p:cViewPr>
      <p:guideLst>
        <p:guide orient="horz" pos="2932"/>
        <p:guide pos="221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Negative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19 and under</c:v>
                </c:pt>
                <c:pt idx="1">
                  <c:v>20-24</c:v>
                </c:pt>
                <c:pt idx="2">
                  <c:v>25-34</c:v>
                </c:pt>
                <c:pt idx="3">
                  <c:v>35-44</c:v>
                </c:pt>
                <c:pt idx="4">
                  <c:v>45-54</c:v>
                </c:pt>
                <c:pt idx="5">
                  <c:v>54-64</c:v>
                </c:pt>
                <c:pt idx="6">
                  <c:v>65+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37.5</c:v>
                </c:pt>
                <c:pt idx="1">
                  <c:v>16.5</c:v>
                </c:pt>
                <c:pt idx="2">
                  <c:v>8.9</c:v>
                </c:pt>
                <c:pt idx="3">
                  <c:v>17.600000000000001</c:v>
                </c:pt>
                <c:pt idx="4">
                  <c:v>18</c:v>
                </c:pt>
                <c:pt idx="5">
                  <c:v>40.299999999999997</c:v>
                </c:pt>
                <c:pt idx="6">
                  <c:v>55.8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86E-46E4-A168-6148914C3C9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Drugs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19 and under</c:v>
                </c:pt>
                <c:pt idx="1">
                  <c:v>20-24</c:v>
                </c:pt>
                <c:pt idx="2">
                  <c:v>25-34</c:v>
                </c:pt>
                <c:pt idx="3">
                  <c:v>35-44</c:v>
                </c:pt>
                <c:pt idx="4">
                  <c:v>45-54</c:v>
                </c:pt>
                <c:pt idx="5">
                  <c:v>54-64</c:v>
                </c:pt>
                <c:pt idx="6">
                  <c:v>65+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14.6</c:v>
                </c:pt>
                <c:pt idx="1">
                  <c:v>15.3</c:v>
                </c:pt>
                <c:pt idx="2">
                  <c:v>24.4</c:v>
                </c:pt>
                <c:pt idx="3">
                  <c:v>18.899999999999999</c:v>
                </c:pt>
                <c:pt idx="4">
                  <c:v>29.2</c:v>
                </c:pt>
                <c:pt idx="5">
                  <c:v>17.7</c:v>
                </c:pt>
                <c:pt idx="6">
                  <c:v>28.8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86E-46E4-A168-6148914C3C9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Alcohol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19 and under</c:v>
                </c:pt>
                <c:pt idx="1">
                  <c:v>20-24</c:v>
                </c:pt>
                <c:pt idx="2">
                  <c:v>25-34</c:v>
                </c:pt>
                <c:pt idx="3">
                  <c:v>35-44</c:v>
                </c:pt>
                <c:pt idx="4">
                  <c:v>45-54</c:v>
                </c:pt>
                <c:pt idx="5">
                  <c:v>54-64</c:v>
                </c:pt>
                <c:pt idx="6">
                  <c:v>65+</c:v>
                </c:pt>
              </c:strCache>
            </c:strRef>
          </c:cat>
          <c:val>
            <c:numRef>
              <c:f>Sheet1!$D$2:$D$8</c:f>
              <c:numCache>
                <c:formatCode>General</c:formatCode>
                <c:ptCount val="7"/>
                <c:pt idx="0">
                  <c:v>22.9</c:v>
                </c:pt>
                <c:pt idx="1">
                  <c:v>27.1</c:v>
                </c:pt>
                <c:pt idx="2">
                  <c:v>27.8</c:v>
                </c:pt>
                <c:pt idx="3">
                  <c:v>21.6</c:v>
                </c:pt>
                <c:pt idx="4">
                  <c:v>30.3</c:v>
                </c:pt>
                <c:pt idx="5">
                  <c:v>25.8</c:v>
                </c:pt>
                <c:pt idx="6">
                  <c:v>11.5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86E-46E4-A168-6148914C3C9E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Drugs and Alcohol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19 and under</c:v>
                </c:pt>
                <c:pt idx="1">
                  <c:v>20-24</c:v>
                </c:pt>
                <c:pt idx="2">
                  <c:v>25-34</c:v>
                </c:pt>
                <c:pt idx="3">
                  <c:v>35-44</c:v>
                </c:pt>
                <c:pt idx="4">
                  <c:v>45-54</c:v>
                </c:pt>
                <c:pt idx="5">
                  <c:v>54-64</c:v>
                </c:pt>
                <c:pt idx="6">
                  <c:v>65+</c:v>
                </c:pt>
              </c:strCache>
            </c:strRef>
          </c:cat>
          <c:val>
            <c:numRef>
              <c:f>Sheet1!$E$2:$E$8</c:f>
              <c:numCache>
                <c:formatCode>General</c:formatCode>
                <c:ptCount val="7"/>
                <c:pt idx="0">
                  <c:v>25</c:v>
                </c:pt>
                <c:pt idx="1">
                  <c:v>41.2</c:v>
                </c:pt>
                <c:pt idx="2">
                  <c:v>38.9</c:v>
                </c:pt>
                <c:pt idx="3">
                  <c:v>41.9</c:v>
                </c:pt>
                <c:pt idx="4">
                  <c:v>22.5</c:v>
                </c:pt>
                <c:pt idx="5">
                  <c:v>16.100000000000001</c:v>
                </c:pt>
                <c:pt idx="6">
                  <c:v>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86E-46E4-A168-6148914C3C9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614283072"/>
        <c:axId val="614280120"/>
      </c:barChart>
      <c:catAx>
        <c:axId val="6142830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14280120"/>
        <c:crosses val="autoZero"/>
        <c:auto val="1"/>
        <c:lblAlgn val="ctr"/>
        <c:lblOffset val="100"/>
        <c:noMultiLvlLbl val="0"/>
      </c:catAx>
      <c:valAx>
        <c:axId val="6142801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142830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Negative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12am - 6am</c:v>
                </c:pt>
                <c:pt idx="1">
                  <c:v>6am - 12pm</c:v>
                </c:pt>
                <c:pt idx="2">
                  <c:v>12pm - 6pm</c:v>
                </c:pt>
                <c:pt idx="3">
                  <c:v>6pm - 12am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10.1</c:v>
                </c:pt>
                <c:pt idx="1">
                  <c:v>43</c:v>
                </c:pt>
                <c:pt idx="2">
                  <c:v>38.799999999999997</c:v>
                </c:pt>
                <c:pt idx="3">
                  <c:v>14.6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02E-4594-986A-912BEAB5032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Drugs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12am - 6am</c:v>
                </c:pt>
                <c:pt idx="1">
                  <c:v>6am - 12pm</c:v>
                </c:pt>
                <c:pt idx="2">
                  <c:v>12pm - 6pm</c:v>
                </c:pt>
                <c:pt idx="3">
                  <c:v>6pm - 12am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8.3000000000000007</c:v>
                </c:pt>
                <c:pt idx="1">
                  <c:v>33.700000000000003</c:v>
                </c:pt>
                <c:pt idx="2">
                  <c:v>32.6</c:v>
                </c:pt>
                <c:pt idx="3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02E-4594-986A-912BEAB5032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Alcohol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12am - 6am</c:v>
                </c:pt>
                <c:pt idx="1">
                  <c:v>6am - 12pm</c:v>
                </c:pt>
                <c:pt idx="2">
                  <c:v>12pm - 6pm</c:v>
                </c:pt>
                <c:pt idx="3">
                  <c:v>6pm - 12am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33</c:v>
                </c:pt>
                <c:pt idx="1">
                  <c:v>7</c:v>
                </c:pt>
                <c:pt idx="2">
                  <c:v>17.8</c:v>
                </c:pt>
                <c:pt idx="3">
                  <c:v>33.799999999999997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02E-4594-986A-912BEAB50322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Drugs and Alcohol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12am - 6am</c:v>
                </c:pt>
                <c:pt idx="1">
                  <c:v>6am - 12pm</c:v>
                </c:pt>
                <c:pt idx="2">
                  <c:v>12pm - 6pm</c:v>
                </c:pt>
                <c:pt idx="3">
                  <c:v>6pm - 12am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4"/>
                <c:pt idx="0">
                  <c:v>48.6</c:v>
                </c:pt>
                <c:pt idx="1">
                  <c:v>16.3</c:v>
                </c:pt>
                <c:pt idx="2">
                  <c:v>10.9</c:v>
                </c:pt>
                <c:pt idx="3">
                  <c:v>37.6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02E-4594-986A-912BEAB503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14278808"/>
        <c:axId val="614284384"/>
      </c:barChart>
      <c:catAx>
        <c:axId val="6142788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14284384"/>
        <c:crosses val="autoZero"/>
        <c:auto val="1"/>
        <c:lblAlgn val="ctr"/>
        <c:lblOffset val="100"/>
        <c:noMultiLvlLbl val="0"/>
      </c:catAx>
      <c:valAx>
        <c:axId val="6142843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142788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Negative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Weekday</c:v>
                </c:pt>
                <c:pt idx="1">
                  <c:v>Weekend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31.1</c:v>
                </c:pt>
                <c:pt idx="1">
                  <c:v>15.8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7BA-4566-B60D-4CC719FEF23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Drugs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Weekday</c:v>
                </c:pt>
                <c:pt idx="1">
                  <c:v>Weekend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26</c:v>
                </c:pt>
                <c:pt idx="1">
                  <c:v>15.8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7BA-4566-B60D-4CC719FEF23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Alcohol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Weekday</c:v>
                </c:pt>
                <c:pt idx="1">
                  <c:v>Weekend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20.100000000000001</c:v>
                </c:pt>
                <c:pt idx="1">
                  <c:v>30.5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7BA-4566-B60D-4CC719FEF23E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Drugs and Alcohol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Weekday</c:v>
                </c:pt>
                <c:pt idx="1">
                  <c:v>Weekend</c:v>
                </c:pt>
              </c:strCache>
            </c:strRef>
          </c:cat>
          <c:val>
            <c:numRef>
              <c:f>Sheet1!$E$2:$E$3</c:f>
              <c:numCache>
                <c:formatCode>General</c:formatCode>
                <c:ptCount val="2"/>
                <c:pt idx="0">
                  <c:v>22.8</c:v>
                </c:pt>
                <c:pt idx="1">
                  <c:v>37.9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7BA-4566-B60D-4CC719FEF23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17554496"/>
        <c:axId val="617561712"/>
      </c:barChart>
      <c:catAx>
        <c:axId val="617554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17561712"/>
        <c:crosses val="autoZero"/>
        <c:auto val="1"/>
        <c:lblAlgn val="ctr"/>
        <c:lblOffset val="100"/>
        <c:noMultiLvlLbl val="0"/>
      </c:catAx>
      <c:valAx>
        <c:axId val="6175617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175544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268" tIns="46632" rIns="93268" bIns="46632" numCol="1" anchor="t" anchorCtr="0" compatLnSpc="1">
            <a:prstTxWarp prst="textNoShape">
              <a:avLst/>
            </a:prstTxWarp>
          </a:bodyPr>
          <a:lstStyle>
            <a:lvl1pPr defTabSz="933261" eaLnBrk="1" hangingPunct="1">
              <a:defRPr sz="1200">
                <a:latin typeface="Times New Roman" charset="0"/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9863" y="0"/>
            <a:ext cx="3043237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268" tIns="46632" rIns="93268" bIns="46632" numCol="1" anchor="t" anchorCtr="0" compatLnSpc="1">
            <a:prstTxWarp prst="textNoShape">
              <a:avLst/>
            </a:prstTxWarp>
          </a:bodyPr>
          <a:lstStyle>
            <a:lvl1pPr algn="r" defTabSz="933261" eaLnBrk="1" hangingPunct="1">
              <a:defRPr sz="1200">
                <a:latin typeface="Times New Roman" charset="0"/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3963"/>
            <a:ext cx="3043238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268" tIns="46632" rIns="93268" bIns="46632" numCol="1" anchor="b" anchorCtr="0" compatLnSpc="1">
            <a:prstTxWarp prst="textNoShape">
              <a:avLst/>
            </a:prstTxWarp>
          </a:bodyPr>
          <a:lstStyle>
            <a:lvl1pPr defTabSz="933261" eaLnBrk="1" hangingPunct="1">
              <a:defRPr sz="1200">
                <a:latin typeface="Times New Roman" charset="0"/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9863" y="8843963"/>
            <a:ext cx="3043237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268" tIns="46632" rIns="93268" bIns="46632" numCol="1" anchor="b" anchorCtr="0" compatLnSpc="1">
            <a:prstTxWarp prst="textNoShape">
              <a:avLst/>
            </a:prstTxWarp>
          </a:bodyPr>
          <a:lstStyle>
            <a:lvl1pPr algn="r" defTabSz="9318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267CC57-C88C-475C-9EEB-3D050795AA1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612081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1788" tIns="30893" rIns="61788" bIns="30893" numCol="1" anchor="t" anchorCtr="0" compatLnSpc="1">
            <a:prstTxWarp prst="textNoShape">
              <a:avLst/>
            </a:prstTxWarp>
          </a:bodyPr>
          <a:lstStyle>
            <a:lvl1pPr defTabSz="618464" eaLnBrk="1" hangingPunct="1">
              <a:defRPr sz="800">
                <a:latin typeface="Times New Roman" charset="0"/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978275" y="0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1788" tIns="30893" rIns="61788" bIns="30893" numCol="1" anchor="t" anchorCtr="0" compatLnSpc="1">
            <a:prstTxWarp prst="textNoShape">
              <a:avLst/>
            </a:prstTxWarp>
          </a:bodyPr>
          <a:lstStyle>
            <a:lvl1pPr algn="r" defTabSz="618464" eaLnBrk="1" hangingPunct="1">
              <a:defRPr sz="800">
                <a:latin typeface="Times New Roman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4A49A8DB-D377-445E-BD58-42AF327CBFF3}" type="datetime1">
              <a:rPr lang="en-US"/>
              <a:pPr>
                <a:defRPr/>
              </a:pPr>
              <a:t>6/4/2017</a:t>
            </a:fld>
            <a:endParaRPr lang="en-US"/>
          </a:p>
        </p:txBody>
      </p:sp>
      <p:sp>
        <p:nvSpPr>
          <p:cNvPr id="4100" name="Slide Image Placeholder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185863" y="698500"/>
            <a:ext cx="4654550" cy="3490913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703263" y="4422775"/>
            <a:ext cx="5616575" cy="418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1788" tIns="30893" rIns="61788" bIns="3089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CA" noProof="0" dirty="0"/>
              <a:t>Click to </a:t>
            </a:r>
            <a:r>
              <a:rPr lang="fr-CA" noProof="0" dirty="0" err="1"/>
              <a:t>edit</a:t>
            </a:r>
            <a:r>
              <a:rPr lang="fr-CA" noProof="0" dirty="0"/>
              <a:t> Master </a:t>
            </a:r>
            <a:r>
              <a:rPr lang="fr-CA" noProof="0" dirty="0" err="1"/>
              <a:t>text</a:t>
            </a:r>
            <a:r>
              <a:rPr lang="fr-CA" noProof="0" dirty="0"/>
              <a:t> styles</a:t>
            </a:r>
          </a:p>
          <a:p>
            <a:pPr lvl="1"/>
            <a:r>
              <a:rPr lang="fr-CA" noProof="0" dirty="0"/>
              <a:t>Second </a:t>
            </a:r>
            <a:r>
              <a:rPr lang="fr-CA" noProof="0" dirty="0" err="1"/>
              <a:t>level</a:t>
            </a:r>
            <a:endParaRPr lang="fr-CA" noProof="0" dirty="0"/>
          </a:p>
          <a:p>
            <a:pPr lvl="2"/>
            <a:r>
              <a:rPr lang="fr-CA" noProof="0" dirty="0" err="1"/>
              <a:t>Third</a:t>
            </a:r>
            <a:r>
              <a:rPr lang="fr-CA" noProof="0" dirty="0"/>
              <a:t> </a:t>
            </a:r>
            <a:r>
              <a:rPr lang="fr-CA" noProof="0" dirty="0" err="1"/>
              <a:t>level</a:t>
            </a:r>
            <a:endParaRPr lang="fr-CA" noProof="0" dirty="0"/>
          </a:p>
          <a:p>
            <a:pPr lvl="3"/>
            <a:r>
              <a:rPr lang="fr-CA" noProof="0" dirty="0" err="1"/>
              <a:t>Fourth</a:t>
            </a:r>
            <a:r>
              <a:rPr lang="fr-CA" noProof="0" dirty="0"/>
              <a:t> </a:t>
            </a:r>
            <a:r>
              <a:rPr lang="fr-CA" noProof="0" dirty="0" err="1"/>
              <a:t>level</a:t>
            </a:r>
            <a:endParaRPr lang="fr-CA" noProof="0" dirty="0"/>
          </a:p>
          <a:p>
            <a:pPr lvl="4"/>
            <a:r>
              <a:rPr lang="fr-CA" noProof="0" dirty="0" err="1"/>
              <a:t>Fifth</a:t>
            </a:r>
            <a:r>
              <a:rPr lang="fr-CA" noProof="0" dirty="0"/>
              <a:t> </a:t>
            </a:r>
            <a:r>
              <a:rPr lang="fr-CA" noProof="0" dirty="0" err="1"/>
              <a:t>level</a:t>
            </a:r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8842375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1788" tIns="30893" rIns="61788" bIns="30893" numCol="1" anchor="b" anchorCtr="0" compatLnSpc="1">
            <a:prstTxWarp prst="textNoShape">
              <a:avLst/>
            </a:prstTxWarp>
          </a:bodyPr>
          <a:lstStyle>
            <a:lvl1pPr defTabSz="618464" eaLnBrk="1" hangingPunct="1">
              <a:defRPr sz="800">
                <a:latin typeface="Times New Roman" charset="0"/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978275" y="8842375"/>
            <a:ext cx="30432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61788" tIns="30893" rIns="61788" bIns="30893" numCol="1" anchor="b" anchorCtr="0" compatLnSpc="1">
            <a:prstTxWarp prst="textNoShape">
              <a:avLst/>
            </a:prstTxWarp>
          </a:bodyPr>
          <a:lstStyle>
            <a:lvl1pPr algn="r" defTabSz="617538" eaLnBrk="1" hangingPunct="1">
              <a:defRPr sz="8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41D9ADB4-B07F-479A-A546-71ED230873C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441574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110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84275" y="698500"/>
            <a:ext cx="4654550" cy="3490913"/>
          </a:xfrm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xfrm>
            <a:off x="701675" y="4421188"/>
            <a:ext cx="5619750" cy="41894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1815" tIns="30907" rIns="61815" bIns="30907"/>
          <a:lstStyle/>
          <a:p>
            <a:pPr eaLnBrk="1" hangingPunct="1">
              <a:spcBef>
                <a:spcPct val="0"/>
              </a:spcBef>
            </a:pPr>
            <a:endParaRPr lang="en-CA" altLang="en-US" dirty="0"/>
          </a:p>
        </p:txBody>
      </p:sp>
      <p:sp>
        <p:nvSpPr>
          <p:cNvPr id="7172" name="Slide Number Placeholder 3"/>
          <p:cNvSpPr txBox="1">
            <a:spLocks noGrp="1"/>
          </p:cNvSpPr>
          <p:nvPr/>
        </p:nvSpPr>
        <p:spPr bwMode="auto">
          <a:xfrm>
            <a:off x="3978275" y="8842375"/>
            <a:ext cx="3043238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1815" tIns="30907" rIns="61815" bIns="30907" anchor="b"/>
          <a:lstStyle>
            <a:lvl1pPr defTabSz="61753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defTabSz="61753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defTabSz="61753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defTabSz="61753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defTabSz="61753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6175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6175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6175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6175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3F86432B-63D8-4046-966C-87A2F2C67D12}" type="slidenum">
              <a:rPr lang="en-US" altLang="en-US" sz="800">
                <a:latin typeface="Times New Roman" panose="02020603050405020304" pitchFamily="18" charset="0"/>
              </a:rPr>
              <a:pPr algn="r" eaLnBrk="1" hangingPunct="1">
                <a:spcBef>
                  <a:spcPct val="0"/>
                </a:spcBef>
              </a:pPr>
              <a:t>1</a:t>
            </a:fld>
            <a:endParaRPr lang="en-US" altLang="en-US" sz="800">
              <a:latin typeface="Times New Roman" panose="02020603050405020304" pitchFamily="18" charset="0"/>
            </a:endParaRPr>
          </a:p>
        </p:txBody>
      </p:sp>
      <p:sp>
        <p:nvSpPr>
          <p:cNvPr id="7173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1753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defTabSz="61753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defTabSz="61753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defTabSz="61753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defTabSz="61753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6175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6175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6175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6175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161CF558-7F3A-474D-ADD2-342A2FE95133}" type="slidenum">
              <a:rPr lang="en-US" altLang="en-US" sz="800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1</a:t>
            </a:fld>
            <a:endParaRPr lang="en-US" altLang="en-US" sz="8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63187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1753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defTabSz="61753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defTabSz="61753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defTabSz="61753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defTabSz="61753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6175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6175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6175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6175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3245BD0C-8E05-410D-BFEE-95B54B606781}" type="slidenum">
              <a:rPr lang="en-US" altLang="en-US" sz="800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2</a:t>
            </a:fld>
            <a:endParaRPr lang="en-US" altLang="en-US" sz="8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14034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1D9ADB4-B07F-479A-A546-71ED230873C3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59084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F8C468-A88D-4A58-B084-A6BAE653C174}" type="datetime1">
              <a:rPr lang="en-US"/>
              <a:pPr>
                <a:defRPr/>
              </a:pPr>
              <a:t>6/4/2017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RDIMS #8428318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235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5D689F-CB61-497B-9BD5-3AB88A3C62F2}" type="datetime1">
              <a:rPr lang="en-US"/>
              <a:pPr>
                <a:defRPr/>
              </a:pPr>
              <a:t>6/4/2017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RDIMS #8428318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999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B6A388-BC27-427E-B387-1C4A09A6A05E}" type="datetime1">
              <a:rPr lang="en-US"/>
              <a:pPr>
                <a:defRPr/>
              </a:pPr>
              <a:t>6/4/2017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RDIMS #8428318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269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EB867D-AFEF-43EA-91AA-97B77635F5E9}" type="datetime1">
              <a:rPr lang="en-US"/>
              <a:pPr>
                <a:defRPr/>
              </a:pPr>
              <a:t>6/4/2017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RDIMS #8428318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rgbClr val="898989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E7211A2A-664C-420C-9225-7E20DCA17B5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9100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E9AAB0-DBA2-43D5-94C6-9D02633691A7}" type="datetime1">
              <a:rPr lang="en-US"/>
              <a:pPr>
                <a:defRPr/>
              </a:pPr>
              <a:t>6/4/2017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RDIMS #8428318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650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EE0026-CB7B-4F46-8CC9-02ECBA2A1B30}" type="datetime1">
              <a:rPr lang="en-US"/>
              <a:pPr>
                <a:defRPr/>
              </a:pPr>
              <a:t>6/4/2017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RDIMS #8428318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344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426F22-252F-4D82-AA80-69F28B3116DC}" type="datetime1">
              <a:rPr lang="en-US"/>
              <a:pPr>
                <a:defRPr/>
              </a:pPr>
              <a:t>6/4/2017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RDIMS #8428318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726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E67E8-9CFE-42AC-957B-744395C9DB85}" type="datetime1">
              <a:rPr lang="en-US"/>
              <a:pPr>
                <a:defRPr/>
              </a:pPr>
              <a:t>6/4/2017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RDIMS #8428318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978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627C75-6495-4767-B3DE-2FA7F1D002C5}" type="datetime1">
              <a:rPr lang="en-US"/>
              <a:pPr>
                <a:defRPr/>
              </a:pPr>
              <a:t>6/4/2017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RDIMS #8428318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rgbClr val="898989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24F4DFD9-DAB4-4801-AE0C-56700D5441F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2234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EC63BC-EF39-4065-A20B-9FA2AAFB3116}" type="datetime1">
              <a:rPr lang="en-US"/>
              <a:pPr>
                <a:defRPr/>
              </a:pPr>
              <a:t>6/4/2017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RDIMS #8428318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913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0B95F0-15B7-4829-A1D3-50EBF6FD5EF0}" type="datetime1">
              <a:rPr lang="en-US"/>
              <a:pPr>
                <a:defRPr/>
              </a:pPr>
              <a:t>6/4/2017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RDIMS #8428318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004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pitchFamily="34" charset="-128"/>
              </a:defRPr>
            </a:lvl1pPr>
          </a:lstStyle>
          <a:p>
            <a:pPr>
              <a:defRPr/>
            </a:pPr>
            <a:fld id="{1DD0E48C-2552-4757-A1A0-CE84A1BC7D3A}" type="datetime1">
              <a:rPr lang="en-US"/>
              <a:pPr>
                <a:defRPr/>
              </a:pPr>
              <a:t>6/4/2017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pitchFamily="34" charset="-128"/>
              </a:defRPr>
            </a:lvl1pPr>
          </a:lstStyle>
          <a:p>
            <a:pPr>
              <a:defRPr/>
            </a:pPr>
            <a:r>
              <a:rPr lang="en-US"/>
              <a:t> RDIMS #8428318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pic>
        <p:nvPicPr>
          <p:cNvPr id="7" name="Picture 8" descr="basic_top.eps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73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674" r:id="rId1"/>
    <p:sldLayoutId id="2147484683" r:id="rId2"/>
    <p:sldLayoutId id="2147484675" r:id="rId3"/>
    <p:sldLayoutId id="2147484676" r:id="rId4"/>
    <p:sldLayoutId id="2147484677" r:id="rId5"/>
    <p:sldLayoutId id="2147484678" r:id="rId6"/>
    <p:sldLayoutId id="2147484684" r:id="rId7"/>
    <p:sldLayoutId id="2147484679" r:id="rId8"/>
    <p:sldLayoutId id="2147484680" r:id="rId9"/>
    <p:sldLayoutId id="2147484681" r:id="rId10"/>
    <p:sldLayoutId id="2147484682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1"/>
          <p:cNvSpPr txBox="1">
            <a:spLocks/>
          </p:cNvSpPr>
          <p:nvPr/>
        </p:nvSpPr>
        <p:spPr bwMode="auto">
          <a:xfrm>
            <a:off x="588935" y="761920"/>
            <a:ext cx="8305800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CA" altLang="en-US" sz="1600" b="1" dirty="0">
              <a:latin typeface="Arial" panose="020B0604020202020204" pitchFamily="34" charset="0"/>
            </a:endParaRPr>
          </a:p>
          <a:p>
            <a:pPr>
              <a:spcBef>
                <a:spcPts val="0"/>
              </a:spcBef>
              <a:buNone/>
            </a:pPr>
            <a:r>
              <a:rPr lang="en-US" b="1" dirty="0"/>
              <a:t>An In-depth Examination of Driver Fatalities</a:t>
            </a:r>
            <a:endParaRPr lang="en-CA" b="1" dirty="0"/>
          </a:p>
          <a:p>
            <a:pPr>
              <a:spcBef>
                <a:spcPts val="0"/>
              </a:spcBef>
              <a:buNone/>
            </a:pPr>
            <a:r>
              <a:rPr lang="en-US" b="1" dirty="0"/>
              <a:t> Involving Drugs</a:t>
            </a:r>
            <a:endParaRPr lang="en-CA" b="1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2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Arial" panose="020B0604020202020204" pitchFamily="34" charset="0"/>
              </a:rPr>
              <a:t>CARSP Conference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Arial" panose="020B0604020202020204" pitchFamily="34" charset="0"/>
              </a:rPr>
              <a:t>Toronto, 2017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 b="1" dirty="0">
              <a:solidFill>
                <a:srgbClr val="004082"/>
              </a:solidFill>
              <a:latin typeface="Arial" panose="020B0604020202020204" pitchFamily="34" charset="0"/>
            </a:endParaRPr>
          </a:p>
        </p:txBody>
      </p:sp>
      <p:pic>
        <p:nvPicPr>
          <p:cNvPr id="6147" name="Picture 8" descr="cover_picture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257550"/>
            <a:ext cx="9144000" cy="321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9" name="Slide Number Placeholder 1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2087337-C738-4272-9299-52E70BD5B87B}" type="slidenum">
              <a:rPr lang="en-US" altLang="en-US" sz="1200" smtClean="0">
                <a:solidFill>
                  <a:srgbClr val="89898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20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Age Groups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24835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211A2A-664C-420C-9225-7E20DCA17B56}" type="slidenum">
              <a:rPr lang="en-US" altLang="en-US" smtClean="0"/>
              <a:pPr>
                <a:defRPr/>
              </a:pPr>
              <a:t>10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664335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Time of Day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416094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211A2A-664C-420C-9225-7E20DCA17B56}" type="slidenum">
              <a:rPr lang="en-US" altLang="en-US" smtClean="0"/>
              <a:pPr>
                <a:defRPr/>
              </a:pPr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693437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Weekend/Weekday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300966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211A2A-664C-420C-9225-7E20DCA17B56}" type="slidenum">
              <a:rPr lang="en-US" altLang="en-US" smtClean="0"/>
              <a:pPr>
                <a:defRPr/>
              </a:pPr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14488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Involved Vehicles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0873634"/>
              </p:ext>
            </p:extLst>
          </p:nvPr>
        </p:nvGraphicFramePr>
        <p:xfrm>
          <a:off x="457200" y="1695450"/>
          <a:ext cx="8229600" cy="3238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335991536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69363074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766148736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74853728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82164445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31303629"/>
                    </a:ext>
                  </a:extLst>
                </a:gridCol>
              </a:tblGrid>
              <a:tr h="414338"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CA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C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Negative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Drugs Only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Alcohol Only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Drugs and Alcohol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49581722"/>
                  </a:ext>
                </a:extLst>
              </a:tr>
              <a:tr h="414338"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Car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63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(51.2%)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(56.6%)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(44.3%)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68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(46.6%)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245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(49.3%)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37160211"/>
                  </a:ext>
                </a:extLst>
              </a:tr>
              <a:tr h="414338"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Passenger Van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(8.1%)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(7.5%)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(9.0%)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(7.5%)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(8.0%)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02234792"/>
                  </a:ext>
                </a:extLst>
              </a:tr>
              <a:tr h="414338"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SUV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(6.5%)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(10.4%)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(4.1%)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(11.0%)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(8.0%)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90661724"/>
                  </a:ext>
                </a:extLst>
              </a:tr>
              <a:tr h="414338"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Pick-up truck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(8.9%)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(15.1%)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(29.5%)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(25.3%)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en-C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(20.1%)</a:t>
                      </a:r>
                      <a:endParaRPr lang="en-C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25415376"/>
                  </a:ext>
                </a:extLst>
              </a:tr>
              <a:tr h="414338"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Motorcycle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(13.0%)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(1.9%)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(9.0%)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(6.8%)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(7.8%)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12327273"/>
                  </a:ext>
                </a:extLst>
              </a:tr>
              <a:tr h="414338"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Other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(12.2%)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(8.5%)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(4.1%)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(2.7%)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(6.6%)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64048748"/>
                  </a:ext>
                </a:extLst>
              </a:tr>
              <a:tr h="338134"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123</a:t>
                      </a: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(24.7)</a:t>
                      </a:r>
                      <a:endParaRPr lang="en-C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106</a:t>
                      </a: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(21.3)</a:t>
                      </a:r>
                      <a:endParaRPr lang="en-C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122</a:t>
                      </a: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(24.5)</a:t>
                      </a:r>
                      <a:endParaRPr lang="en-C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146</a:t>
                      </a: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(29.3)</a:t>
                      </a:r>
                      <a:endParaRPr lang="en-C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497</a:t>
                      </a:r>
                      <a:endParaRPr lang="en-C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82614188"/>
                  </a:ext>
                </a:extLst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211A2A-664C-420C-9225-7E20DCA17B56}" type="slidenum">
              <a:rPr lang="en-US" altLang="en-US" smtClean="0"/>
              <a:pPr>
                <a:defRPr/>
              </a:pPr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69657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Safety Equipment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211A2A-664C-420C-9225-7E20DCA17B56}" type="slidenum">
              <a:rPr lang="en-US" altLang="en-US" smtClean="0"/>
              <a:pPr>
                <a:defRPr/>
              </a:pPr>
              <a:t>14</a:t>
            </a:fld>
            <a:endParaRPr lang="en-US" alt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0031338"/>
              </p:ext>
            </p:extLst>
          </p:nvPr>
        </p:nvGraphicFramePr>
        <p:xfrm>
          <a:off x="457200" y="4872990"/>
          <a:ext cx="82296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327647775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1919416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4250329584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93812607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97782846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3839224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C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Negative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Drugs Only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Alcohol Only</a:t>
                      </a:r>
                      <a:endParaRPr lang="en-C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Drugs and Alcohol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71754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Single Vehicle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(29.8%)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45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(42.1%)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</a:t>
                      </a:r>
                      <a:endParaRPr lang="en-C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(79.0%)</a:t>
                      </a:r>
                      <a:endParaRPr lang="en-C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109</a:t>
                      </a:r>
                      <a:endParaRPr lang="en-C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(74.7%)</a:t>
                      </a:r>
                      <a:endParaRPr lang="en-C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289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(57.7%)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678634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Multiple Vehicles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87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(70.2%)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62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(57.9%)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(21.0%)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(25.3%)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212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(42.3%)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066606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124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107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124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146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501</a:t>
                      </a:r>
                      <a:endParaRPr lang="en-C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50876283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 bwMode="auto">
          <a:xfrm>
            <a:off x="457200" y="372999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CA" dirty="0"/>
              <a:t>Single vs Multi-Vehicle</a:t>
            </a: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A8773157-337F-4525-B48D-125501E83AC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62238961"/>
              </p:ext>
            </p:extLst>
          </p:nvPr>
        </p:nvGraphicFramePr>
        <p:xfrm>
          <a:off x="457200" y="1600200"/>
          <a:ext cx="8229600" cy="21297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29526399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98770612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410626393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7586125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930589266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624944482"/>
                    </a:ext>
                  </a:extLst>
                </a:gridCol>
              </a:tblGrid>
              <a:tr h="488914"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CA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C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Negative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Drugs Only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Alcohol Only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Drugs and Alcohol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60916028"/>
                  </a:ext>
                </a:extLst>
              </a:tr>
              <a:tr h="663048"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Safety Equipment Used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85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(80.95%)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57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(63.3%)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49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(47.1%)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(38.8%)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241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(50.3%)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44132725"/>
                  </a:ext>
                </a:extLst>
              </a:tr>
              <a:tr h="488914"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Not used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(19.0%)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(36.7%)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55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(52.9%)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79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(61.2%)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187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(43.7%)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68198047"/>
                  </a:ext>
                </a:extLst>
              </a:tr>
              <a:tr h="488914"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105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104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129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428</a:t>
                      </a:r>
                      <a:endParaRPr lang="en-C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964746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74635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Speed</a:t>
            </a:r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0002449"/>
              </p:ext>
            </p:extLst>
          </p:nvPr>
        </p:nvGraphicFramePr>
        <p:xfrm>
          <a:off x="457200" y="1600200"/>
          <a:ext cx="82296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1091080318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429049469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159637267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1981932068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1942189938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144244125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C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Negative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Drugs Only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Alcohol Only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Drugs and Alcohol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372761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Not Speeding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(77.4%)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67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(63.2%)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45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(36.3%)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69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(47.9%)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277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(55.6%)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385572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Speeding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(22.6%)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(36.8%)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79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(63.7%)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75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(52.1%)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221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(44.4%)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049729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124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106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124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144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498</a:t>
                      </a:r>
                      <a:endParaRPr lang="en-C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2472219"/>
                  </a:ext>
                </a:extLst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211A2A-664C-420C-9225-7E20DCA17B56}" type="slidenum">
              <a:rPr lang="en-US" altLang="en-US" smtClean="0"/>
              <a:pPr>
                <a:defRPr/>
              </a:pPr>
              <a:t>15</a:t>
            </a:fld>
            <a:endParaRPr lang="en-US" altLang="en-US"/>
          </a:p>
        </p:txBody>
      </p:sp>
      <p:sp>
        <p:nvSpPr>
          <p:cNvPr id="13" name="Title 1"/>
          <p:cNvSpPr txBox="1">
            <a:spLocks/>
          </p:cNvSpPr>
          <p:nvPr/>
        </p:nvSpPr>
        <p:spPr bwMode="auto">
          <a:xfrm>
            <a:off x="285750" y="3005455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CA"/>
              <a:t>Weather</a:t>
            </a:r>
            <a:endParaRPr lang="en-CA" dirty="0"/>
          </a:p>
        </p:txBody>
      </p:sp>
      <p:graphicFrame>
        <p:nvGraphicFramePr>
          <p:cNvPr id="14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72987797"/>
              </p:ext>
            </p:extLst>
          </p:nvPr>
        </p:nvGraphicFramePr>
        <p:xfrm>
          <a:off x="457200" y="3981450"/>
          <a:ext cx="8229600" cy="2189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462923534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194052045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1337391389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81964363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9161119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1729663199"/>
                    </a:ext>
                  </a:extLst>
                </a:gridCol>
              </a:tblGrid>
              <a:tr h="237490"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C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Negative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Drugs Only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Alcohol Only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Drugs and Alcohol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695557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Clear/Dry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84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(74.3%)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(78.4%)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(89.2%)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109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(82.0%)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372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(81.0%)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007850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Rain/Wet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(7.1%)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(13.7%)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C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(5.4%)</a:t>
                      </a:r>
                      <a:endParaRPr lang="en-C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(12.0%)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(9.6%)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945465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Snow/Ice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(11.5%)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(4.9%)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(0.9%)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(1.5%)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(4.6%)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877206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Limited Visibility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(7.1%)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(2.9%)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C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(4.5%)</a:t>
                      </a:r>
                      <a:endParaRPr lang="en-C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(4.5%)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(4.8%)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708797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113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102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111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133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459</a:t>
                      </a:r>
                      <a:endParaRPr lang="en-C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777914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32469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Assessed Role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3749636"/>
              </p:ext>
            </p:extLst>
          </p:nvPr>
        </p:nvGraphicFramePr>
        <p:xfrm>
          <a:off x="457200" y="1600200"/>
          <a:ext cx="8229600" cy="2860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1664213007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276480015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151259126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7804667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54420068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12890578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C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Negative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Drugs Only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Alcohol Only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Drugs and Alcohol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870205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 Alcohol/Drug Present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123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(100%)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123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(100%)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955224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Alcohol/Drug Present – No Role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(28.7%)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(4.0%)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(2.1%)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(7.8%)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179941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Minimal Role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(22.2%)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(1.6%)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(0.7%)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(5.4%)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328734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Moderate Role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(23.1%)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(15.3%)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(11.0%)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(12.8%)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527743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Strong Role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(25.9%)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(79.0%)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125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(86.2%)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251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(50.2%)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667065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123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108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124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145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500</a:t>
                      </a:r>
                      <a:endParaRPr lang="en-C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78488173"/>
                  </a:ext>
                </a:extLst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211A2A-664C-420C-9225-7E20DCA17B56}" type="slidenum">
              <a:rPr lang="en-US" altLang="en-US" smtClean="0"/>
              <a:pPr>
                <a:defRPr/>
              </a:pPr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57586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BAC Levels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63791971"/>
              </p:ext>
            </p:extLst>
          </p:nvPr>
        </p:nvGraphicFramePr>
        <p:xfrm>
          <a:off x="457200" y="1600200"/>
          <a:ext cx="82296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58826732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1856439528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23951831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3928124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C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Alcohol Only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Drugs and Alcohol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059558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BAC=1-49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(4.8%)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en-C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(9.0%)</a:t>
                      </a:r>
                      <a:endParaRPr lang="en-C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(7.1%)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556077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BAC=50-80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(2.4%)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C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(4.1%)</a:t>
                      </a:r>
                      <a:endParaRPr lang="en-C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(3.3%)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884298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BAC=81-159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(44.9%)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</a:t>
                      </a:r>
                      <a:endParaRPr lang="en-C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(18.6%)</a:t>
                      </a:r>
                      <a:endParaRPr lang="en-C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49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(18.2%)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38711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BAC=160+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93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(48.8%)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(68.3%)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192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(71.4%)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850080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124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145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269</a:t>
                      </a:r>
                      <a:endParaRPr lang="en-C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25959057"/>
                  </a:ext>
                </a:extLst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211A2A-664C-420C-9225-7E20DCA17B56}" type="slidenum">
              <a:rPr lang="en-US" altLang="en-US" smtClean="0"/>
              <a:pPr>
                <a:defRPr/>
              </a:pPr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12409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Analysis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7526256"/>
              </p:ext>
            </p:extLst>
          </p:nvPr>
        </p:nvGraphicFramePr>
        <p:xfrm>
          <a:off x="1095375" y="1242342"/>
          <a:ext cx="6953250" cy="52478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0650">
                  <a:extLst>
                    <a:ext uri="{9D8B030D-6E8A-4147-A177-3AD203B41FA5}">
                      <a16:colId xmlns:a16="http://schemas.microsoft.com/office/drawing/2014/main" val="465693379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1134163604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2487750050"/>
                    </a:ext>
                  </a:extLst>
                </a:gridCol>
                <a:gridCol w="1685925">
                  <a:extLst>
                    <a:ext uri="{9D8B030D-6E8A-4147-A177-3AD203B41FA5}">
                      <a16:colId xmlns:a16="http://schemas.microsoft.com/office/drawing/2014/main" val="1657081230"/>
                    </a:ext>
                  </a:extLst>
                </a:gridCol>
                <a:gridCol w="1095375">
                  <a:extLst>
                    <a:ext uri="{9D8B030D-6E8A-4147-A177-3AD203B41FA5}">
                      <a16:colId xmlns:a16="http://schemas.microsoft.com/office/drawing/2014/main" val="1834743621"/>
                    </a:ext>
                  </a:extLst>
                </a:gridCol>
              </a:tblGrid>
              <a:tr h="606909"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br>
                        <a:rPr lang="en-CA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en-CA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C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CA" sz="11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Drug</a:t>
                      </a:r>
                      <a:endParaRPr lang="en-C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CA" sz="11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Alcohol</a:t>
                      </a:r>
                      <a:endParaRPr lang="en-C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CA" sz="11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 Drug/Alcohol Involvement</a:t>
                      </a:r>
                      <a:endParaRPr lang="en-C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CA" sz="11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C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13712339"/>
                  </a:ext>
                </a:extLst>
              </a:tr>
              <a:tr h="284743"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Sex (Female)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35.8%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22.4%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26.4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n.s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20711957"/>
                  </a:ext>
                </a:extLst>
              </a:tr>
              <a:tr h="455181"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Safety Equipment Used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60.9%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44.9%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80.5%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p&lt;.001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03794652"/>
                  </a:ext>
                </a:extLst>
              </a:tr>
              <a:tr h="284743"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Speed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49.1%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66.7%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23.1%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p&lt;.001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69470854"/>
                  </a:ext>
                </a:extLst>
              </a:tr>
              <a:tr h="303454"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Single Vehicle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49.1%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82.9%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30.2%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p&lt;.001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47294698"/>
                  </a:ext>
                </a:extLst>
              </a:tr>
              <a:tr h="303454"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CA" sz="1100" b="1" u="sng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Crash Time</a:t>
                      </a:r>
                      <a:endParaRPr lang="en-C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CA" sz="11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12am-6am</a:t>
                      </a:r>
                      <a:endParaRPr lang="en-C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13.7%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32.4%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7.1%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p&lt;.001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9184460"/>
                  </a:ext>
                </a:extLst>
              </a:tr>
              <a:tr h="284743"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6am-12pm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25.5%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4.5%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31.8%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458941"/>
                  </a:ext>
                </a:extLst>
              </a:tr>
              <a:tr h="284743"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12pm-6pm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37.3%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CA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18.9%</a:t>
                      </a:r>
                      <a:endParaRPr lang="en-C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CA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39.6%</a:t>
                      </a:r>
                      <a:endParaRPr lang="en-C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CA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C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0266460"/>
                  </a:ext>
                </a:extLst>
              </a:tr>
              <a:tr h="284743"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6pm-12am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CA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23.5%</a:t>
                      </a:r>
                      <a:endParaRPr lang="en-C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CA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44.1%</a:t>
                      </a:r>
                      <a:endParaRPr lang="en-C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CA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21.4%</a:t>
                      </a:r>
                      <a:endParaRPr lang="en-C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CA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C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2295102"/>
                  </a:ext>
                </a:extLst>
              </a:tr>
              <a:tr h="284743"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CA" sz="1100" b="1" u="sng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Age</a:t>
                      </a:r>
                      <a:r>
                        <a:rPr lang="en-CA" sz="11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&lt;19</a:t>
                      </a:r>
                      <a:endParaRPr lang="en-C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5.7%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9.4%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11.9%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p&lt;.001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3819199"/>
                  </a:ext>
                </a:extLst>
              </a:tr>
              <a:tr h="284743"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20-24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15.1%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18.8%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11.3%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277710"/>
                  </a:ext>
                </a:extLst>
              </a:tr>
              <a:tr h="284743"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25-34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22.6%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20.5%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9.4%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2657499"/>
                  </a:ext>
                </a:extLst>
              </a:tr>
              <a:tr h="284743"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35-44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15.1%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12.8%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11.9%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793662"/>
                  </a:ext>
                </a:extLst>
              </a:tr>
              <a:tr h="284743"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45-54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30.2%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CA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19.7%</a:t>
                      </a:r>
                      <a:endParaRPr lang="en-C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14.5%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4834647"/>
                  </a:ext>
                </a:extLst>
              </a:tr>
              <a:tr h="284743"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55-64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7.5%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CA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13.7%</a:t>
                      </a:r>
                      <a:endParaRPr lang="en-C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CA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17.0%</a:t>
                      </a:r>
                      <a:endParaRPr lang="en-C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CA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C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1012580"/>
                  </a:ext>
                </a:extLst>
              </a:tr>
              <a:tr h="284743"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65+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3.8%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CA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5.1%</a:t>
                      </a:r>
                      <a:endParaRPr lang="en-C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23.9%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en-CA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C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5268848"/>
                  </a:ext>
                </a:extLst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211A2A-664C-420C-9225-7E20DCA17B56}" type="slidenum">
              <a:rPr lang="en-US" altLang="en-US" smtClean="0"/>
              <a:pPr>
                <a:defRPr/>
              </a:pPr>
              <a:t>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90522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Discussion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69988"/>
            <a:ext cx="8229600" cy="4525963"/>
          </a:xfrm>
        </p:spPr>
        <p:txBody>
          <a:bodyPr/>
          <a:lstStyle/>
          <a:p>
            <a:r>
              <a:rPr lang="en-CA" dirty="0"/>
              <a:t>Understanding of drugs in collisions</a:t>
            </a:r>
          </a:p>
          <a:p>
            <a:pPr lvl="1"/>
            <a:r>
              <a:rPr lang="en-CA" dirty="0"/>
              <a:t>Drug use does not follow the same pattern as alcohol and may require specific responses</a:t>
            </a:r>
          </a:p>
          <a:p>
            <a:r>
              <a:rPr lang="en-CA" dirty="0"/>
              <a:t>Assess if coroner’s records possible</a:t>
            </a:r>
          </a:p>
          <a:p>
            <a:pPr lvl="1"/>
            <a:r>
              <a:rPr lang="en-CA" dirty="0"/>
              <a:t>It was possible to get detailed information from coroners records, didn’t review antecedent factors</a:t>
            </a:r>
          </a:p>
          <a:p>
            <a:pPr lvl="1"/>
            <a:r>
              <a:rPr lang="en-CA" dirty="0"/>
              <a:t>Difficulty in linking MVC and coroner records</a:t>
            </a:r>
          </a:p>
          <a:p>
            <a:r>
              <a:rPr lang="en-CA" dirty="0"/>
              <a:t>Assess drug involved characteristics </a:t>
            </a:r>
          </a:p>
          <a:p>
            <a:pPr lvl="1"/>
            <a:r>
              <a:rPr lang="en-CA" dirty="0"/>
              <a:t>A number of differences among drug, alcohol and drug, drug only and negative were found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211A2A-664C-420C-9225-7E20DCA17B56}" type="slidenum">
              <a:rPr lang="en-US" altLang="en-US" smtClean="0"/>
              <a:pPr>
                <a:defRPr/>
              </a:pPr>
              <a:t>19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93004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457200" y="1316038"/>
            <a:ext cx="8229600" cy="804862"/>
          </a:xfrm>
        </p:spPr>
        <p:txBody>
          <a:bodyPr/>
          <a:lstStyle/>
          <a:p>
            <a:pPr algn="r" eaLnBrk="1" hangingPunct="1"/>
            <a:r>
              <a:rPr lang="en-CA" altLang="en-US" sz="3600" b="1" dirty="0"/>
              <a:t>Project Partners</a:t>
            </a:r>
            <a:endParaRPr lang="en-US" altLang="en-US" sz="3600" b="1" dirty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457200" y="2293938"/>
            <a:ext cx="8415338" cy="3602037"/>
          </a:xfrm>
        </p:spPr>
        <p:txBody>
          <a:bodyPr/>
          <a:lstStyle/>
          <a:p>
            <a:pPr marL="355600" indent="-355600" eaLnBrk="1" hangingPunct="1"/>
            <a:r>
              <a:rPr lang="en-CA" altLang="en-US" sz="2400" dirty="0"/>
              <a:t>Paul Boase, Chief Road Users, Transport Canada</a:t>
            </a:r>
          </a:p>
          <a:p>
            <a:pPr marL="355600" indent="-355600" eaLnBrk="1" hangingPunct="1"/>
            <a:r>
              <a:rPr lang="en-CA" altLang="en-US" sz="2400" dirty="0"/>
              <a:t>Doug Beirness, Beirness and Associates</a:t>
            </a:r>
          </a:p>
          <a:p>
            <a:pPr marL="355600" indent="-355600" eaLnBrk="1" hangingPunct="1"/>
            <a:r>
              <a:rPr lang="en-CA" altLang="en-US" sz="2400" dirty="0"/>
              <a:t>Erin Beasley, Beirness and Associates</a:t>
            </a:r>
          </a:p>
          <a:p>
            <a:pPr marL="355600" indent="-355600" eaLnBrk="1" hangingPunct="1"/>
            <a:r>
              <a:rPr lang="en-CA" altLang="en-US" sz="2400" dirty="0"/>
              <a:t>BC Coroner’s Office</a:t>
            </a:r>
          </a:p>
          <a:p>
            <a:pPr marL="355600" indent="-355600" eaLnBrk="1" hangingPunct="1"/>
            <a:r>
              <a:rPr lang="en-CA" altLang="en-US" sz="2400" dirty="0"/>
              <a:t>Saskatchewan Coroner’s Office</a:t>
            </a:r>
          </a:p>
          <a:p>
            <a:pPr marL="355600" indent="-355600" eaLnBrk="1" hangingPunct="1"/>
            <a:r>
              <a:rPr lang="en-CA" altLang="en-US" sz="2400" dirty="0"/>
              <a:t>Nova Scotia Coroner’s Office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endParaRPr lang="en-US" altLang="en-US" dirty="0"/>
          </a:p>
        </p:txBody>
      </p:sp>
      <p:pic>
        <p:nvPicPr>
          <p:cNvPr id="8196" name="Picture 8" descr="basic_top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73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7" name="Slide Number Placeholder 10"/>
          <p:cNvSpPr>
            <a:spLocks noGrp="1"/>
          </p:cNvSpPr>
          <p:nvPr>
            <p:ph type="sldNum" sz="quarter" idx="12"/>
          </p:nvPr>
        </p:nvSpPr>
        <p:spPr bwMode="auto">
          <a:xfrm>
            <a:off x="8359775" y="6356350"/>
            <a:ext cx="327025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207E8F0-368D-4D67-BECE-6A45821A19FF}" type="slidenum">
              <a:rPr lang="en-US" altLang="en-US" sz="1200" smtClean="0">
                <a:solidFill>
                  <a:srgbClr val="89898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20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Limitations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High testing jurisdictions were used, but many cases not tested</a:t>
            </a:r>
          </a:p>
          <a:p>
            <a:r>
              <a:rPr lang="en-CA" dirty="0"/>
              <a:t>Protocols for testing drugs and cut-offs differ by jurisdiction</a:t>
            </a:r>
          </a:p>
          <a:p>
            <a:r>
              <a:rPr lang="en-CA" dirty="0"/>
              <a:t>The link between victim based records in coroners records and crash based records is not straight forward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 RDIMS #8428318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211A2A-664C-420C-9225-7E20DCA17B56}" type="slidenum">
              <a:rPr lang="en-US" altLang="en-US" smtClean="0"/>
              <a:pPr>
                <a:defRPr/>
              </a:pPr>
              <a:t>20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82801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CA" sz="4000" b="1" dirty="0"/>
              <a:t>Thank you for your attention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211A2A-664C-420C-9225-7E20DCA17B56}" type="slidenum">
              <a:rPr lang="en-US" altLang="en-US" smtClean="0"/>
              <a:pPr>
                <a:defRPr/>
              </a:pPr>
              <a:t>21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900348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457200"/>
            <a:ext cx="8229600" cy="1143000"/>
          </a:xfrm>
        </p:spPr>
        <p:txBody>
          <a:bodyPr/>
          <a:lstStyle/>
          <a:p>
            <a:r>
              <a:rPr lang="en-CA" dirty="0"/>
              <a:t>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562815" cy="5121275"/>
          </a:xfrm>
        </p:spPr>
        <p:txBody>
          <a:bodyPr/>
          <a:lstStyle/>
          <a:p>
            <a:r>
              <a:rPr lang="en-CA" dirty="0"/>
              <a:t>Driving after drug use is a common behaviour</a:t>
            </a:r>
          </a:p>
          <a:p>
            <a:r>
              <a:rPr lang="en-CA" dirty="0"/>
              <a:t>CAS self-reports 4.8% of Canadians drove within 2 hours of using cannabis in the last year</a:t>
            </a:r>
          </a:p>
          <a:p>
            <a:r>
              <a:rPr lang="en-CA" dirty="0"/>
              <a:t>16 to 18 year </a:t>
            </a:r>
            <a:r>
              <a:rPr lang="en-CA" dirty="0" err="1"/>
              <a:t>olds</a:t>
            </a:r>
            <a:r>
              <a:rPr lang="en-CA" dirty="0"/>
              <a:t> was 20.6% drugs, 19.6 alcohol</a:t>
            </a:r>
          </a:p>
          <a:p>
            <a:r>
              <a:rPr lang="en-CA" dirty="0"/>
              <a:t>Roadside surveys show</a:t>
            </a:r>
          </a:p>
          <a:p>
            <a:pPr lvl="1"/>
            <a:r>
              <a:rPr lang="en-CA" dirty="0"/>
              <a:t>BC, (2010) 7.2% positive for drugs, 9.% for alcohol</a:t>
            </a:r>
          </a:p>
          <a:p>
            <a:pPr lvl="1"/>
            <a:r>
              <a:rPr lang="en-CA" dirty="0"/>
              <a:t>BC, (2013) 10.1 positive for drugs, 6.5 for alcohol</a:t>
            </a:r>
          </a:p>
          <a:p>
            <a:pPr lvl="1"/>
            <a:r>
              <a:rPr lang="en-CA" dirty="0"/>
              <a:t>Ontario (2014) 10.2% positive for drugs, 4% for alcohol</a:t>
            </a:r>
          </a:p>
          <a:p>
            <a:endParaRPr lang="en-CA" dirty="0"/>
          </a:p>
          <a:p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211A2A-664C-420C-9225-7E20DCA17B56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89182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en-CA" dirty="0"/>
              <a:t>Background…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1849" y="1600200"/>
            <a:ext cx="8699155" cy="4525963"/>
          </a:xfrm>
        </p:spPr>
        <p:txBody>
          <a:bodyPr/>
          <a:lstStyle/>
          <a:p>
            <a:r>
              <a:rPr lang="en-CA" dirty="0"/>
              <a:t>Regional trauma unit found 41.3% tested positive for drugs</a:t>
            </a:r>
          </a:p>
          <a:p>
            <a:r>
              <a:rPr lang="en-CA" dirty="0"/>
              <a:t>Selected jurisdictions: 30% of fatally injured drivers were positive for drugs</a:t>
            </a:r>
          </a:p>
          <a:p>
            <a:r>
              <a:rPr lang="en-CA" dirty="0"/>
              <a:t>Review of fatally injured drivers in Canada, 33.5% were positive for drugs and 37.9 for alcohol</a:t>
            </a:r>
          </a:p>
          <a:p>
            <a:pPr lvl="1"/>
            <a:r>
              <a:rPr lang="en-CA" dirty="0"/>
              <a:t>18.5 were positive for drugs only</a:t>
            </a:r>
          </a:p>
          <a:p>
            <a:pPr lvl="1"/>
            <a:r>
              <a:rPr lang="en-CA" dirty="0"/>
              <a:t>21.9 were positive for alcohol only</a:t>
            </a:r>
          </a:p>
          <a:p>
            <a:pPr lvl="1"/>
            <a:r>
              <a:rPr lang="en-CA" dirty="0"/>
              <a:t>14.2 were positive for at least one drug and alcohol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211A2A-664C-420C-9225-7E20DCA17B56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79630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Purpose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Understanding of the involvement of drugs in fatally injured motor vehicle drivers</a:t>
            </a:r>
          </a:p>
          <a:p>
            <a:r>
              <a:rPr lang="en-CA" dirty="0"/>
              <a:t>Assess if review of coroner’s records was possible</a:t>
            </a:r>
          </a:p>
          <a:p>
            <a:r>
              <a:rPr lang="en-CA" dirty="0"/>
              <a:t>Assess if drug involved characteristics differ from alcohol involved characteristics or drivers with neither</a:t>
            </a:r>
          </a:p>
          <a:p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211A2A-664C-420C-9225-7E20DCA17B56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612290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Method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4779" y="1278325"/>
            <a:ext cx="8674442" cy="4525963"/>
          </a:xfrm>
        </p:spPr>
        <p:txBody>
          <a:bodyPr/>
          <a:lstStyle/>
          <a:p>
            <a:r>
              <a:rPr lang="en-CA" dirty="0"/>
              <a:t>Confidentiality agreements with BC, </a:t>
            </a:r>
            <a:r>
              <a:rPr lang="en-CA" dirty="0" err="1"/>
              <a:t>Sask</a:t>
            </a:r>
            <a:r>
              <a:rPr lang="en-CA" dirty="0"/>
              <a:t> and NS</a:t>
            </a:r>
          </a:p>
          <a:p>
            <a:r>
              <a:rPr lang="en-CA" dirty="0"/>
              <a:t>Cases were selected to meet the following criteria:</a:t>
            </a:r>
          </a:p>
          <a:p>
            <a:pPr lvl="1"/>
            <a:r>
              <a:rPr lang="en-CA" dirty="0"/>
              <a:t>Fatality was the driver/operator of a motor vehicle;</a:t>
            </a:r>
          </a:p>
          <a:p>
            <a:pPr lvl="1"/>
            <a:r>
              <a:rPr lang="en-CA" dirty="0"/>
              <a:t>The person was tested for both alcohol and drug;</a:t>
            </a:r>
          </a:p>
          <a:p>
            <a:pPr lvl="1"/>
            <a:r>
              <a:rPr lang="en-CA" dirty="0"/>
              <a:t>Fatality occurred within the previous four years; and</a:t>
            </a:r>
          </a:p>
          <a:p>
            <a:pPr lvl="1"/>
            <a:r>
              <a:rPr lang="en-CA" dirty="0"/>
              <a:t>Complete records were available with few instances of missing or incomplete data</a:t>
            </a:r>
          </a:p>
          <a:p>
            <a:r>
              <a:rPr lang="en-CA" dirty="0"/>
              <a:t>Examined autopsy, toxicology &amp; MVC reports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211A2A-664C-420C-9225-7E20DCA17B56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3345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Cases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/>
          <a:lstStyle/>
          <a:p>
            <a:r>
              <a:rPr lang="en-CA" dirty="0"/>
              <a:t>200 case files were requested from each </a:t>
            </a:r>
          </a:p>
          <a:p>
            <a:r>
              <a:rPr lang="en-CA" dirty="0"/>
              <a:t>Attempt to obtain approximately equal numbers of cases in each of four categories:</a:t>
            </a:r>
          </a:p>
          <a:p>
            <a:pPr lvl="1"/>
            <a:r>
              <a:rPr lang="en-CA" dirty="0"/>
              <a:t>Negative for both alcohol and drugs;</a:t>
            </a:r>
          </a:p>
          <a:p>
            <a:pPr lvl="1"/>
            <a:r>
              <a:rPr lang="en-CA" dirty="0"/>
              <a:t>Positive for alcohol, negative for drugs;</a:t>
            </a:r>
          </a:p>
          <a:p>
            <a:pPr lvl="1"/>
            <a:r>
              <a:rPr lang="en-CA" dirty="0"/>
              <a:t>Negative for alcohol, positive for drugs; and</a:t>
            </a:r>
          </a:p>
          <a:p>
            <a:pPr lvl="1"/>
            <a:r>
              <a:rPr lang="en-CA" dirty="0"/>
              <a:t>Positive for alcohol and drugs.</a:t>
            </a:r>
          </a:p>
          <a:p>
            <a:r>
              <a:rPr lang="en-CA" dirty="0"/>
              <a:t> Quality assessment of records (97 removed)</a:t>
            </a:r>
          </a:p>
          <a:p>
            <a:r>
              <a:rPr lang="en-CA" dirty="0"/>
              <a:t>Cases not random or representative</a:t>
            </a:r>
          </a:p>
          <a:p>
            <a:endParaRPr lang="en-CA" dirty="0"/>
          </a:p>
          <a:p>
            <a:endParaRPr lang="en-CA" dirty="0"/>
          </a:p>
          <a:p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211A2A-664C-420C-9225-7E20DCA17B56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63407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Results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Cases were divided into 4 groups:</a:t>
            </a:r>
          </a:p>
          <a:p>
            <a:pPr lvl="1"/>
            <a:r>
              <a:rPr lang="en-CA" dirty="0"/>
              <a:t>Negative – No alcohol and drugs or drugs present (n=123, 24.6%);</a:t>
            </a:r>
          </a:p>
          <a:p>
            <a:pPr lvl="1"/>
            <a:r>
              <a:rPr lang="en-CA" dirty="0"/>
              <a:t>Alcohol Only -- Positive for alcohol, negative for drugs (n=124, 21.6%);</a:t>
            </a:r>
          </a:p>
          <a:p>
            <a:pPr lvl="1"/>
            <a:r>
              <a:rPr lang="en-CA" dirty="0"/>
              <a:t>Drugs Only -- Negative for alcohol, positive for drugs (n=108, 21.6%); and</a:t>
            </a:r>
          </a:p>
          <a:p>
            <a:pPr lvl="1"/>
            <a:r>
              <a:rPr lang="en-CA" dirty="0"/>
              <a:t>Drugs and Alcohol -- Positive for alcohol and drugs (n=145, 29.0%).</a:t>
            </a:r>
          </a:p>
          <a:p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 RDIMS #8428318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211A2A-664C-420C-9225-7E20DCA17B56}" type="slidenum">
              <a:rPr lang="en-US" altLang="en-US" smtClean="0"/>
              <a:pPr>
                <a:defRPr/>
              </a:pPr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098265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Characteristics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2411715"/>
              </p:ext>
            </p:extLst>
          </p:nvPr>
        </p:nvGraphicFramePr>
        <p:xfrm>
          <a:off x="457200" y="1600200"/>
          <a:ext cx="8229600" cy="2514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3841579476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88140145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4120803975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610082758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184498935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438446150"/>
                    </a:ext>
                  </a:extLst>
                </a:gridCol>
              </a:tblGrid>
              <a:tr h="628650"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C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Negative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Drugs Only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Alcohol Only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Drugs and Alcohol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90160351"/>
                  </a:ext>
                </a:extLst>
              </a:tr>
              <a:tr h="628650"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Male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92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(74.2%)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69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(63.3%)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(77.4%)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124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(84.9%)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381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(75.7%)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8209985"/>
                  </a:ext>
                </a:extLst>
              </a:tr>
              <a:tr h="628650"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Female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(25.8%)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(36.7%)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</a:t>
                      </a:r>
                      <a:endParaRPr lang="en-C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(22.6%)</a:t>
                      </a:r>
                      <a:endParaRPr lang="en-C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(15.1%)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122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(24.3%)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41996167"/>
                  </a:ext>
                </a:extLst>
              </a:tr>
              <a:tr h="628650"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124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(24.7%)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109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(21.7%)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124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(24.7%)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146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(29.0%)</a:t>
                      </a:r>
                      <a:endParaRPr lang="en-C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en-CA" sz="11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503</a:t>
                      </a:r>
                      <a:endParaRPr lang="en-C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4184624"/>
                  </a:ext>
                </a:extLst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211A2A-664C-420C-9225-7E20DCA17B56}" type="slidenum">
              <a:rPr lang="en-US" altLang="en-US" smtClean="0"/>
              <a:pPr>
                <a:defRPr/>
              </a:pPr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290338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23243</TotalTime>
  <Words>1423</Words>
  <Application>Microsoft Office PowerPoint</Application>
  <PresentationFormat>On-screen Show (4:3)</PresentationFormat>
  <Paragraphs>568</Paragraphs>
  <Slides>21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MS PGothic</vt:lpstr>
      <vt:lpstr>MS PGothic</vt:lpstr>
      <vt:lpstr>Arial</vt:lpstr>
      <vt:lpstr>Calibri</vt:lpstr>
      <vt:lpstr>Times New Roman</vt:lpstr>
      <vt:lpstr>Office Theme</vt:lpstr>
      <vt:lpstr>PowerPoint Presentation</vt:lpstr>
      <vt:lpstr>Project Partners</vt:lpstr>
      <vt:lpstr>Background</vt:lpstr>
      <vt:lpstr>Background…</vt:lpstr>
      <vt:lpstr>Purpose</vt:lpstr>
      <vt:lpstr>Method</vt:lpstr>
      <vt:lpstr>Cases</vt:lpstr>
      <vt:lpstr>Results</vt:lpstr>
      <vt:lpstr>Characteristics</vt:lpstr>
      <vt:lpstr>Age Groups</vt:lpstr>
      <vt:lpstr>Time of Day</vt:lpstr>
      <vt:lpstr>Weekend/Weekday</vt:lpstr>
      <vt:lpstr>Involved Vehicles</vt:lpstr>
      <vt:lpstr>Safety Equipment</vt:lpstr>
      <vt:lpstr>Speed</vt:lpstr>
      <vt:lpstr>Assessed Role</vt:lpstr>
      <vt:lpstr>BAC Levels</vt:lpstr>
      <vt:lpstr>Analysis</vt:lpstr>
      <vt:lpstr>Discussion</vt:lpstr>
      <vt:lpstr>Limitations</vt:lpstr>
      <vt:lpstr>Questions</vt:lpstr>
    </vt:vector>
  </TitlesOfParts>
  <Manager/>
  <Company>Transport Canada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 Presentation</dc:title>
  <dc:subject/>
  <dc:creator>Claude Hudon</dc:creator>
  <cp:keywords/>
  <dc:description/>
  <cp:lastModifiedBy>Paul Boase</cp:lastModifiedBy>
  <cp:revision>1874</cp:revision>
  <cp:lastPrinted>2016-03-24T15:16:52Z</cp:lastPrinted>
  <dcterms:created xsi:type="dcterms:W3CDTF">2009-03-09T13:52:34Z</dcterms:created>
  <dcterms:modified xsi:type="dcterms:W3CDTF">2017-06-05T02:36:16Z</dcterms:modified>
  <cp:category/>
</cp:coreProperties>
</file>