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285" r:id="rId2"/>
    <p:sldId id="270" r:id="rId3"/>
    <p:sldId id="286" r:id="rId4"/>
    <p:sldId id="288" r:id="rId5"/>
    <p:sldId id="287" r:id="rId6"/>
    <p:sldId id="289" r:id="rId7"/>
    <p:sldId id="290" r:id="rId8"/>
    <p:sldId id="291" r:id="rId9"/>
    <p:sldId id="293" r:id="rId10"/>
    <p:sldId id="294" r:id="rId11"/>
    <p:sldId id="296" r:id="rId12"/>
    <p:sldId id="262" r:id="rId13"/>
    <p:sldId id="297" r:id="rId14"/>
    <p:sldId id="298" r:id="rId15"/>
    <p:sldId id="295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Risteska" initials="MR" lastIdx="10" clrIdx="0">
    <p:extLst/>
  </p:cmAuthor>
  <p:cmAuthor id="2" name="Wayne Giang" initials="WG" lastIdx="11" clrIdx="1">
    <p:extLst/>
  </p:cmAuthor>
  <p:cmAuthor id="3" name="Birsen Donmez" initials="BD" lastIdx="4" clrIdx="2">
    <p:extLst/>
  </p:cmAuthor>
  <p:cmAuthor id="4" name="Suzan Ayas" initials="SA" lastIdx="1" clrIdx="3">
    <p:extLst/>
  </p:cmAuthor>
  <p:cmAuthor id="5" name="Suzan Ayas" initials="SA [2]" lastIdx="1" clrIdx="4">
    <p:extLst/>
  </p:cmAuthor>
  <p:cmAuthor id="6" name="Suzan Ayas" initials="SA [3]" lastIdx="1" clrIdx="5">
    <p:extLst/>
  </p:cmAuthor>
  <p:cmAuthor id="7" name="Suzan Ayas" initials="SA [4]" lastIdx="1" clrIdx="6">
    <p:extLst/>
  </p:cmAuthor>
  <p:cmAuthor id="8" name="Suzan Ayas" initials="SA [5]" lastIdx="1" clrIdx="7">
    <p:extLst/>
  </p:cmAuthor>
  <p:cmAuthor id="9" name="Suzan Ayas" initials="SA [6]" lastIdx="1" clrIdx="8">
    <p:extLst/>
  </p:cmAuthor>
  <p:cmAuthor id="10" name="Suzan Ayas" initials="SA [7]" lastIdx="1" clrIdx="9">
    <p:extLst/>
  </p:cmAuthor>
  <p:cmAuthor id="11" name="Suzan Ayas" initials="SA [8]" lastIdx="1" clrIdx="10">
    <p:extLst/>
  </p:cmAuthor>
  <p:cmAuthor id="12" name="Suzan Ayas" initials="SA [9]" lastIdx="1" clrIdx="11">
    <p:extLst/>
  </p:cmAuthor>
  <p:cmAuthor id="13" name="Suzan Ayas" initials="SA [10]" lastIdx="1" clrIdx="12">
    <p:extLst/>
  </p:cmAuthor>
  <p:cmAuthor id="14" name="Suzan Ayas" initials="SA [11]" lastIdx="1" clrIdx="13">
    <p:extLst/>
  </p:cmAuthor>
  <p:cmAuthor id="15" name="Suzan Ayas" initials="SA [12]" lastIdx="1" clrIdx="14">
    <p:extLst/>
  </p:cmAuthor>
  <p:cmAuthor id="16" name="Suzan Ayas" initials="SA [13]" lastIdx="1" clrIdx="15">
    <p:extLst/>
  </p:cmAuthor>
  <p:cmAuthor id="17" name="Suzan Ayas" initials="SA [14]" lastIdx="1" clrIdx="16">
    <p:extLst/>
  </p:cmAuthor>
  <p:cmAuthor id="18" name="Suzan Ayas" initials="SA [15]" lastIdx="1" clrIdx="17">
    <p:extLst/>
  </p:cmAuthor>
  <p:cmAuthor id="19" name="Suzan Ayas" initials="SA [16]" lastIdx="1" clrIdx="18">
    <p:extLst/>
  </p:cmAuthor>
  <p:cmAuthor id="20" name="Nazli Kaya" initials="NK" lastIdx="1" clrIdx="19"/>
  <p:cmAuthor id="21" name="Nazli Kaya" initials="NK [2]" lastIdx="1" clrIdx="20"/>
  <p:cmAuthor id="22" name="Suzan Ayas" initials="SA [6] [2]" lastIdx="1" clrIdx="21">
    <p:extLst/>
  </p:cmAuthor>
  <p:cmAuthor id="23" name="Suzan Ayas" initials="SA [7] [2]" lastIdx="1" clrIdx="22">
    <p:extLst/>
  </p:cmAuthor>
  <p:cmAuthor id="24" name="Suzan Ayas" initials="SA [8] [2]" lastIdx="1" clrIdx="23">
    <p:extLst/>
  </p:cmAuthor>
  <p:cmAuthor id="25" name="Suzan Ayas" initials="SA [9] [2]" lastIdx="1" clrIdx="24">
    <p:extLst/>
  </p:cmAuthor>
  <p:cmAuthor id="26" name="Suzan Ayas" initials="SA [10] [2]" lastIdx="1" clrIdx="25">
    <p:extLst/>
  </p:cmAuthor>
  <p:cmAuthor id="27" name="Suzan Ayas" initials="SA [14] [2]" lastIdx="1" clrIdx="26">
    <p:extLst/>
  </p:cmAuthor>
  <p:cmAuthor id="28" name="Suzan Ayas" initials="SA [15] [2]" lastIdx="1" clrIdx="27">
    <p:extLst/>
  </p:cmAuthor>
  <p:cmAuthor id="29" name="Suzan Ayas" initials="SA [17]" lastIdx="1" clrIdx="28">
    <p:extLst/>
  </p:cmAuthor>
  <p:cmAuthor id="30" name="Suzan Ayas" initials="SA [18]" lastIdx="1" clrIdx="29">
    <p:extLst/>
  </p:cmAuthor>
  <p:cmAuthor id="31" name="Suzan Ayas" initials="SA [19]" lastIdx="1" clrIdx="30">
    <p:extLst/>
  </p:cmAuthor>
  <p:cmAuthor id="32" name="Suzan Ayas" initials="SA [20]" lastIdx="1" clrIdx="31">
    <p:extLst/>
  </p:cmAuthor>
  <p:cmAuthor id="33" name="Suzan Ayas" initials="SA [21]" lastIdx="1" clrIdx="32">
    <p:extLst/>
  </p:cmAuthor>
  <p:cmAuthor id="34" name="Suzan Ayas" initials="SA [22]" lastIdx="1" clrIdx="33">
    <p:extLst/>
  </p:cmAuthor>
  <p:cmAuthor id="35" name="Suzan Ayas" initials="SA [23]" lastIdx="1" clrIdx="3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4848B9"/>
    <a:srgbClr val="BEBEBE"/>
    <a:srgbClr val="FF0000"/>
    <a:srgbClr val="EAC5C4"/>
    <a:srgbClr val="D3D3D3"/>
    <a:srgbClr val="E5B6B5"/>
    <a:srgbClr val="F88D7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73711" autoAdjust="0"/>
  </p:normalViewPr>
  <p:slideViewPr>
    <p:cSldViewPr snapToGrid="0">
      <p:cViewPr>
        <p:scale>
          <a:sx n="100" d="100"/>
          <a:sy n="100" d="100"/>
        </p:scale>
        <p:origin x="-216" y="-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BE62D-4066-DE4B-B517-D28FA3F1DE06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45C6D-9A47-9B45-8BDD-B7D1F0C5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8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0526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201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6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40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36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720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723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7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65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46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872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19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42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07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024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915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68" marR="0" lvl="0" indent="-1047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9" marR="0" lvl="1" indent="-80961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28" marR="0" lvl="2" indent="-571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20" marR="0" lvl="3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12" marR="0" lvl="4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03" marR="0" lvl="5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95" marR="0" lvl="6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686" marR="0" lvl="7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577" marR="0" lvl="8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22312" y="440690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270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4" y="160020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68" marR="0" lvl="0" indent="-12382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9" marR="0" lvl="1" indent="-10001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28" marR="0" lvl="2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20" marR="0" lvl="3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12" marR="0" lvl="4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03" marR="0" lvl="5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95" marR="0" lvl="6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686" marR="0" lvl="7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577" marR="0" lvl="8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48204" y="160020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68" marR="0" lvl="0" indent="-12382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9" marR="0" lvl="1" indent="-10001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28" marR="0" lvl="2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20" marR="0" lvl="3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12" marR="0" lvl="4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03" marR="0" lvl="5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95" marR="0" lvl="6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686" marR="0" lvl="7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577" marR="0" lvl="8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2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2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68" marR="0" lvl="0" indent="-14287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9" marR="0" lvl="1" indent="-11906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28" marR="0" lvl="2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20" marR="0" lvl="3" indent="-95248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12" marR="0" lvl="4" indent="-95248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03" marR="0" lvl="5" indent="-95248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95" marR="0" lvl="6" indent="-95248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686" marR="0" lvl="7" indent="-95248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577" marR="0" lvl="8" indent="-95248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68" marR="0" lvl="0" indent="-14287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9" marR="0" lvl="1" indent="-11906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28" marR="0" lvl="2" indent="-85723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20" marR="0" lvl="3" indent="-95248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12" marR="0" lvl="4" indent="-95248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03" marR="0" lvl="5" indent="-95248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95" marR="0" lvl="6" indent="-95248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686" marR="0" lvl="7" indent="-95248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577" marR="0" lvl="8" indent="-95248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3800" y="6242176"/>
            <a:ext cx="2832099" cy="62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 descr="Text_on_Sid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6286766"/>
            <a:ext cx="2705100" cy="563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2" y="273058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68" marR="0" lvl="0" indent="-1047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9" marR="0" lvl="1" indent="-80961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28" marR="0" lvl="2" indent="-571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20" marR="0" lvl="3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12" marR="0" lvl="4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03" marR="0" lvl="5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95" marR="0" lvl="6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686" marR="0" lvl="7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577" marR="0" lvl="8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10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150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92" y="4800608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92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42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92" y="5367345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10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150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309022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68" marR="0" lvl="0" indent="-1047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9" marR="0" lvl="1" indent="-80961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28" marR="0" lvl="2" indent="-571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20" marR="0" lvl="3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12" marR="0" lvl="4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03" marR="0" lvl="5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95" marR="0" lvl="6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686" marR="0" lvl="7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577" marR="0" lvl="8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4732341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541341" y="190504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68" marR="0" lvl="0" indent="-1047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9" marR="0" lvl="1" indent="-80961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28" marR="0" lvl="2" indent="-571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20" marR="0" lvl="3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12" marR="0" lvl="4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03" marR="0" lvl="5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95" marR="0" lvl="6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686" marR="0" lvl="7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577" marR="0" lvl="8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4" y="63563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/>
          <p:cNvSpPr txBox="1">
            <a:spLocks/>
          </p:cNvSpPr>
          <p:nvPr/>
        </p:nvSpPr>
        <p:spPr>
          <a:xfrm>
            <a:off x="338042" y="897696"/>
            <a:ext cx="8457999" cy="170868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Clr>
                <a:schemeClr val="dk2"/>
              </a:buClr>
              <a:buSzPct val="25000"/>
            </a:pPr>
            <a:r>
              <a:rPr lang="en-US" sz="4000" b="1" dirty="0">
                <a:solidFill>
                  <a:schemeClr val="dk2"/>
                </a:solidFill>
              </a:rPr>
              <a:t>Visual Attention Failures during Turns</a:t>
            </a:r>
            <a:br>
              <a:rPr lang="en-US" sz="4000" b="1" dirty="0">
                <a:solidFill>
                  <a:schemeClr val="dk2"/>
                </a:solidFill>
              </a:rPr>
            </a:br>
            <a:r>
              <a:rPr lang="en-US" sz="4000" b="1" dirty="0">
                <a:solidFill>
                  <a:schemeClr val="dk2"/>
                </a:solidFill>
              </a:rPr>
              <a:t>at Intersection</a:t>
            </a:r>
            <a:r>
              <a:rPr lang="en-CA" sz="4000" b="1" dirty="0">
                <a:solidFill>
                  <a:schemeClr val="dk2"/>
                </a:solidFill>
              </a:rPr>
              <a:t>s: An On-road Study</a:t>
            </a:r>
          </a:p>
        </p:txBody>
      </p:sp>
      <p:sp>
        <p:nvSpPr>
          <p:cNvPr id="6" name="Shape 87"/>
          <p:cNvSpPr txBox="1">
            <a:spLocks/>
          </p:cNvSpPr>
          <p:nvPr/>
        </p:nvSpPr>
        <p:spPr>
          <a:xfrm>
            <a:off x="644146" y="3180367"/>
            <a:ext cx="5146288" cy="183024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7168" marR="0" lvl="0" indent="-10477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9" marR="0" lvl="1" indent="-8096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28" marR="0" lvl="2" indent="-5714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20" marR="0" lvl="3" indent="-7619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12" marR="0" lvl="4" indent="-7619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03" marR="0" lvl="5" indent="-7619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95" marR="0" lvl="6" indent="-7619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686" marR="0" lvl="7" indent="-7619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577" marR="0" lvl="8" indent="-7619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2395" indent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800" dirty="0" err="1">
                <a:solidFill>
                  <a:schemeClr val="tx1"/>
                </a:solidFill>
              </a:rPr>
              <a:t>Nazli</a:t>
            </a:r>
            <a:r>
              <a:rPr lang="en-US" sz="2800" dirty="0">
                <a:solidFill>
                  <a:schemeClr val="tx1"/>
                </a:solidFill>
              </a:rPr>
              <a:t> E. Kaya</a:t>
            </a:r>
          </a:p>
          <a:p>
            <a:pPr marL="152395" indent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800" dirty="0">
                <a:solidFill>
                  <a:schemeClr val="tx1"/>
                </a:solidFill>
              </a:rPr>
              <a:t>Suzan </a:t>
            </a:r>
            <a:r>
              <a:rPr lang="en-US" sz="2800" dirty="0" err="1">
                <a:solidFill>
                  <a:schemeClr val="tx1"/>
                </a:solidFill>
              </a:rPr>
              <a:t>Ayas</a:t>
            </a:r>
            <a:endParaRPr lang="en-US" sz="2800" dirty="0">
              <a:solidFill>
                <a:schemeClr val="tx1"/>
              </a:solidFill>
            </a:endParaRPr>
          </a:p>
          <a:p>
            <a:pPr marL="152395" indent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800" dirty="0" err="1">
                <a:solidFill>
                  <a:schemeClr val="tx1"/>
                </a:solidFill>
              </a:rPr>
              <a:t>Canmanie</a:t>
            </a:r>
            <a:r>
              <a:rPr lang="en-US" sz="2800" dirty="0">
                <a:solidFill>
                  <a:schemeClr val="tx1"/>
                </a:solidFill>
              </a:rPr>
              <a:t> T. </a:t>
            </a:r>
            <a:r>
              <a:rPr lang="en-US" sz="2800" dirty="0" err="1">
                <a:solidFill>
                  <a:schemeClr val="tx1"/>
                </a:solidFill>
              </a:rPr>
              <a:t>Ponnambalam</a:t>
            </a:r>
            <a:endParaRPr lang="en-US" sz="2800" dirty="0">
              <a:solidFill>
                <a:schemeClr val="tx1"/>
              </a:solidFill>
            </a:endParaRPr>
          </a:p>
          <a:p>
            <a:pPr marL="152395" indent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800" dirty="0">
                <a:solidFill>
                  <a:schemeClr val="tx1"/>
                </a:solidFill>
              </a:rPr>
              <a:t>Birsen Donmez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02730" y="5599607"/>
            <a:ext cx="2704534" cy="61982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ea typeface="+mj-ea"/>
              </a:rPr>
              <a:t>Human Factors </a:t>
            </a:r>
            <a:br>
              <a:rPr lang="en-US" sz="2000" b="1" kern="1200" dirty="0">
                <a:solidFill>
                  <a:schemeClr val="bg2">
                    <a:lumMod val="75000"/>
                  </a:schemeClr>
                </a:solidFill>
                <a:ea typeface="+mj-ea"/>
              </a:rPr>
            </a:br>
            <a:r>
              <a:rPr lang="en-US" sz="2000" b="1" kern="1200" dirty="0">
                <a:solidFill>
                  <a:schemeClr val="bg2">
                    <a:lumMod val="75000"/>
                  </a:schemeClr>
                </a:solidFill>
                <a:ea typeface="+mj-ea"/>
              </a:rPr>
              <a:t>&amp; Applied Statistics Lab</a:t>
            </a:r>
          </a:p>
        </p:txBody>
      </p:sp>
      <p:pic>
        <p:nvPicPr>
          <p:cNvPr id="8" name="Picture 2" descr="http://hfast.mie.utoronto.ca/images/HFASt_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6"/>
          <a:stretch/>
        </p:blipFill>
        <p:spPr bwMode="auto">
          <a:xfrm>
            <a:off x="459423" y="5584591"/>
            <a:ext cx="1343307" cy="6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46EE87-34C4-429D-8B81-A957FEFD8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104" y="5334054"/>
            <a:ext cx="3935318" cy="9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0"/>
    </mc:Choice>
    <mc:Fallback xmlns="">
      <p:transition spd="slow" advTm="179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033" y="288687"/>
            <a:ext cx="7629805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Failure Case; T-intersection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6803036" y="6356358"/>
            <a:ext cx="2133599" cy="365125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0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6"/>
    </mc:Choice>
    <mc:Fallback xmlns="">
      <p:transition spd="slow" advTm="1904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4042" objId="5"/>
        <p14:stopEvt time="11566" objId="5"/>
        <p14:playEvt time="12552" objId="5"/>
        <p14:stopEvt time="19046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4"/>
          <p:cNvSpPr txBox="1">
            <a:spLocks/>
          </p:cNvSpPr>
          <p:nvPr/>
        </p:nvSpPr>
        <p:spPr>
          <a:xfrm>
            <a:off x="360730" y="1049260"/>
            <a:ext cx="8476411" cy="301553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000" dirty="0">
                <a:latin typeface="Calibri" charset="0"/>
                <a:cs typeface="Calibri" charset="0"/>
              </a:rPr>
              <a:t>11 of the 19 participants had a failure in at least one intersection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latin typeface="Calibri" charset="0"/>
                <a:cs typeface="Calibri" charset="0"/>
              </a:rPr>
              <a:t>Prevalence concerning given our participants represent </a:t>
            </a:r>
            <a:r>
              <a:rPr lang="en-US" sz="2600" dirty="0" smtClean="0">
                <a:latin typeface="Calibri" charset="0"/>
                <a:cs typeface="Calibri" charset="0"/>
              </a:rPr>
              <a:t>low </a:t>
            </a:r>
            <a:r>
              <a:rPr lang="en-US" sz="2600" dirty="0">
                <a:latin typeface="Calibri" charset="0"/>
                <a:cs typeface="Calibri" charset="0"/>
              </a:rPr>
              <a:t>crash-risk age group 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latin typeface="Calibri" charset="0"/>
                <a:cs typeface="Calibri" charset="0"/>
              </a:rPr>
              <a:t>All failures related to cyclists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latin typeface="Calibri" charset="0"/>
                <a:cs typeface="Calibri" charset="0"/>
              </a:rPr>
              <a:t>Over-the-shoulder checks require effort (head movements) 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latin typeface="Calibri" charset="0"/>
                <a:cs typeface="Calibri" charset="0"/>
              </a:rPr>
              <a:t>Pedestrians stay more within the drivers’ field of view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7033" y="309743"/>
            <a:ext cx="7629805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Prevalence of failures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6803036" y="6356358"/>
            <a:ext cx="2133599" cy="365125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3DCF81-B8E6-4D71-A596-3B160DA0B58C}"/>
              </a:ext>
            </a:extLst>
          </p:cNvPr>
          <p:cNvSpPr/>
          <p:nvPr/>
        </p:nvSpPr>
        <p:spPr>
          <a:xfrm>
            <a:off x="5517376" y="6420963"/>
            <a:ext cx="1970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Parked</a:t>
            </a:r>
            <a:r>
              <a:rPr lang="en-US" sz="135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Vehicles</a:t>
            </a:r>
            <a:endParaRPr lang="en-US" sz="2000" dirty="0">
              <a:cs typeface="Calibri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102902" y="4164388"/>
            <a:ext cx="5414474" cy="2884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800" dirty="0">
                <a:latin typeface="Calibri" charset="0"/>
                <a:cs typeface="Calibri" charset="0"/>
              </a:rPr>
              <a:t>More failures on T- than cross intersection (10 vs. 6 participants)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Calibri" charset="0"/>
                <a:cs typeface="Calibri" charset="0"/>
              </a:rPr>
              <a:t>Parked vehicles blocked drivers’ view of the cyclists necessitating over-the-shoulder checks</a:t>
            </a:r>
          </a:p>
          <a:p>
            <a:pPr lvl="1">
              <a:spcBef>
                <a:spcPts val="1200"/>
              </a:spcBef>
            </a:pPr>
            <a:endParaRPr lang="en-US" sz="2400" dirty="0">
              <a:latin typeface="Calibri" charset="0"/>
              <a:cs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AAEB12-FF0F-C44D-A377-413628B70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73" y="3952817"/>
            <a:ext cx="3621127" cy="217617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89ABA6B-D529-4D32-836E-C9778B82807C}"/>
              </a:ext>
            </a:extLst>
          </p:cNvPr>
          <p:cNvCxnSpPr>
            <a:cxnSpLocks/>
          </p:cNvCxnSpPr>
          <p:nvPr/>
        </p:nvCxnSpPr>
        <p:spPr>
          <a:xfrm flipH="1">
            <a:off x="6060798" y="4713317"/>
            <a:ext cx="441784" cy="1786193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EB514C-351B-1B4B-8BF6-46C158CECC2F}"/>
              </a:ext>
            </a:extLst>
          </p:cNvPr>
          <p:cNvSpPr txBox="1"/>
          <p:nvPr/>
        </p:nvSpPr>
        <p:spPr>
          <a:xfrm>
            <a:off x="7602241" y="5913547"/>
            <a:ext cx="160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chemeClr val="bg1"/>
                </a:solidFill>
              </a:rPr>
              <a:t>Summer Reid, Gleaner News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0"/>
    </mc:Choice>
    <mc:Fallback xmlns="">
      <p:transition spd="slow" advTm="89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E066D52A-219B-46B7-BB00-917B2B8DABC1}"/>
              </a:ext>
            </a:extLst>
          </p:cNvPr>
          <p:cNvSpPr txBox="1">
            <a:spLocks/>
          </p:cNvSpPr>
          <p:nvPr/>
        </p:nvSpPr>
        <p:spPr>
          <a:xfrm>
            <a:off x="450192" y="359965"/>
            <a:ext cx="8439808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Likelihood</a:t>
            </a:r>
            <a:r>
              <a:rPr lang="en-US" sz="3200" b="1" kern="1200" dirty="0">
                <a:solidFill>
                  <a:srgbClr val="1F497D"/>
                </a:solidFill>
                <a:ea typeface="+mj-ea"/>
              </a:rPr>
              <a:t> </a:t>
            </a:r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of failures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xmlns="" id="{222120D7-BA1B-4101-8AEC-2F4F44251B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45305" y="6441678"/>
            <a:ext cx="2133599" cy="273844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11993" y="1100976"/>
            <a:ext cx="8489107" cy="5477624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Ordered logit model in SAS GENMOD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Dependent variable: No failure (n=8), Failed at 1 turn (n=6), Failed at both turns (n=5)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Predictor variables: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charset="0"/>
                <a:cs typeface="Calibri" charset="0"/>
              </a:rPr>
              <a:t>3 DBQ items’ average (higher vs. lower)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charset="0"/>
                <a:cs typeface="Calibri" charset="0"/>
              </a:rPr>
              <a:t>Self-reported frequency of downtown Toronto driving (frequent vs. non-frequent)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charset="0"/>
                <a:cs typeface="Calibri" charset="0"/>
              </a:rPr>
              <a:t>No multicollinearity, 𝜒</a:t>
            </a:r>
            <a:r>
              <a:rPr lang="is-IS" baseline="30000" dirty="0">
                <a:latin typeface="Calibri" charset="0"/>
                <a:cs typeface="Calibri" charset="0"/>
              </a:rPr>
              <a:t>2</a:t>
            </a:r>
            <a:r>
              <a:rPr lang="is-IS" dirty="0">
                <a:latin typeface="Calibri" charset="0"/>
                <a:cs typeface="Calibri" charset="0"/>
              </a:rPr>
              <a:t>(1) = 1.35, p = .37 </a:t>
            </a:r>
            <a:endParaRPr lang="en-US" dirty="0">
              <a:latin typeface="Calibri" charset="0"/>
              <a:cs typeface="Calibri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Both marginally significant at p = .07, Odds Ratio: 6.04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Likelihood of more failures for drivers who self-reported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making more intersection-related errors in DBQ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driving more frequently in downtown Toronto</a:t>
            </a:r>
          </a:p>
          <a:p>
            <a:pPr>
              <a:spcBef>
                <a:spcPts val="1200"/>
              </a:spcBef>
            </a:pPr>
            <a:endParaRPr lang="en-US" dirty="0">
              <a:latin typeface="Calibri" charset="0"/>
              <a:cs typeface="Calibri" charset="0"/>
            </a:endParaRPr>
          </a:p>
          <a:p>
            <a:pPr lvl="1">
              <a:spcBef>
                <a:spcPts val="1200"/>
              </a:spcBef>
            </a:pPr>
            <a:endParaRPr lang="en-US" sz="2400" dirty="0">
              <a:latin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0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54"/>
    </mc:Choice>
    <mc:Fallback xmlns="">
      <p:transition spd="slow" advTm="92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E066D52A-219B-46B7-BB00-917B2B8DABC1}"/>
              </a:ext>
            </a:extLst>
          </p:cNvPr>
          <p:cNvSpPr txBox="1">
            <a:spLocks/>
          </p:cNvSpPr>
          <p:nvPr/>
        </p:nvSpPr>
        <p:spPr>
          <a:xfrm>
            <a:off x="615293" y="690165"/>
            <a:ext cx="6735622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>
                <a:solidFill>
                  <a:srgbClr val="1F497D"/>
                </a:solidFill>
                <a:ea typeface="+mj-ea"/>
              </a:rPr>
              <a:t>Contributions</a:t>
            </a:r>
            <a:endParaRPr lang="en-US" sz="4000" b="1" kern="1200" dirty="0">
              <a:solidFill>
                <a:srgbClr val="1F497D"/>
              </a:solidFill>
              <a:ea typeface="+mj-ea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xmlns="" id="{222120D7-BA1B-4101-8AEC-2F4F44251B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756405" y="6361063"/>
            <a:ext cx="2133599" cy="273844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0193" y="1638300"/>
            <a:ext cx="7779407" cy="44831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First on-road study to analyze drivers’ eye tracking data at intersections towards vulnerable users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Preliminary results on the extent drivers fail to properly scan for vulnerable users at intersections, especially for cyclists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Validation of the intersection-related error items of DBQ</a:t>
            </a:r>
          </a:p>
          <a:p>
            <a:pPr lvl="1">
              <a:spcBef>
                <a:spcPts val="1200"/>
              </a:spcBef>
            </a:pPr>
            <a:endParaRPr lang="en-US" sz="24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62"/>
    </mc:Choice>
    <mc:Fallback xmlns="">
      <p:transition spd="slow" advTm="3996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E066D52A-219B-46B7-BB00-917B2B8DABC1}"/>
              </a:ext>
            </a:extLst>
          </p:cNvPr>
          <p:cNvSpPr txBox="1">
            <a:spLocks/>
          </p:cNvSpPr>
          <p:nvPr/>
        </p:nvSpPr>
        <p:spPr>
          <a:xfrm>
            <a:off x="450192" y="301215"/>
            <a:ext cx="8236611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Limitations &amp; Next Steps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xmlns="" id="{222120D7-BA1B-4101-8AEC-2F4F44251B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692905" y="6335717"/>
            <a:ext cx="2133599" cy="273844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13596" y="1006578"/>
            <a:ext cx="8273207" cy="571172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Limitations: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Sample size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Variations in signal status and traffic flow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Directing gaze toward a location is a pre-requisite for perception but it does not guarantee perception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Calibri" charset="0"/>
                <a:cs typeface="Calibri" charset="0"/>
              </a:rPr>
              <a:t>Uncomfortable eye tracker</a:t>
            </a:r>
            <a:endParaRPr lang="en-US" dirty="0">
              <a:latin typeface="Calibri" charset="0"/>
              <a:cs typeface="Calibri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alibri" charset="0"/>
              <a:cs typeface="Calibri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alibri" charset="0"/>
              <a:cs typeface="Calibri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Next Steps: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Different age and experience groups (e.g. novice drivers)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alibri" charset="0"/>
                <a:cs typeface="Calibri" charset="0"/>
              </a:rPr>
              <a:t>Various types of intersections (e.g. signal-controlled, stop-controlled, uncontrolled junctions) </a:t>
            </a:r>
          </a:p>
          <a:p>
            <a:pPr lvl="1">
              <a:spcBef>
                <a:spcPts val="1200"/>
              </a:spcBef>
            </a:pPr>
            <a:endParaRPr lang="en-US" sz="2400" dirty="0">
              <a:latin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0D1811-5285-4B6A-9EB7-BC3390D28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3740035"/>
            <a:ext cx="2086204" cy="1466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11" y="3738578"/>
            <a:ext cx="2111338" cy="14665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04103" y="4958915"/>
            <a:ext cx="1282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Ergoneers</a:t>
            </a:r>
            <a:endParaRPr lang="en-US" sz="1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47"/>
    </mc:Choice>
    <mc:Fallback xmlns="">
      <p:transition spd="slow" advTm="9464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9732" y="461953"/>
            <a:ext cx="7629805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Acknowledgement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369733" y="1191232"/>
            <a:ext cx="830436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200" dirty="0">
                <a:latin typeface="Calibri" charset="0"/>
                <a:ea typeface="Calibri" charset="0"/>
                <a:cs typeface="Calibri" charset="0"/>
              </a:rPr>
              <a:t>NSERC</a:t>
            </a:r>
          </a:p>
          <a:p>
            <a:pPr marL="342892" indent="-34289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200" dirty="0" err="1">
                <a:latin typeface="Calibri" charset="0"/>
                <a:cs typeface="Calibri" charset="0"/>
              </a:rPr>
              <a:t>Elzat</a:t>
            </a:r>
            <a:r>
              <a:rPr lang="en-US" sz="3000" kern="1200" dirty="0">
                <a:latin typeface="Calibri" charset="0"/>
                <a:cs typeface="Calibri" charset="0"/>
              </a:rPr>
              <a:t> Imam and Ryan Cheng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9733" y="3685168"/>
            <a:ext cx="7629805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Questions?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0233" y="3685168"/>
            <a:ext cx="43546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kern="1200" dirty="0" err="1">
                <a:latin typeface="Calibri" charset="0"/>
                <a:cs typeface="Calibri" charset="0"/>
              </a:rPr>
              <a:t>Nazli</a:t>
            </a:r>
            <a:r>
              <a:rPr lang="en-US" sz="3000" kern="1200" dirty="0">
                <a:latin typeface="Calibri" charset="0"/>
                <a:cs typeface="Calibri" charset="0"/>
              </a:rPr>
              <a:t> E. Kaya</a:t>
            </a:r>
          </a:p>
          <a:p>
            <a:r>
              <a:rPr lang="en-US" sz="3000" kern="1200" dirty="0" err="1">
                <a:latin typeface="Calibri" charset="0"/>
                <a:cs typeface="Calibri" charset="0"/>
              </a:rPr>
              <a:t>nkaya@mie.utoronto.ca</a:t>
            </a:r>
            <a:endParaRPr lang="en-US" sz="3000" kern="1200" dirty="0">
              <a:latin typeface="Calibri" charset="0"/>
              <a:cs typeface="Calibri" charset="0"/>
            </a:endParaRPr>
          </a:p>
          <a:p>
            <a:pPr marL="342900" lvl="0" indent="-342900">
              <a:spcBef>
                <a:spcPts val="1200"/>
              </a:spcBef>
              <a:buFont typeface="Arial" charset="0"/>
              <a:buChar char="•"/>
            </a:pPr>
            <a:endParaRPr lang="en-US" sz="3000" dirty="0">
              <a:latin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1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46"/>
    </mc:Choice>
    <mc:Fallback xmlns="">
      <p:transition spd="slow" advTm="25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034" y="361751"/>
            <a:ext cx="6302090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Safety at Intersections</a:t>
            </a: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242760" y="1220849"/>
            <a:ext cx="8545191" cy="539585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100" dirty="0">
                <a:latin typeface="Calibri" charset="0"/>
                <a:cs typeface="Calibri" charset="0"/>
              </a:rPr>
              <a:t>Maneuvering intersections is high demand for drivers</a:t>
            </a:r>
          </a:p>
          <a:p>
            <a:pPr>
              <a:spcBef>
                <a:spcPts val="1200"/>
              </a:spcBef>
            </a:pPr>
            <a:r>
              <a:rPr lang="en-US" sz="3100" dirty="0">
                <a:latin typeface="Calibri" charset="0"/>
                <a:cs typeface="Calibri" charset="0"/>
              </a:rPr>
              <a:t>~ half of crashes are on intersections or intersection-related</a:t>
            </a:r>
          </a:p>
          <a:p>
            <a:pPr lvl="1">
              <a:spcBef>
                <a:spcPts val="600"/>
              </a:spcBef>
            </a:pP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47% of US crashes in 2015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(NHTSA, 2017)</a:t>
            </a:r>
            <a:r>
              <a:rPr lang="en-US" sz="1800" baseline="300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42% of Ontario crashes in 2014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(MTO, 2014)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1200"/>
              </a:spcBef>
            </a:pPr>
            <a:r>
              <a:rPr lang="en-US" sz="3100" dirty="0">
                <a:latin typeface="Calibri" charset="0"/>
                <a:cs typeface="Calibri" charset="0"/>
              </a:rPr>
              <a:t>Intersections are particularly risky for vulnerable users, e.g., pedestrians and cyclists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69% of vulnerable user crashes recorded in Toronto, 2008-2012, were at intersections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(Toronto Public Health, 2015)</a:t>
            </a:r>
            <a:endParaRPr lang="en-US" sz="1800" baseline="300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1200"/>
              </a:spcBef>
            </a:pPr>
            <a:r>
              <a:rPr lang="en-US" sz="3100" dirty="0">
                <a:latin typeface="Calibri" charset="0"/>
                <a:ea typeface="Calibri" charset="0"/>
                <a:cs typeface="Calibri" charset="0"/>
              </a:rPr>
              <a:t>Complex intersections with high traffic volume require particular attention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Bef>
                <a:spcPts val="600"/>
              </a:spcBef>
            </a:pP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In Toronto, ~70% of vulnerable user major-injury/fatalities are on major arterials (&gt;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20,000 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vehicles/day)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(Toronto Public Health, 2015)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23"/>
    </mc:Choice>
    <mc:Fallback xmlns="">
      <p:transition spd="slow" advTm="1099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033" y="361751"/>
            <a:ext cx="7629805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Driver or Vulnerable User Error?</a:t>
            </a: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210392" y="1226990"/>
            <a:ext cx="8569466" cy="54944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100" dirty="0">
                <a:latin typeface="Calibri" charset="0"/>
                <a:cs typeface="Calibri" charset="0"/>
              </a:rPr>
              <a:t>Driver error appears to play a larger role</a:t>
            </a:r>
          </a:p>
          <a:p>
            <a:pPr lvl="1">
              <a:spcBef>
                <a:spcPts val="600"/>
              </a:spcBef>
            </a:pPr>
            <a:r>
              <a:rPr lang="en-US" sz="2600" u="sng" dirty="0">
                <a:latin typeface="Calibri" charset="0"/>
                <a:ea typeface="Calibri" charset="0"/>
                <a:cs typeface="Calibri" charset="0"/>
              </a:rPr>
              <a:t>Canadian pedestrian fatality/injury, 1999-2008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: 40% occurred when pedestrians had right of way, as opposed to 20% when they did not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(CCMTA, 2013)</a:t>
            </a:r>
            <a:r>
              <a:rPr lang="en-US" sz="1800" baseline="300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1">
              <a:spcBef>
                <a:spcPts val="600"/>
              </a:spcBef>
            </a:pPr>
            <a:endParaRPr lang="en-US" sz="1800" baseline="300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Bef>
                <a:spcPts val="600"/>
              </a:spcBef>
            </a:pPr>
            <a:r>
              <a:rPr lang="en-US" sz="2600" u="sng" dirty="0">
                <a:latin typeface="Calibri" charset="0"/>
                <a:ea typeface="Calibri" charset="0"/>
                <a:cs typeface="Calibri" charset="0"/>
              </a:rPr>
              <a:t>Pedestrian-car crashes in Toronto, 2008-2012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: 67% had the right of way when they were struck as opposed to 19% who did not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(Toronto Public Health, 2015)</a:t>
            </a:r>
          </a:p>
          <a:p>
            <a:pPr lvl="1">
              <a:spcBef>
                <a:spcPts val="600"/>
              </a:spcBef>
            </a:pPr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Bef>
                <a:spcPts val="600"/>
              </a:spcBef>
            </a:pPr>
            <a:r>
              <a:rPr lang="en-US" sz="2600" u="sng" dirty="0">
                <a:latin typeface="Calibri" charset="0"/>
                <a:ea typeface="Calibri" charset="0"/>
                <a:cs typeface="Calibri" charset="0"/>
              </a:rPr>
              <a:t>Cyclist-car crashes in Finland, 1990-1994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: Only 11% of drivers noticed the cyclist, whereas 68% of cyclists noticed the driver and assumed that the driver would give right of way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Rasanen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&amp;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Summala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, 1998)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2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17"/>
    </mc:Choice>
    <mc:Fallback xmlns="">
      <p:transition spd="slow" advTm="578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033" y="361751"/>
            <a:ext cx="7629805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Misallocation of Driver Attention</a:t>
            </a: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226576" y="1226990"/>
            <a:ext cx="8569466" cy="5338909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100" dirty="0">
                <a:latin typeface="Calibri" charset="0"/>
                <a:cs typeface="Calibri" charset="0"/>
              </a:rPr>
              <a:t>Driver misallocation of attention is a major error type</a:t>
            </a:r>
          </a:p>
          <a:p>
            <a:pPr lvl="1">
              <a:spcBef>
                <a:spcPts val="600"/>
              </a:spcBef>
            </a:pPr>
            <a:r>
              <a:rPr lang="en-US" sz="2600" u="sng" dirty="0">
                <a:latin typeface="Calibri" charset="0"/>
                <a:cs typeface="Calibri" charset="0"/>
              </a:rPr>
              <a:t>Canadian pedestrian-car crashes, 1999-2008</a:t>
            </a:r>
            <a:r>
              <a:rPr lang="en-US" sz="2600" dirty="0">
                <a:latin typeface="Calibri" charset="0"/>
                <a:cs typeface="Calibri" charset="0"/>
              </a:rPr>
              <a:t>: “failing to yield the right of way” and “distraction and inattention” are two most common driver errors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(CCMTA, 2013)</a:t>
            </a:r>
            <a:r>
              <a:rPr lang="en-US" sz="1600" baseline="30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600" dirty="0">
                <a:latin typeface="Calibri" charset="0"/>
                <a:cs typeface="Calibri" charset="0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sz="2600" u="sng" dirty="0">
                <a:latin typeface="Calibri" charset="0"/>
                <a:ea typeface="Calibri" charset="0"/>
                <a:cs typeface="Calibri" charset="0"/>
              </a:rPr>
              <a:t>Cyclist-car crashes in Finland, 1990-1994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: Misallocation of attention such that others are not detected is a common mechanism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Rasanen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&amp;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Summala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, 1998)</a:t>
            </a:r>
            <a:endParaRPr lang="en-US" sz="3100" dirty="0">
              <a:latin typeface="Calibri" charset="0"/>
              <a:cs typeface="Calibri" charset="0"/>
            </a:endParaRPr>
          </a:p>
          <a:p>
            <a:pPr>
              <a:spcBef>
                <a:spcPts val="1200"/>
              </a:spcBef>
            </a:pPr>
            <a:endParaRPr lang="en-US" sz="3100" dirty="0">
              <a:latin typeface="Calibri" charset="0"/>
              <a:cs typeface="Calibri" charset="0"/>
            </a:endParaRPr>
          </a:p>
          <a:p>
            <a:pPr>
              <a:spcBef>
                <a:spcPts val="1200"/>
              </a:spcBef>
            </a:pPr>
            <a:r>
              <a:rPr lang="en-US" sz="3100" dirty="0">
                <a:latin typeface="Calibri" charset="0"/>
                <a:cs typeface="Calibri" charset="0"/>
              </a:rPr>
              <a:t>Videos from outside </a:t>
            </a:r>
            <a:r>
              <a:rPr lang="en-US" sz="1600" dirty="0">
                <a:latin typeface="Calibri" charset="0"/>
                <a:cs typeface="Calibri" charset="0"/>
              </a:rPr>
              <a:t>(</a:t>
            </a:r>
            <a:r>
              <a:rPr lang="en-US" sz="1600" dirty="0" err="1">
                <a:latin typeface="Calibri" charset="0"/>
                <a:cs typeface="Calibri" charset="0"/>
              </a:rPr>
              <a:t>Summala</a:t>
            </a:r>
            <a:r>
              <a:rPr lang="en-US" sz="1600" dirty="0">
                <a:latin typeface="Calibri" charset="0"/>
                <a:cs typeface="Calibri" charset="0"/>
              </a:rPr>
              <a:t> et al. 1995) </a:t>
            </a:r>
            <a:r>
              <a:rPr lang="en-US" sz="3100" dirty="0">
                <a:latin typeface="Calibri" charset="0"/>
                <a:cs typeface="Calibri" charset="0"/>
              </a:rPr>
              <a:t>and inside </a:t>
            </a:r>
            <a:r>
              <a:rPr lang="en-US" sz="1600" dirty="0">
                <a:latin typeface="Calibri" charset="0"/>
                <a:cs typeface="Calibri" charset="0"/>
              </a:rPr>
              <a:t>(Wu &amp; Xu, 2017) </a:t>
            </a:r>
            <a:r>
              <a:rPr lang="en-US" sz="3100" dirty="0">
                <a:latin typeface="Calibri" charset="0"/>
                <a:cs typeface="Calibri" charset="0"/>
              </a:rPr>
              <a:t>vehicle indicate drivers allocate attention based on expectations</a:t>
            </a:r>
          </a:p>
          <a:p>
            <a:pPr>
              <a:spcBef>
                <a:spcPts val="1200"/>
              </a:spcBef>
            </a:pPr>
            <a:r>
              <a:rPr lang="en-US" sz="3100" dirty="0">
                <a:latin typeface="Calibri" charset="0"/>
                <a:cs typeface="Calibri" charset="0"/>
              </a:rPr>
              <a:t>However, the extent drivers fail to properly scan for vulnerable users at intersections is unknown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8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97"/>
    </mc:Choice>
    <mc:Fallback xmlns="">
      <p:transition spd="slow" advTm="6259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033" y="361751"/>
            <a:ext cx="7629805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Research Objectives</a:t>
            </a: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210392" y="1162254"/>
            <a:ext cx="8569466" cy="563101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100" dirty="0">
                <a:latin typeface="Calibri" charset="0"/>
                <a:cs typeface="Calibri" charset="0"/>
              </a:rPr>
              <a:t>Examine attention failures toward vulnerable users during right turns at intersections</a:t>
            </a:r>
          </a:p>
          <a:p>
            <a:pPr lvl="1">
              <a:spcBef>
                <a:spcPts val="600"/>
              </a:spcBef>
            </a:pP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Data collected as part of a larger instrumented vehicle study focusing on demands associated with urban driving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Ponnambalam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&amp; Donmez, HFES 2018)</a:t>
            </a:r>
          </a:p>
          <a:p>
            <a:pPr lvl="1">
              <a:spcBef>
                <a:spcPts val="600"/>
              </a:spcBef>
            </a:pP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Eye-tracker and video allowed for accurate gaze position data</a:t>
            </a:r>
          </a:p>
          <a:p>
            <a:pPr>
              <a:spcBef>
                <a:spcPts val="1200"/>
              </a:spcBef>
            </a:pPr>
            <a:r>
              <a:rPr lang="en-US" sz="3100" dirty="0">
                <a:latin typeface="Calibri" charset="0"/>
                <a:cs typeface="Calibri" charset="0"/>
              </a:rPr>
              <a:t>Validate intersection-related error items of the Driver </a:t>
            </a:r>
            <a:r>
              <a:rPr lang="en-US" sz="3100" dirty="0" err="1">
                <a:latin typeface="Calibri" charset="0"/>
                <a:cs typeface="Calibri" charset="0"/>
              </a:rPr>
              <a:t>Behaviour</a:t>
            </a:r>
            <a:r>
              <a:rPr lang="en-US" sz="3100" dirty="0">
                <a:latin typeface="Calibri" charset="0"/>
                <a:cs typeface="Calibri" charset="0"/>
              </a:rPr>
              <a:t> Questionnaire (DBQ) </a:t>
            </a:r>
          </a:p>
          <a:p>
            <a:pPr lvl="1">
              <a:spcBef>
                <a:spcPts val="600"/>
              </a:spcBef>
            </a:pP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DBQ is widely used to assess aberrant driving </a:t>
            </a:r>
            <a:r>
              <a:rPr lang="en-US" sz="2600" dirty="0" err="1">
                <a:latin typeface="Calibri" charset="0"/>
                <a:ea typeface="Calibri" charset="0"/>
                <a:cs typeface="Calibri" charset="0"/>
              </a:rPr>
              <a:t>behaviours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(Reason et al. 1990; Parker et al. 1995; Lawton et al. 1997)</a:t>
            </a:r>
          </a:p>
          <a:p>
            <a:pPr lvl="2">
              <a:spcBef>
                <a:spcPts val="600"/>
              </a:spcBef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Three subscales: Errors, lapses, violations</a:t>
            </a:r>
          </a:p>
          <a:p>
            <a:pPr lvl="1">
              <a:spcBef>
                <a:spcPts val="600"/>
              </a:spcBef>
            </a:pP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Validated via </a:t>
            </a:r>
          </a:p>
          <a:p>
            <a:pPr lvl="2">
              <a:spcBef>
                <a:spcPts val="600"/>
              </a:spcBef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Self-reported crash data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(De Winter &amp;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Dodou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, 2012; 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Donmez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et al. 2017) </a:t>
            </a:r>
          </a:p>
          <a:p>
            <a:pPr lvl="2">
              <a:spcBef>
                <a:spcPts val="600"/>
              </a:spcBef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On-road highway study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(Zhao et al. 2012)</a:t>
            </a:r>
          </a:p>
          <a:p>
            <a:pPr lvl="2">
              <a:spcBef>
                <a:spcPts val="600"/>
              </a:spcBef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On-road urban study excluding vulnerable user items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(Amado et al. 2014)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6807204" y="6428139"/>
            <a:ext cx="2133599" cy="365125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9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36"/>
    </mc:Choice>
    <mc:Fallback xmlns="">
      <p:transition spd="slow" advTm="96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033" y="361751"/>
            <a:ext cx="7629805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On-road Data Collection</a:t>
            </a: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210392" y="1162254"/>
            <a:ext cx="6643562" cy="56310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800" dirty="0">
                <a:latin typeface="Calibri" charset="0"/>
                <a:cs typeface="Calibri" charset="0"/>
              </a:rPr>
              <a:t>Instrumented vehicle study conducted in downtown Toronto </a:t>
            </a:r>
            <a:r>
              <a:rPr lang="en-US" sz="1400" dirty="0">
                <a:latin typeface="Calibri" charset="0"/>
                <a:cs typeface="Calibri" charset="0"/>
              </a:rPr>
              <a:t>(</a:t>
            </a:r>
            <a:r>
              <a:rPr lang="en-US" sz="1400" dirty="0" err="1">
                <a:latin typeface="Calibri" charset="0"/>
                <a:cs typeface="Calibri" charset="0"/>
              </a:rPr>
              <a:t>Ponnambalam</a:t>
            </a:r>
            <a:r>
              <a:rPr lang="en-US" sz="1400" dirty="0">
                <a:latin typeface="Calibri" charset="0"/>
                <a:cs typeface="Calibri" charset="0"/>
              </a:rPr>
              <a:t> &amp; Donmez, HFES 2018) 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Calibri" charset="0"/>
                <a:cs typeface="Calibri" charset="0"/>
              </a:rPr>
              <a:t>July to October 2017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Calibri" charset="0"/>
                <a:cs typeface="Calibri" charset="0"/>
              </a:rPr>
              <a:t>Good weather conditions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Calibri" charset="0"/>
                <a:cs typeface="Calibri" charset="0"/>
              </a:rPr>
              <a:t>On weekends, starting at 10:30 am or 1:30 pm</a:t>
            </a:r>
          </a:p>
          <a:p>
            <a:pPr lvl="1">
              <a:spcBef>
                <a:spcPts val="600"/>
              </a:spcBef>
            </a:pPr>
            <a:r>
              <a:rPr lang="en-CA" sz="2200" dirty="0">
                <a:latin typeface="Calibri" charset="0"/>
                <a:ea typeface="Calibri" charset="0"/>
                <a:cs typeface="Calibri" charset="0"/>
              </a:rPr>
              <a:t>Turn-by-turn directions provided by experimenter</a:t>
            </a:r>
          </a:p>
          <a:p>
            <a:pPr lvl="1">
              <a:spcBef>
                <a:spcPts val="600"/>
              </a:spcBef>
            </a:pPr>
            <a:r>
              <a:rPr lang="en-CA" sz="2200" dirty="0">
                <a:latin typeface="Calibri" charset="0"/>
                <a:cs typeface="Calibri" charset="0"/>
              </a:rPr>
              <a:t>~35 min total driving time after practice drive</a:t>
            </a:r>
            <a:endParaRPr lang="en-US" sz="2200" dirty="0">
              <a:latin typeface="Calibri" charset="0"/>
              <a:cs typeface="Calibri" charset="0"/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latin typeface="Calibri" charset="0"/>
                <a:cs typeface="Calibri" charset="0"/>
              </a:rPr>
              <a:t>Relevant Apparatus: 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Head-mounted </a:t>
            </a:r>
            <a:r>
              <a:rPr lang="en-US" sz="2200" dirty="0" err="1">
                <a:latin typeface="Calibri" charset="0"/>
                <a:ea typeface="Calibri" charset="0"/>
                <a:cs typeface="Calibri" charset="0"/>
              </a:rPr>
              <a:t>Dikablis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eye tracking glasses, 50 Hz</a:t>
            </a:r>
          </a:p>
          <a:p>
            <a:pPr lvl="2">
              <a:spcBef>
                <a:spcPts val="600"/>
              </a:spcBef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Gaze position automatically overlaid on video from front-facing eye-tracking camera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Vehicle mounted camera looking forward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0D1811-5285-4B6A-9EB7-BC3390D28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55" y="1843857"/>
            <a:ext cx="2159430" cy="16195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86" y="3852910"/>
            <a:ext cx="2164103" cy="119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58" y="5046710"/>
            <a:ext cx="2159431" cy="1396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8B009E-7659-44A7-9868-B3CCC882BD2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54" y="308439"/>
            <a:ext cx="2159431" cy="1365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62"/>
    </mc:Choice>
    <mc:Fallback xmlns="">
      <p:transition spd="slow" advTm="7486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033" y="288687"/>
            <a:ext cx="7629805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19 Participants</a:t>
            </a: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357033" y="990600"/>
            <a:ext cx="8476411" cy="304327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800" dirty="0">
                <a:latin typeface="Calibri" charset="0"/>
                <a:cs typeface="Calibri" charset="0"/>
              </a:rPr>
              <a:t>Low crash risk group: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Calibri" charset="0"/>
                <a:cs typeface="Calibri" charset="0"/>
              </a:rPr>
              <a:t>Age: 35-54 (Mean=42, SD = 5.9)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Calibri" charset="0"/>
                <a:cs typeface="Calibri" charset="0"/>
              </a:rPr>
              <a:t>Driving Experience: +3 years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Calibri" charset="0"/>
                <a:cs typeface="Calibri" charset="0"/>
              </a:rPr>
              <a:t>Self-reported frequency of downtown Toronto driving: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Calibri" charset="0"/>
                <a:cs typeface="Calibri" charset="0"/>
              </a:rPr>
              <a:t>Few times a week or more (n=9)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Calibri" charset="0"/>
                <a:cs typeface="Calibri" charset="0"/>
              </a:rPr>
              <a:t>Few times a month or less (n=10)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Calibri" charset="0"/>
                <a:cs typeface="Calibri" charset="0"/>
              </a:rPr>
              <a:t>Intersection-related error DBQ items </a:t>
            </a:r>
            <a:r>
              <a:rPr lang="en-US" sz="1600" dirty="0">
                <a:latin typeface="Calibri" charset="0"/>
                <a:cs typeface="Calibri" charset="0"/>
              </a:rPr>
              <a:t>(Reimer et al. 2005)</a:t>
            </a:r>
            <a:r>
              <a:rPr lang="en-US" sz="2800" dirty="0">
                <a:latin typeface="Calibri" charset="0"/>
                <a:cs typeface="Calibri" charset="0"/>
              </a:rPr>
              <a:t>:</a:t>
            </a:r>
            <a:endParaRPr lang="en-US" sz="1400" dirty="0">
              <a:latin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6803036" y="6481909"/>
            <a:ext cx="2133599" cy="365125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93924"/>
              </p:ext>
            </p:extLst>
          </p:nvPr>
        </p:nvGraphicFramePr>
        <p:xfrm>
          <a:off x="468631" y="3992142"/>
          <a:ext cx="8468004" cy="597980"/>
        </p:xfrm>
        <a:graphic>
          <a:graphicData uri="http://schemas.openxmlformats.org/drawingml/2006/table">
            <a:tbl>
              <a:tblPr firstRow="1" firstCol="1" bandRow="1"/>
              <a:tblGrid>
                <a:gridCol w="8468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CA" sz="1800" b="1" i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How often do you do each of the following?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u="non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“N</a:t>
                      </a:r>
                      <a:r>
                        <a:rPr lang="en-US" sz="1400" i="1" u="non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ever” (coded 0)</a:t>
                      </a:r>
                      <a:r>
                        <a:rPr lang="en-US" sz="1400" i="1" u="none" baseline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</a:t>
                      </a:r>
                      <a:r>
                        <a:rPr lang="en-US" sz="1400" i="1" u="non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“Hardly ever” (1)  “Occasionally” (2)  “Quite often” (3)</a:t>
                      </a:r>
                      <a:r>
                        <a:rPr lang="en-US" sz="1400" i="1" u="none" baseline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</a:t>
                      </a:r>
                      <a:r>
                        <a:rPr lang="en-US" sz="1400" i="1" u="non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“Frequently” (4)  “Nearly</a:t>
                      </a:r>
                      <a:r>
                        <a:rPr lang="en-US" sz="1400" i="1" u="none" baseline="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all the time” (5)</a:t>
                      </a:r>
                      <a:r>
                        <a:rPr lang="en-US" sz="1400" i="1" u="non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       </a:t>
                      </a:r>
                      <a:endParaRPr lang="en-CA" sz="1400" i="1" u="non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239193"/>
              </p:ext>
            </p:extLst>
          </p:nvPr>
        </p:nvGraphicFramePr>
        <p:xfrm>
          <a:off x="161019" y="4868418"/>
          <a:ext cx="6850317" cy="1837182"/>
        </p:xfrm>
        <a:graphic>
          <a:graphicData uri="http://schemas.openxmlformats.org/drawingml/2006/table">
            <a:tbl>
              <a:tblPr firstRow="1" firstCol="1" bandRow="1"/>
              <a:tblGrid>
                <a:gridCol w="6850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06571">
                <a:tc>
                  <a:txBody>
                    <a:bodyPr/>
                    <a:lstStyle/>
                    <a:p>
                      <a:pPr marL="18288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(1) fail to notice pedestrians crossing when turning onto a side street</a:t>
                      </a:r>
                    </a:p>
                    <a:p>
                      <a:pPr marL="182880"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(2) when making a right turn, you almost hit a cyclist or pedestrian who has come up on your right side.</a:t>
                      </a:r>
                    </a:p>
                    <a:p>
                      <a:pPr marL="18288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(3) when </a:t>
                      </a:r>
                      <a:r>
                        <a:rPr lang="en-CA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preparing</a:t>
                      </a: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to turn from a side road onto a main road, you pay too much attention to the traffic on the main road so that you nearly hit the car in front of you.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88361"/>
              </p:ext>
            </p:extLst>
          </p:nvPr>
        </p:nvGraphicFramePr>
        <p:xfrm>
          <a:off x="7219637" y="4664498"/>
          <a:ext cx="1716998" cy="1902652"/>
        </p:xfrm>
        <a:graphic>
          <a:graphicData uri="http://schemas.openxmlformats.org/drawingml/2006/table">
            <a:tbl>
              <a:tblPr firstRow="1" firstCol="1" bandRow="1"/>
              <a:tblGrid>
                <a:gridCol w="850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Average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6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0.89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0.74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0.57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0.65 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4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0.74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Arial"/>
                      </a:endParaRP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Arial"/>
                        </a:rPr>
                        <a:t>0.65</a:t>
                      </a: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2999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56"/>
    </mc:Choice>
    <mc:Fallback xmlns="">
      <p:transition spd="slow" advTm="57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033" y="288687"/>
            <a:ext cx="7629805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Attentional Failure Coding</a:t>
            </a: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357033" y="1076391"/>
            <a:ext cx="8476411" cy="2547749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800" dirty="0">
                <a:latin typeface="Calibri" charset="0"/>
                <a:cs typeface="Calibri" charset="0"/>
              </a:rPr>
              <a:t>Attentional failure to vulnerable users: participant fails to gaze at a certain area of importance (e.g., bike lane on the right) with enough frequency 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Calibri" charset="0"/>
                <a:cs typeface="Calibri" charset="0"/>
              </a:rPr>
              <a:t>Three independent coders; fixed marginal kappa=0.67 </a:t>
            </a:r>
            <a:r>
              <a:rPr lang="en-US" sz="1500" dirty="0">
                <a:latin typeface="Calibri" charset="0"/>
                <a:cs typeface="Calibri" charset="0"/>
              </a:rPr>
              <a:t>(Chen et al. 2005)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Calibri" charset="0"/>
                <a:cs typeface="Calibri" charset="0"/>
              </a:rPr>
              <a:t>Consensus through discussion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Calibri" charset="0"/>
                <a:cs typeface="Calibri" charset="0"/>
              </a:rPr>
              <a:t>2 intersections on Bloor St (major arterial):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6803036" y="6356358"/>
            <a:ext cx="2133599" cy="365125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B19B5A-AD8B-4624-B21E-96B4B0CBA7D5}"/>
              </a:ext>
            </a:extLst>
          </p:cNvPr>
          <p:cNvSpPr/>
          <p:nvPr/>
        </p:nvSpPr>
        <p:spPr>
          <a:xfrm>
            <a:off x="357033" y="5745077"/>
            <a:ext cx="3816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Signalized 4-way cross intersection</a:t>
            </a:r>
          </a:p>
          <a:p>
            <a:pPr lvl="0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To collector road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74B259F-D872-44B9-993E-B28BEA5F2DD4}"/>
              </a:ext>
            </a:extLst>
          </p:cNvPr>
          <p:cNvSpPr/>
          <p:nvPr/>
        </p:nvSpPr>
        <p:spPr>
          <a:xfrm>
            <a:off x="4788301" y="5689304"/>
            <a:ext cx="4045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charset="0"/>
                <a:cs typeface="Calibri" charset="0"/>
              </a:rPr>
              <a:t>Uncontrolled T-intersection </a:t>
            </a:r>
          </a:p>
          <a:p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cs typeface="Calibri" charset="0"/>
              </a:rPr>
              <a:t>local road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14" y="3624139"/>
            <a:ext cx="4444686" cy="1966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03"/>
          <a:stretch/>
        </p:blipFill>
        <p:spPr>
          <a:xfrm>
            <a:off x="0" y="3624139"/>
            <a:ext cx="4518793" cy="196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17"/>
    </mc:Choice>
    <mc:Fallback xmlns="">
      <p:transition spd="slow" advTm="5971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033" y="288687"/>
            <a:ext cx="7629805" cy="47272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US" sz="4000" b="1" kern="1200" dirty="0">
                <a:solidFill>
                  <a:srgbClr val="1F497D"/>
                </a:solidFill>
                <a:ea typeface="+mj-ea"/>
              </a:rPr>
              <a:t>No Failure Case; Cross intersection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6803036" y="6356358"/>
            <a:ext cx="2133599" cy="365125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2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58"/>
    </mc:Choice>
    <mc:Fallback xmlns="">
      <p:transition spd="slow" advTm="2805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4228" objId="5"/>
        <p14:stopEvt time="27264" objId="5"/>
        <p14:playEvt time="27265" objId="5"/>
        <p14:stopEvt time="28058" objId="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7.1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1188</Words>
  <Application>Microsoft Macintosh PowerPoint</Application>
  <PresentationFormat>On-screen Show (4:3)</PresentationFormat>
  <Paragraphs>156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ＭＳ Ｐゴシック</vt:lpstr>
      <vt:lpstr>Verdana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Attention Failures during Right Turns at Intersections: An On-road Study</dc:title>
  <cp:lastModifiedBy>Nazli Kaya</cp:lastModifiedBy>
  <cp:revision>163</cp:revision>
  <dcterms:modified xsi:type="dcterms:W3CDTF">2018-06-13T18:33:14Z</dcterms:modified>
</cp:coreProperties>
</file>