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680" r:id="rId4"/>
    <p:sldId id="713" r:id="rId5"/>
    <p:sldId id="712" r:id="rId6"/>
    <p:sldId id="715" r:id="rId7"/>
    <p:sldId id="709" r:id="rId8"/>
    <p:sldId id="718" r:id="rId9"/>
    <p:sldId id="710" r:id="rId10"/>
    <p:sldId id="716" r:id="rId11"/>
    <p:sldId id="717" r:id="rId12"/>
    <p:sldId id="706" r:id="rId13"/>
    <p:sldId id="71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Murphy" initials="RMM" lastIdx="8" clrIdx="0"/>
  <p:cmAuthor id="1" name="geke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C5A20"/>
    <a:srgbClr val="666666"/>
    <a:srgbClr val="F4792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7532" autoAdjust="0"/>
  </p:normalViewPr>
  <p:slideViewPr>
    <p:cSldViewPr snapToGrid="0" snapToObjects="1">
      <p:cViewPr varScale="1">
        <p:scale>
          <a:sx n="149" d="100"/>
          <a:sy n="149" d="100"/>
        </p:scale>
        <p:origin x="144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F6B7-087A-EE48-94AF-86267E25790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B55E3-9766-6041-BB69-2267E4C58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D3CD-1185-FB43-B2D3-D1123A4F1C57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0C1F-7B46-D444-8822-F2FFB7819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9166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61440" y="1635639"/>
            <a:ext cx="3526679" cy="204549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4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CA" dirty="0" smtClean="0"/>
              <a:t>I’m the title. You can change my colour.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91958" y="4486515"/>
            <a:ext cx="2181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F47920"/>
                </a:solidFill>
                <a:latin typeface="Helvetica Light"/>
                <a:cs typeface="Helvetica Light"/>
              </a:rPr>
              <a:t>Life Saving Innovations</a:t>
            </a:r>
            <a:endParaRPr lang="en-US" sz="1400" dirty="0">
              <a:solidFill>
                <a:srgbClr val="F47920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2" y="4053908"/>
            <a:ext cx="1623701" cy="9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914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39" y="1113797"/>
            <a:ext cx="7815866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47920"/>
              </a:buClr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 and my font size is 14pt for small amounts of text.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10" name="Picture 9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3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39" y="1113797"/>
            <a:ext cx="7815866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9" name="Picture 8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1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459539" y="1"/>
            <a:ext cx="2684461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0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459539" y="1"/>
            <a:ext cx="2684461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7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5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"/>
            <a:ext cx="2562412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63104" y="4416571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63104" y="1103318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5631" y="602976"/>
            <a:ext cx="2322428" cy="2367896"/>
          </a:xfrm>
        </p:spPr>
        <p:txBody>
          <a:bodyPr>
            <a:noAutofit/>
          </a:bodyPr>
          <a:lstStyle>
            <a:lvl1pPr>
              <a:defRPr sz="3000">
                <a:solidFill>
                  <a:srgbClr val="F47920"/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75632" y="2669678"/>
            <a:ext cx="2322428" cy="114032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0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1"/>
            <a:ext cx="316088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86666" y="4416571"/>
            <a:ext cx="2544588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86666" y="1103318"/>
            <a:ext cx="440266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5630" y="602976"/>
            <a:ext cx="2908869" cy="2367896"/>
          </a:xfrm>
        </p:spPr>
        <p:txBody>
          <a:bodyPr>
            <a:noAutofit/>
          </a:bodyPr>
          <a:lstStyle>
            <a:lvl1pPr>
              <a:defRPr sz="3000">
                <a:solidFill>
                  <a:srgbClr val="F47920"/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75632" y="2669678"/>
            <a:ext cx="2322428" cy="114032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4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2"/>
            <a:ext cx="9144001" cy="1103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63104" y="4416571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63104" y="1103318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5630" y="301782"/>
            <a:ext cx="8207591" cy="650718"/>
          </a:xfrm>
        </p:spPr>
        <p:txBody>
          <a:bodyPr>
            <a:noAutofit/>
          </a:bodyPr>
          <a:lstStyle>
            <a:lvl1pPr>
              <a:defRPr sz="3000">
                <a:solidFill>
                  <a:srgbClr val="F47920"/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75632" y="1237400"/>
            <a:ext cx="2322428" cy="114032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8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9166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130" y="1846354"/>
            <a:ext cx="8026400" cy="1799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491958" y="4486515"/>
            <a:ext cx="2181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F47920"/>
                </a:solidFill>
                <a:latin typeface="Helvetica Light"/>
                <a:cs typeface="Helvetica Light"/>
              </a:rPr>
              <a:t>Life Saving Innovations</a:t>
            </a:r>
            <a:endParaRPr lang="en-US" sz="1400" dirty="0">
              <a:solidFill>
                <a:srgbClr val="F47920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2" y="4053908"/>
            <a:ext cx="1623701" cy="9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6"/>
            <a:ext cx="7660053" cy="3242501"/>
          </a:xfrm>
        </p:spPr>
        <p:txBody>
          <a:bodyPr lIns="18000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40518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6"/>
            <a:ext cx="4643757" cy="324250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+mj-lt"/>
              <a:buNone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long paragraph.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12" name="Picture 11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5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6"/>
            <a:ext cx="4643757" cy="324250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18805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6564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+mj-lt"/>
              <a:buNone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long paragraph.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5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7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bullet point</a:t>
            </a:r>
          </a:p>
          <a:p>
            <a:pPr lvl="0"/>
            <a:r>
              <a:rPr lang="en-CA" dirty="0" smtClean="0"/>
              <a:t>I’m a bullet point too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12" name="Picture 11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7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bullet point</a:t>
            </a:r>
          </a:p>
          <a:p>
            <a:pPr lvl="0"/>
            <a:r>
              <a:rPr lang="en-CA" dirty="0" smtClean="0"/>
              <a:t>I’m a bullet point too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518805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6564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459538" cy="47005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459539" y="1"/>
            <a:ext cx="2684461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765554" y="644129"/>
            <a:ext cx="2012157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765554" y="1113796"/>
            <a:ext cx="2012156" cy="1561397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None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765554" y="4427050"/>
            <a:ext cx="2012157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218343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6102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1"/>
            <a:ext cx="914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39" y="1113797"/>
            <a:ext cx="7815866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paragraph and my font size is 12pt for large amounts of text.</a:t>
            </a:r>
          </a:p>
          <a:p>
            <a:pPr lvl="1"/>
            <a:r>
              <a:rPr lang="en-CA" dirty="0" smtClean="0"/>
              <a:t>I’m a first level bullet</a:t>
            </a:r>
          </a:p>
          <a:p>
            <a:pPr lvl="2"/>
            <a:r>
              <a:rPr lang="en-CA" dirty="0" smtClean="0"/>
              <a:t>I’m a second level bullet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I’m a small note</a:t>
            </a:r>
          </a:p>
        </p:txBody>
      </p:sp>
      <p:pic>
        <p:nvPicPr>
          <p:cNvPr id="9" name="Picture 8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 smtClean="0"/>
              <a:t>I’m a title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I’m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7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6967" y="4786173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June 2018</a:t>
            </a:r>
            <a:endParaRPr lang="en-US" sz="800" b="0" i="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08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0" r:id="rId4"/>
    <p:sldLayoutId id="2147483664" r:id="rId5"/>
    <p:sldLayoutId id="2147483659" r:id="rId6"/>
    <p:sldLayoutId id="2147483665" r:id="rId7"/>
    <p:sldLayoutId id="2147483663" r:id="rId8"/>
    <p:sldLayoutId id="2147483658" r:id="rId9"/>
    <p:sldLayoutId id="2147483667" r:id="rId10"/>
    <p:sldLayoutId id="2147483666" r:id="rId11"/>
    <p:sldLayoutId id="2147483660" r:id="rId12"/>
    <p:sldLayoutId id="2147483670" r:id="rId13"/>
    <p:sldLayoutId id="2147483671" r:id="rId14"/>
    <p:sldLayoutId id="2147483673" r:id="rId15"/>
    <p:sldLayoutId id="2147483672" r:id="rId16"/>
    <p:sldLayoutId id="214748365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F47920"/>
        </a:buClr>
        <a:buFont typeface="Arial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47920"/>
        </a:buClr>
        <a:buFont typeface="Lucida Grande"/>
        <a:buChar char="–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47920"/>
        </a:buClr>
        <a:buFont typeface="Lucida Grande"/>
        <a:buChar char="»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»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62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362488" y="2603952"/>
            <a:ext cx="630373" cy="1940040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844176"/>
            <a:ext cx="9144000" cy="3072504"/>
          </a:xfrm>
          <a:prstGeom prst="rect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subTitle" idx="1"/>
          </p:nvPr>
        </p:nvSpPr>
        <p:spPr>
          <a:xfrm>
            <a:off x="704850" y="1405878"/>
            <a:ext cx="8226229" cy="1799291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Driver </a:t>
            </a:r>
            <a:r>
              <a:rPr lang="en-CA" sz="3200" b="1" dirty="0">
                <a:solidFill>
                  <a:schemeClr val="bg1"/>
                </a:solidFill>
              </a:rPr>
              <a:t>Verification </a:t>
            </a:r>
            <a:r>
              <a:rPr lang="en-CA" sz="3200" b="1" dirty="0" smtClean="0">
                <a:solidFill>
                  <a:schemeClr val="bg1"/>
                </a:solidFill>
              </a:rPr>
              <a:t/>
            </a:r>
            <a:br>
              <a:rPr lang="en-CA" sz="3200" b="1" dirty="0" smtClean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Using </a:t>
            </a:r>
            <a:br>
              <a:rPr lang="en-CA" sz="3200" b="1" dirty="0" smtClean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Eye Movements </a:t>
            </a:r>
            <a:r>
              <a:rPr lang="en-CA" sz="3200" b="1" dirty="0">
                <a:solidFill>
                  <a:schemeClr val="bg1"/>
                </a:solidFill>
              </a:rPr>
              <a:t>and Blinking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55461" y="3047992"/>
            <a:ext cx="4813340" cy="73211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Azhar Quddus, Ph.D.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Ali </a:t>
            </a:r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Zandi, Ph.D</a:t>
            </a:r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Laura Prest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Felix Comeau</a:t>
            </a:r>
            <a:endParaRPr lang="en-US" sz="1600" b="1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5461" y="276692"/>
            <a:ext cx="8186838" cy="482911"/>
            <a:chOff x="755461" y="276692"/>
            <a:chExt cx="8186838" cy="482911"/>
          </a:xfrm>
        </p:grpSpPr>
        <p:sp>
          <p:nvSpPr>
            <p:cNvPr id="7" name="Content Placeholder 32"/>
            <p:cNvSpPr txBox="1">
              <a:spLocks/>
            </p:cNvSpPr>
            <p:nvPr/>
          </p:nvSpPr>
          <p:spPr>
            <a:xfrm>
              <a:off x="755461" y="276692"/>
              <a:ext cx="8186838" cy="48291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CARSP    ACPSER Conference 2018</a:t>
              </a:r>
            </a:p>
            <a:p>
              <a:pPr marL="0" indent="0">
                <a:buNone/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pic>
          <p:nvPicPr>
            <p:cNvPr id="9" name="Picture 8" descr="mapleleaf12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5167" y="357119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8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50" y="4790889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75632" y="586871"/>
            <a:ext cx="2322428" cy="23678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4"/>
          </p:nvPr>
        </p:nvSpPr>
        <p:spPr>
          <a:xfrm>
            <a:off x="75633" y="1174397"/>
            <a:ext cx="2322428" cy="40615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Mixed</a:t>
            </a:r>
            <a:r>
              <a:rPr lang="en-US" sz="1800" dirty="0" smtClean="0">
                <a:latin typeface="Helvetica"/>
                <a:cs typeface="Helvetica"/>
              </a:rPr>
              <a:t> Sessions: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73" y="1082997"/>
            <a:ext cx="4622292" cy="37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554941" y="608305"/>
            <a:ext cx="6417235" cy="38000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 machine learning based approach for driver verification using eye tracking </a:t>
            </a:r>
            <a:r>
              <a:rPr lang="en-US" dirty="0" smtClean="0"/>
              <a:t>data.</a:t>
            </a:r>
            <a:endParaRPr lang="en-US" dirty="0"/>
          </a:p>
          <a:p>
            <a:pPr lvl="1"/>
            <a:r>
              <a:rPr lang="en-US" dirty="0"/>
              <a:t>A simulated driving task (SDT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proposed </a:t>
            </a:r>
            <a:r>
              <a:rPr lang="en-US" dirty="0" smtClean="0"/>
              <a:t>methodology is suitable for practical implementation using simple features extracted in real-time.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The verification scheme can be easily implemented on embedded platforms.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Helvetica"/>
                <a:cs typeface="Helvetica"/>
              </a:rPr>
              <a:t>Next steps:</a:t>
            </a:r>
            <a:endParaRPr lang="en-US" dirty="0">
              <a:latin typeface="Helvetica"/>
              <a:cs typeface="Helvetica"/>
            </a:endParaRPr>
          </a:p>
          <a:p>
            <a:pPr lvl="1"/>
            <a:r>
              <a:rPr lang="en-US" dirty="0" smtClean="0"/>
              <a:t>Real driving conditions</a:t>
            </a:r>
          </a:p>
          <a:p>
            <a:pPr lvl="1"/>
            <a:r>
              <a:rPr lang="en-US" dirty="0" smtClean="0"/>
              <a:t>Larger number of subjects</a:t>
            </a:r>
          </a:p>
          <a:p>
            <a:pPr lvl="1"/>
            <a:r>
              <a:rPr lang="en-US" dirty="0" smtClean="0"/>
              <a:t>Other AI technologies including deep learning </a:t>
            </a:r>
            <a:r>
              <a:rPr lang="en-US" dirty="0"/>
              <a:t>techniques </a:t>
            </a:r>
            <a:endParaRPr lang="en-US" dirty="0" smtClean="0"/>
          </a:p>
          <a:p>
            <a:pPr lvl="1"/>
            <a:r>
              <a:rPr lang="en-US" dirty="0" smtClean="0"/>
              <a:t>Extension to identification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75631" y="602976"/>
            <a:ext cx="2479310" cy="2367896"/>
          </a:xfrm>
        </p:spPr>
        <p:txBody>
          <a:bodyPr/>
          <a:lstStyle/>
          <a:p>
            <a:r>
              <a:rPr lang="en-US" dirty="0"/>
              <a:t>Conclusion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58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386666" y="2212464"/>
            <a:ext cx="4402667" cy="1851537"/>
          </a:xfrm>
        </p:spPr>
        <p:txBody>
          <a:bodyPr>
            <a:normAutofit/>
          </a:bodyPr>
          <a:lstStyle/>
          <a:p>
            <a:r>
              <a:rPr lang="en-US" sz="1600" dirty="0"/>
              <a:t>Ali Zandi, Ph.D.</a:t>
            </a:r>
          </a:p>
          <a:p>
            <a:r>
              <a:rPr lang="en-US" sz="1600" dirty="0">
                <a:solidFill>
                  <a:srgbClr val="DC5A20"/>
                </a:solidFill>
              </a:rPr>
              <a:t>aszandi@acs-corp.com</a:t>
            </a:r>
          </a:p>
          <a:p>
            <a:endParaRPr lang="en-US" sz="1600" dirty="0"/>
          </a:p>
          <a:p>
            <a:r>
              <a:rPr lang="en-US" sz="1600" dirty="0" smtClean="0"/>
              <a:t>Azhar </a:t>
            </a:r>
            <a:r>
              <a:rPr lang="en-US" sz="1600" dirty="0" smtClean="0"/>
              <a:t>Quddus, Ph.D.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DC5A20"/>
                </a:solidFill>
              </a:rPr>
              <a:t>aquddus@acs-corp.com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5630" y="602976"/>
            <a:ext cx="2908869" cy="824568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57712" y="3357227"/>
            <a:ext cx="2322428" cy="751598"/>
          </a:xfrm>
        </p:spPr>
        <p:txBody>
          <a:bodyPr>
            <a:normAutofit/>
          </a:bodyPr>
          <a:lstStyle/>
          <a:p>
            <a:pPr algn="r"/>
            <a:r>
              <a:rPr lang="en-US" sz="2800"/>
              <a:t>Q &amp; 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CD81F6-425B-DF43-9012-9658D983B3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01249" y="1624484"/>
            <a:ext cx="4691110" cy="3040822"/>
          </a:xfrm>
        </p:spPr>
        <p:txBody>
          <a:bodyPr>
            <a:normAutofit fontScale="85000" lnSpcReduction="10000"/>
          </a:bodyPr>
          <a:lstStyle/>
          <a:p>
            <a:pPr lvl="1">
              <a:spcAft>
                <a:spcPts val="1500"/>
              </a:spcAft>
            </a:pPr>
            <a:r>
              <a:rPr lang="en-US" dirty="0" smtClean="0"/>
              <a:t>Need to authenticate driver identity from safety point of view:</a:t>
            </a:r>
          </a:p>
          <a:p>
            <a:pPr lvl="2">
              <a:spcAft>
                <a:spcPts val="1500"/>
              </a:spcAft>
            </a:pPr>
            <a:r>
              <a:rPr lang="en-US" dirty="0" smtClean="0"/>
              <a:t>Verification of people operating in-vehicle safety devices, e.g. alcohol interlocks</a:t>
            </a:r>
          </a:p>
          <a:p>
            <a:pPr lvl="2">
              <a:spcAft>
                <a:spcPts val="1500"/>
              </a:spcAft>
            </a:pPr>
            <a:r>
              <a:rPr lang="en-US" dirty="0" smtClean="0"/>
              <a:t>Identification of drivers in connected vehicles</a:t>
            </a:r>
          </a:p>
          <a:p>
            <a:pPr lvl="2">
              <a:spcAft>
                <a:spcPts val="1500"/>
              </a:spcAft>
            </a:pPr>
            <a:r>
              <a:rPr lang="en-US" dirty="0" smtClean="0"/>
              <a:t>Self-driving mode</a:t>
            </a:r>
          </a:p>
          <a:p>
            <a:pPr lvl="1">
              <a:spcAft>
                <a:spcPts val="1500"/>
              </a:spcAft>
            </a:pPr>
            <a:r>
              <a:rPr lang="en-US" dirty="0" smtClean="0"/>
              <a:t>Various technologies available for identification/verification of people</a:t>
            </a:r>
            <a:endParaRPr lang="en-US" dirty="0"/>
          </a:p>
          <a:p>
            <a:pPr lvl="1"/>
            <a:r>
              <a:rPr lang="en-US" dirty="0" smtClean="0"/>
              <a:t>Many are </a:t>
            </a:r>
            <a:r>
              <a:rPr lang="en-CA" dirty="0"/>
              <a:t>not robust against </a:t>
            </a:r>
            <a:r>
              <a:rPr lang="en-CA" dirty="0" smtClean="0"/>
              <a:t>circumvention/spoofing and/or </a:t>
            </a:r>
            <a:r>
              <a:rPr lang="en-CA" dirty="0"/>
              <a:t>or interfere with the driver activity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031863" y="1314824"/>
            <a:ext cx="0" cy="3472170"/>
          </a:xfrm>
          <a:prstGeom prst="line">
            <a:avLst/>
          </a:prstGeom>
          <a:ln w="3175" cmpd="sng">
            <a:solidFill>
              <a:srgbClr val="F47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31863" y="1328530"/>
            <a:ext cx="2359337" cy="1396210"/>
            <a:chOff x="5890973" y="1301884"/>
            <a:chExt cx="2819401" cy="1673209"/>
          </a:xfrm>
        </p:grpSpPr>
        <p:sp>
          <p:nvSpPr>
            <p:cNvPr id="20" name="Rectangle 19"/>
            <p:cNvSpPr/>
            <p:nvPr/>
          </p:nvSpPr>
          <p:spPr>
            <a:xfrm>
              <a:off x="5890973" y="2698094"/>
              <a:ext cx="28194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https://internationalbanker.com/banking/putting-right-finger-forward-consumer-technologies-encouraging-biometric-banking/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135" y="1301884"/>
              <a:ext cx="2531706" cy="140650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069913" y="2839112"/>
            <a:ext cx="2058833" cy="1385973"/>
            <a:chOff x="7041626" y="2796102"/>
            <a:chExt cx="2058833" cy="1385973"/>
          </a:xfrm>
        </p:grpSpPr>
        <p:sp>
          <p:nvSpPr>
            <p:cNvPr id="9" name="Rectangle 8"/>
            <p:cNvSpPr/>
            <p:nvPr/>
          </p:nvSpPr>
          <p:spPr>
            <a:xfrm>
              <a:off x="7047848" y="3905076"/>
              <a:ext cx="205261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http://transportationtech.com/qualcomm-unveils-next-gen-connected-vehicle-chipset/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626" y="2796102"/>
              <a:ext cx="1944000" cy="1080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83768" y="3807258"/>
            <a:ext cx="2480158" cy="1301952"/>
            <a:chOff x="5171368" y="3782060"/>
            <a:chExt cx="2480158" cy="13019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368" y="3782060"/>
              <a:ext cx="1858240" cy="13019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79844" y="4899346"/>
              <a:ext cx="6716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acs-corp.com</a:t>
              </a:r>
              <a:endParaRPr lang="en-CA" sz="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7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7ACD81F6-425B-DF43-9012-9658D983B3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3074771" y="3620181"/>
            <a:ext cx="5892840" cy="118681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An international group of companies (beginning in 1970) with a Canadian headquarter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Pioneer in alcohol detection technology and road safety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Scientific research, product development, and manufacturing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mr-IN"/>
              <a:t>Alcohol Countermeasure System Corp.</a:t>
            </a:r>
            <a:r>
              <a:rPr lang="en-CA"/>
              <a:t> (ACS)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72910" y="3589884"/>
            <a:ext cx="2132757" cy="1140322"/>
          </a:xfrm>
        </p:spPr>
        <p:txBody>
          <a:bodyPr>
            <a:normAutofit/>
          </a:bodyPr>
          <a:lstStyle/>
          <a:p>
            <a:pPr algn="r">
              <a:spcAft>
                <a:spcPts val="1000"/>
              </a:spcAft>
            </a:pPr>
            <a:r>
              <a:rPr lang="en-US" sz="1400"/>
              <a:t>Research collaborations with academic sector</a:t>
            </a:r>
          </a:p>
          <a:p>
            <a:pPr algn="r">
              <a:spcAft>
                <a:spcPts val="1000"/>
              </a:spcAft>
            </a:pPr>
            <a:r>
              <a:rPr lang="en-US" sz="1400"/>
              <a:t>In-house R &amp; D</a:t>
            </a:r>
          </a:p>
          <a:p>
            <a:pPr algn="r"/>
            <a:endParaRPr lang="en-US" sz="1400"/>
          </a:p>
        </p:txBody>
      </p:sp>
      <p:pic>
        <p:nvPicPr>
          <p:cNvPr id="15" name="Picture 14" descr="hero-contact-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6853"/>
            <a:ext cx="9144000" cy="234950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104451" y="3620181"/>
            <a:ext cx="0" cy="992578"/>
          </a:xfrm>
          <a:prstGeom prst="line">
            <a:avLst/>
          </a:prstGeom>
          <a:ln w="3175" cmpd="sng">
            <a:solidFill>
              <a:srgbClr val="F47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2863104" y="1801819"/>
            <a:ext cx="4813340" cy="210695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To</a:t>
            </a:r>
            <a:r>
              <a:rPr lang="en-US" sz="1800" dirty="0">
                <a:solidFill>
                  <a:srgbClr val="F47920"/>
                </a:solidFill>
              </a:rPr>
              <a:t> develop </a:t>
            </a:r>
            <a:r>
              <a:rPr lang="en-US" sz="1800" dirty="0" smtClean="0">
                <a:solidFill>
                  <a:srgbClr val="F47920"/>
                </a:solidFill>
              </a:rPr>
              <a:t>non-intrusive real-time </a:t>
            </a:r>
            <a:r>
              <a:rPr lang="en-US" sz="1800" dirty="0">
                <a:solidFill>
                  <a:srgbClr val="F47920"/>
                </a:solidFill>
              </a:rPr>
              <a:t>techniques </a:t>
            </a:r>
            <a:r>
              <a:rPr lang="en-US" sz="1800" dirty="0" smtClean="0"/>
              <a:t>for reliable and practical identification/verification of the </a:t>
            </a:r>
            <a:r>
              <a:rPr lang="en-US" sz="1800" dirty="0" smtClean="0">
                <a:solidFill>
                  <a:srgbClr val="F47920"/>
                </a:solidFill>
              </a:rPr>
              <a:t>driver</a:t>
            </a:r>
            <a:r>
              <a:rPr lang="en-US" sz="1800" dirty="0" smtClean="0"/>
              <a:t>, using eye movements and blinking.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0575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2888" y="993853"/>
            <a:ext cx="6328834" cy="3655758"/>
          </a:xfrm>
        </p:spPr>
        <p:txBody>
          <a:bodyPr>
            <a:normAutofit/>
          </a:bodyPr>
          <a:lstStyle/>
          <a:p>
            <a:pPr marL="756000" lvl="1">
              <a:buFont typeface="Wingdings" pitchFamily="2" charset="2"/>
              <a:buChar char="q"/>
            </a:pPr>
            <a:r>
              <a:rPr lang="en-US" sz="1600" b="1" dirty="0" smtClean="0"/>
              <a:t>Simulated Driving Task (SDT)</a:t>
            </a:r>
            <a:endParaRPr lang="en-US" sz="1600" b="1" dirty="0"/>
          </a:p>
          <a:p>
            <a:pPr marL="1213200" lvl="2" indent="-285750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CA" dirty="0" smtClean="0"/>
              <a:t>More real-world situation using a driving simulator</a:t>
            </a:r>
            <a:endParaRPr lang="en-US" dirty="0"/>
          </a:p>
          <a:p>
            <a:pPr marL="1213200" lvl="2" indent="-285750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US" dirty="0" smtClean="0"/>
              <a:t>Two </a:t>
            </a:r>
            <a:r>
              <a:rPr lang="en-US" dirty="0"/>
              <a:t>separate sessions </a:t>
            </a:r>
            <a:r>
              <a:rPr lang="en-US" dirty="0" smtClean="0"/>
              <a:t>(</a:t>
            </a:r>
            <a:r>
              <a:rPr lang="en-US" sz="1200" dirty="0" smtClean="0"/>
              <a:t>different conditions &amp;</a:t>
            </a:r>
            <a:br>
              <a:rPr lang="en-US" sz="1200" dirty="0" smtClean="0"/>
            </a:br>
            <a:r>
              <a:rPr lang="en-US" sz="1200" dirty="0" smtClean="0"/>
              <a:t> time of the day</a:t>
            </a:r>
            <a:r>
              <a:rPr lang="en-US" dirty="0" smtClean="0"/>
              <a:t>):</a:t>
            </a:r>
            <a:endParaRPr lang="en-US" dirty="0"/>
          </a:p>
          <a:p>
            <a:pPr lvl="3">
              <a:lnSpc>
                <a:spcPct val="150000"/>
              </a:lnSpc>
            </a:pPr>
            <a:r>
              <a:rPr lang="en-US" sz="1400" dirty="0" smtClean="0"/>
              <a:t>10-min control driving (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CD</a:t>
            </a:r>
            <a:r>
              <a:rPr lang="en-US" sz="1400" dirty="0" smtClean="0"/>
              <a:t>)</a:t>
            </a:r>
            <a:endParaRPr lang="en-US" sz="1400" dirty="0"/>
          </a:p>
          <a:p>
            <a:pPr lvl="3">
              <a:lnSpc>
                <a:spcPct val="150000"/>
              </a:lnSpc>
            </a:pPr>
            <a:r>
              <a:rPr lang="en-US" sz="1400" dirty="0" smtClean="0"/>
              <a:t>30-min monotonous driving (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MD</a:t>
            </a:r>
            <a:r>
              <a:rPr lang="en-US" sz="1400" dirty="0" smtClean="0"/>
              <a:t>)</a:t>
            </a:r>
            <a:endParaRPr lang="en-US" sz="1400" dirty="0"/>
          </a:p>
          <a:p>
            <a:pPr lvl="2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US" dirty="0" smtClean="0"/>
              <a:t>30 </a:t>
            </a:r>
            <a:r>
              <a:rPr lang="en-US" dirty="0"/>
              <a:t>subjects (age </a:t>
            </a:r>
            <a:r>
              <a:rPr lang="en-US" dirty="0" smtClean="0"/>
              <a:t>40.13±9.69 </a:t>
            </a:r>
            <a:r>
              <a:rPr lang="en-US" dirty="0"/>
              <a:t>years; </a:t>
            </a:r>
            <a:r>
              <a:rPr lang="en-US" dirty="0" smtClean="0"/>
              <a:t>8 </a:t>
            </a:r>
            <a:r>
              <a:rPr lang="en-US" dirty="0" smtClean="0"/>
              <a:t>females</a:t>
            </a:r>
            <a:r>
              <a:rPr lang="en-US" dirty="0"/>
              <a:t>)</a:t>
            </a:r>
          </a:p>
          <a:p>
            <a:pPr lvl="2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CA" dirty="0" smtClean="0"/>
              <a:t>Alcohol Countermeasure System Corp., Toronto, Canada</a:t>
            </a: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US" dirty="0" smtClean="0"/>
              <a:t>Smart Eye Pro system (60 Hz;  two IR-based cameras)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Methods</a:t>
            </a:r>
            <a:endParaRPr lang="en-CA" sz="1800" dirty="0">
              <a:solidFill>
                <a:srgbClr val="FF8000"/>
              </a:solidFill>
            </a:endParaRPr>
          </a:p>
        </p:txBody>
      </p:sp>
      <p:sp>
        <p:nvSpPr>
          <p:cNvPr id="22" name="Content Placeholder 32"/>
          <p:cNvSpPr txBox="1">
            <a:spLocks/>
          </p:cNvSpPr>
          <p:nvPr/>
        </p:nvSpPr>
        <p:spPr>
          <a:xfrm>
            <a:off x="6314245" y="3045895"/>
            <a:ext cx="2511777" cy="479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Arial"/>
              <a:buChar char="•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Lucida Grande"/>
              <a:buChar char="–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Lucida Grande"/>
              <a:buChar char="»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DC5A20"/>
                </a:solidFill>
                <a:latin typeface="Helvetica"/>
                <a:cs typeface="Helvetica"/>
              </a:rPr>
              <a:t>SmartEye</a:t>
            </a:r>
            <a:r>
              <a:rPr lang="en-US" b="1" dirty="0" smtClean="0">
                <a:solidFill>
                  <a:srgbClr val="DC5A20"/>
                </a:solidFill>
                <a:latin typeface="Helvetica"/>
                <a:cs typeface="Helvetica"/>
              </a:rPr>
              <a:t> Pro </a:t>
            </a:r>
            <a:r>
              <a:rPr lang="en-US" b="1" dirty="0">
                <a:solidFill>
                  <a:srgbClr val="DC5A20"/>
                </a:solidFill>
                <a:latin typeface="Helvetica"/>
                <a:cs typeface="Helvetica"/>
              </a:rPr>
              <a:t>Eye Tracker </a:t>
            </a:r>
          </a:p>
        </p:txBody>
      </p:sp>
      <p:pic>
        <p:nvPicPr>
          <p:cNvPr id="9" name="Content Placeholder 12" descr="20160412_154657_LLS.jpg"/>
          <p:cNvPicPr>
            <a:picLocks noChangeAspect="1"/>
          </p:cNvPicPr>
          <p:nvPr/>
        </p:nvPicPr>
        <p:blipFill>
          <a:blip r:embed="rId2"/>
          <a:srcRect t="4353" r="24225"/>
          <a:stretch>
            <a:fillRect/>
          </a:stretch>
        </p:blipFill>
        <p:spPr>
          <a:xfrm>
            <a:off x="5588974" y="644129"/>
            <a:ext cx="3382719" cy="240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6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7520"/>
              </p:ext>
            </p:extLst>
          </p:nvPr>
        </p:nvGraphicFramePr>
        <p:xfrm>
          <a:off x="2781299" y="1314063"/>
          <a:ext cx="6096000" cy="15224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General Gaze</a:t>
                      </a:r>
                      <a:endParaRPr lang="en-CA" sz="1200" b="1" dirty="0">
                        <a:solidFill>
                          <a:srgbClr val="666666"/>
                        </a:solidFill>
                        <a:effectLst/>
                        <a:latin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CA" sz="1100" b="0" dirty="0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Average, median, standard deviation, duration, frequency, percentage, </a:t>
                      </a:r>
                      <a:r>
                        <a:rPr lang="en-CA" sz="1100" b="0" dirty="0" err="1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scanpath</a:t>
                      </a:r>
                      <a:r>
                        <a:rPr lang="en-CA" sz="1100" b="0" dirty="0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, velocity, similarity index</a:t>
                      </a:r>
                      <a:endParaRPr lang="en-CA" sz="1100" b="0" dirty="0">
                        <a:solidFill>
                          <a:srgbClr val="666666"/>
                        </a:solidFill>
                        <a:effectLst/>
                        <a:latin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Fixation</a:t>
                      </a:r>
                      <a:endParaRPr lang="en-CA" sz="1200" b="1" dirty="0">
                        <a:solidFill>
                          <a:srgbClr val="666666"/>
                        </a:solidFill>
                        <a:effectLst/>
                        <a:latin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100" b="0" dirty="0">
                        <a:latin typeface="Helvetica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Saccade</a:t>
                      </a:r>
                      <a:endParaRPr lang="en-CA" sz="1200" b="1" dirty="0">
                        <a:solidFill>
                          <a:srgbClr val="666666"/>
                        </a:solidFill>
                        <a:effectLst/>
                        <a:latin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09923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666666"/>
                          </a:solidFill>
                          <a:effectLst/>
                          <a:latin typeface="Helvetica"/>
                        </a:rPr>
                        <a:t>Blinking</a:t>
                      </a:r>
                      <a:endParaRPr lang="en-CA" sz="1200" b="1" dirty="0">
                        <a:solidFill>
                          <a:srgbClr val="666666"/>
                        </a:solidFill>
                        <a:effectLst/>
                        <a:latin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rgbClr val="F479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100" b="0" dirty="0">
                        <a:latin typeface="Helvetica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562576" y="2988164"/>
            <a:ext cx="6314723" cy="2044146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400" dirty="0"/>
              <a:t> </a:t>
            </a:r>
            <a:r>
              <a:rPr lang="en-US" sz="6400" dirty="0" smtClean="0"/>
              <a:t>Classification</a:t>
            </a:r>
            <a:r>
              <a:rPr lang="en-US" sz="6400" dirty="0"/>
              <a:t>:</a:t>
            </a:r>
          </a:p>
          <a:p>
            <a:pPr lvl="2"/>
            <a:r>
              <a:rPr lang="en-US" sz="4900" dirty="0" smtClean="0"/>
              <a:t>Non-linear support vector machine (</a:t>
            </a:r>
            <a:r>
              <a:rPr lang="en-US" sz="4900" dirty="0" smtClean="0">
                <a:solidFill>
                  <a:schemeClr val="tx1"/>
                </a:solidFill>
              </a:rPr>
              <a:t>SVM</a:t>
            </a:r>
            <a:r>
              <a:rPr lang="en-US" sz="4900" dirty="0" smtClean="0"/>
              <a:t>) with RBF kernel</a:t>
            </a:r>
          </a:p>
          <a:p>
            <a:pPr lvl="2"/>
            <a:r>
              <a:rPr lang="en-US" sz="4900" dirty="0" smtClean="0"/>
              <a:t>Gradient boosted tree (</a:t>
            </a:r>
            <a:r>
              <a:rPr lang="en-US" sz="4900" dirty="0">
                <a:solidFill>
                  <a:schemeClr val="tx1"/>
                </a:solidFill>
              </a:rPr>
              <a:t>GBT</a:t>
            </a:r>
            <a:r>
              <a:rPr lang="en-US" sz="4900" dirty="0" smtClean="0"/>
              <a:t>) with maximum depth of 5</a:t>
            </a:r>
          </a:p>
          <a:p>
            <a:pPr marL="457200" lvl="1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400" dirty="0" smtClean="0"/>
              <a:t> Evaluation</a:t>
            </a:r>
            <a:r>
              <a:rPr lang="en-US" sz="6400" dirty="0"/>
              <a:t>:</a:t>
            </a:r>
          </a:p>
          <a:p>
            <a:pPr lvl="2"/>
            <a:r>
              <a:rPr lang="en-US" sz="4900" dirty="0" smtClean="0"/>
              <a:t>CD alone</a:t>
            </a:r>
          </a:p>
          <a:p>
            <a:pPr lvl="2"/>
            <a:r>
              <a:rPr lang="en-US" sz="4900" dirty="0" smtClean="0"/>
              <a:t>MD alone</a:t>
            </a:r>
          </a:p>
          <a:p>
            <a:pPr lvl="2"/>
            <a:r>
              <a:rPr lang="en-US" sz="4900" dirty="0" smtClean="0"/>
              <a:t>Mixed CD and MD</a:t>
            </a:r>
          </a:p>
          <a:p>
            <a:pPr lvl="2"/>
            <a:endParaRPr lang="en-US" sz="1900" dirty="0" smtClean="0"/>
          </a:p>
          <a:p>
            <a:pPr marL="857250" lvl="2" indent="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562577" y="740833"/>
            <a:ext cx="4643757" cy="51505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600" dirty="0" smtClean="0"/>
              <a:t>Feature </a:t>
            </a:r>
            <a:r>
              <a:rPr lang="en-US" sz="1600" dirty="0"/>
              <a:t>Extraction (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28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features</a:t>
            </a:r>
            <a:r>
              <a:rPr lang="en-US" sz="1600" dirty="0" smtClean="0"/>
              <a:t>):</a:t>
            </a:r>
          </a:p>
          <a:p>
            <a:pPr lvl="2"/>
            <a:r>
              <a:rPr lang="en-US" dirty="0"/>
              <a:t> 10-sec window with 50% overlap</a:t>
            </a:r>
          </a:p>
        </p:txBody>
      </p:sp>
    </p:spTree>
    <p:extLst>
      <p:ext uri="{BB962C8B-B14F-4D97-AF65-F5344CB8AC3E}">
        <p14:creationId xmlns:p14="http://schemas.microsoft.com/office/powerpoint/2010/main" val="16888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7375" y="2213476"/>
            <a:ext cx="6102350" cy="2096770"/>
          </a:xfrm>
          <a:prstGeom prst="rect">
            <a:avLst/>
          </a:prstGeom>
          <a:noFill/>
        </p:spPr>
      </p:sp>
      <p:grpSp>
        <p:nvGrpSpPr>
          <p:cNvPr id="5" name="Group 4"/>
          <p:cNvGrpSpPr/>
          <p:nvPr/>
        </p:nvGrpSpPr>
        <p:grpSpPr>
          <a:xfrm>
            <a:off x="2481029" y="1557621"/>
            <a:ext cx="6526286" cy="3065534"/>
            <a:chOff x="2751535" y="1336719"/>
            <a:chExt cx="6095915" cy="2141981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751535" y="3340201"/>
              <a:ext cx="6095915" cy="138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dirty="0" smtClean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Feature </a:t>
              </a:r>
              <a:r>
                <a:rPr lang="en-US" sz="9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extraction (Left), Training (Middle), Verification (Right)</a:t>
              </a:r>
              <a:endParaRPr lang="en-CA" sz="9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4530803" y="1609148"/>
              <a:ext cx="2194723" cy="751702"/>
              <a:chOff x="7423" y="762"/>
              <a:chExt cx="5457" cy="1937"/>
            </a:xfrm>
          </p:grpSpPr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7423" y="1042"/>
                <a:ext cx="2125" cy="1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Feature vectors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8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(training set)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0298" y="762"/>
                <a:ext cx="2004" cy="8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SVM classifier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67" name="Text Box 14"/>
              <p:cNvSpPr txBox="1">
                <a:spLocks noChangeArrowheads="1"/>
              </p:cNvSpPr>
              <p:nvPr/>
            </p:nvSpPr>
            <p:spPr bwMode="auto">
              <a:xfrm>
                <a:off x="10298" y="1917"/>
                <a:ext cx="2004" cy="7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GBT classifier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cxnSp>
            <p:nvCxnSpPr>
              <p:cNvPr id="68" name="AutoShape 15"/>
              <p:cNvCxnSpPr>
                <a:cxnSpLocks noChangeShapeType="1"/>
              </p:cNvCxnSpPr>
              <p:nvPr/>
            </p:nvCxnSpPr>
            <p:spPr bwMode="auto">
              <a:xfrm>
                <a:off x="9548" y="1580"/>
                <a:ext cx="750" cy="728"/>
              </a:xfrm>
              <a:prstGeom prst="bentConnector3">
                <a:avLst>
                  <a:gd name="adj1" fmla="val 3515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16"/>
              <p:cNvCxnSpPr>
                <a:cxnSpLocks noChangeShapeType="1"/>
                <a:endCxn id="66" idx="1"/>
              </p:cNvCxnSpPr>
              <p:nvPr/>
            </p:nvCxnSpPr>
            <p:spPr bwMode="auto">
              <a:xfrm flipV="1">
                <a:off x="9583" y="1171"/>
                <a:ext cx="715" cy="409"/>
              </a:xfrm>
              <a:prstGeom prst="bentConnector3">
                <a:avLst>
                  <a:gd name="adj1" fmla="val 3266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AutoShape 17"/>
              <p:cNvCxnSpPr>
                <a:cxnSpLocks noChangeShapeType="1"/>
                <a:stCxn id="66" idx="3"/>
              </p:cNvCxnSpPr>
              <p:nvPr/>
            </p:nvCxnSpPr>
            <p:spPr bwMode="auto">
              <a:xfrm>
                <a:off x="12302" y="1171"/>
                <a:ext cx="578" cy="2"/>
              </a:xfrm>
              <a:prstGeom prst="bentConnector3">
                <a:avLst>
                  <a:gd name="adj1" fmla="val 49727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AutoShape 18"/>
              <p:cNvCxnSpPr>
                <a:cxnSpLocks noChangeShapeType="1"/>
                <a:stCxn id="67" idx="3"/>
              </p:cNvCxnSpPr>
              <p:nvPr/>
            </p:nvCxnSpPr>
            <p:spPr bwMode="auto">
              <a:xfrm>
                <a:off x="12302" y="2308"/>
                <a:ext cx="57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942975" y="1337885"/>
              <a:ext cx="1798169" cy="1707530"/>
              <a:chOff x="3475" y="63"/>
              <a:chExt cx="4471" cy="4400"/>
            </a:xfrm>
          </p:grpSpPr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3476" y="583"/>
                <a:ext cx="2777" cy="2039"/>
                <a:chOff x="3471" y="279"/>
                <a:chExt cx="2779" cy="2039"/>
              </a:xfrm>
            </p:grpSpPr>
            <p:cxnSp>
              <p:nvCxnSpPr>
                <p:cNvPr id="60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3471" y="2316"/>
                  <a:ext cx="2779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73" y="279"/>
                  <a:ext cx="1" cy="20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3473" y="624"/>
                  <a:ext cx="1989" cy="434"/>
                </a:xfrm>
                <a:custGeom>
                  <a:avLst/>
                  <a:gdLst>
                    <a:gd name="T0" fmla="*/ 0 w 1260"/>
                    <a:gd name="T1" fmla="*/ 170 h 265"/>
                    <a:gd name="T2" fmla="*/ 295 w 1260"/>
                    <a:gd name="T3" fmla="*/ 14 h 265"/>
                    <a:gd name="T4" fmla="*/ 467 w 1260"/>
                    <a:gd name="T5" fmla="*/ 256 h 265"/>
                    <a:gd name="T6" fmla="*/ 747 w 1260"/>
                    <a:gd name="T7" fmla="*/ 69 h 265"/>
                    <a:gd name="T8" fmla="*/ 965 w 1260"/>
                    <a:gd name="T9" fmla="*/ 232 h 265"/>
                    <a:gd name="T10" fmla="*/ 1260 w 1260"/>
                    <a:gd name="T11" fmla="*/ 61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0" h="265">
                      <a:moveTo>
                        <a:pt x="0" y="170"/>
                      </a:moveTo>
                      <a:cubicBezTo>
                        <a:pt x="108" y="85"/>
                        <a:pt x="217" y="0"/>
                        <a:pt x="295" y="14"/>
                      </a:cubicBezTo>
                      <a:cubicBezTo>
                        <a:pt x="373" y="28"/>
                        <a:pt x="392" y="247"/>
                        <a:pt x="467" y="256"/>
                      </a:cubicBezTo>
                      <a:cubicBezTo>
                        <a:pt x="542" y="265"/>
                        <a:pt x="664" y="73"/>
                        <a:pt x="747" y="69"/>
                      </a:cubicBezTo>
                      <a:cubicBezTo>
                        <a:pt x="830" y="65"/>
                        <a:pt x="880" y="233"/>
                        <a:pt x="965" y="232"/>
                      </a:cubicBezTo>
                      <a:cubicBezTo>
                        <a:pt x="1050" y="231"/>
                        <a:pt x="1232" y="95"/>
                        <a:pt x="1260" y="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3473" y="973"/>
                  <a:ext cx="1989" cy="571"/>
                </a:xfrm>
                <a:custGeom>
                  <a:avLst/>
                  <a:gdLst>
                    <a:gd name="T0" fmla="*/ 0 w 1260"/>
                    <a:gd name="T1" fmla="*/ 52 h 349"/>
                    <a:gd name="T2" fmla="*/ 194 w 1260"/>
                    <a:gd name="T3" fmla="*/ 183 h 349"/>
                    <a:gd name="T4" fmla="*/ 327 w 1260"/>
                    <a:gd name="T5" fmla="*/ 121 h 349"/>
                    <a:gd name="T6" fmla="*/ 404 w 1260"/>
                    <a:gd name="T7" fmla="*/ 346 h 349"/>
                    <a:gd name="T8" fmla="*/ 428 w 1260"/>
                    <a:gd name="T9" fmla="*/ 105 h 349"/>
                    <a:gd name="T10" fmla="*/ 591 w 1260"/>
                    <a:gd name="T11" fmla="*/ 261 h 349"/>
                    <a:gd name="T12" fmla="*/ 700 w 1260"/>
                    <a:gd name="T13" fmla="*/ 12 h 349"/>
                    <a:gd name="T14" fmla="*/ 934 w 1260"/>
                    <a:gd name="T15" fmla="*/ 191 h 349"/>
                    <a:gd name="T16" fmla="*/ 1113 w 1260"/>
                    <a:gd name="T17" fmla="*/ 52 h 349"/>
                    <a:gd name="T18" fmla="*/ 1183 w 1260"/>
                    <a:gd name="T19" fmla="*/ 300 h 349"/>
                    <a:gd name="T20" fmla="*/ 1260 w 1260"/>
                    <a:gd name="T21" fmla="*/ 30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0" h="349">
                      <a:moveTo>
                        <a:pt x="0" y="52"/>
                      </a:moveTo>
                      <a:cubicBezTo>
                        <a:pt x="70" y="112"/>
                        <a:pt x="140" y="172"/>
                        <a:pt x="194" y="183"/>
                      </a:cubicBezTo>
                      <a:cubicBezTo>
                        <a:pt x="248" y="194"/>
                        <a:pt x="292" y="94"/>
                        <a:pt x="327" y="121"/>
                      </a:cubicBezTo>
                      <a:cubicBezTo>
                        <a:pt x="362" y="148"/>
                        <a:pt x="387" y="349"/>
                        <a:pt x="404" y="346"/>
                      </a:cubicBezTo>
                      <a:cubicBezTo>
                        <a:pt x="421" y="343"/>
                        <a:pt x="397" y="119"/>
                        <a:pt x="428" y="105"/>
                      </a:cubicBezTo>
                      <a:cubicBezTo>
                        <a:pt x="459" y="91"/>
                        <a:pt x="546" y="276"/>
                        <a:pt x="591" y="261"/>
                      </a:cubicBezTo>
                      <a:cubicBezTo>
                        <a:pt x="636" y="246"/>
                        <a:pt x="643" y="24"/>
                        <a:pt x="700" y="12"/>
                      </a:cubicBezTo>
                      <a:cubicBezTo>
                        <a:pt x="757" y="0"/>
                        <a:pt x="865" y="184"/>
                        <a:pt x="934" y="191"/>
                      </a:cubicBezTo>
                      <a:cubicBezTo>
                        <a:pt x="1003" y="198"/>
                        <a:pt x="1071" y="34"/>
                        <a:pt x="1113" y="52"/>
                      </a:cubicBezTo>
                      <a:cubicBezTo>
                        <a:pt x="1155" y="70"/>
                        <a:pt x="1159" y="259"/>
                        <a:pt x="1183" y="300"/>
                      </a:cubicBezTo>
                      <a:cubicBezTo>
                        <a:pt x="1207" y="341"/>
                        <a:pt x="1233" y="320"/>
                        <a:pt x="1260" y="30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3473" y="1344"/>
                  <a:ext cx="1989" cy="792"/>
                </a:xfrm>
                <a:custGeom>
                  <a:avLst/>
                  <a:gdLst>
                    <a:gd name="T0" fmla="*/ 0 w 1331"/>
                    <a:gd name="T1" fmla="*/ 376 h 484"/>
                    <a:gd name="T2" fmla="*/ 132 w 1331"/>
                    <a:gd name="T3" fmla="*/ 80 h 484"/>
                    <a:gd name="T4" fmla="*/ 140 w 1331"/>
                    <a:gd name="T5" fmla="*/ 477 h 484"/>
                    <a:gd name="T6" fmla="*/ 288 w 1331"/>
                    <a:gd name="T7" fmla="*/ 122 h 484"/>
                    <a:gd name="T8" fmla="*/ 428 w 1331"/>
                    <a:gd name="T9" fmla="*/ 306 h 484"/>
                    <a:gd name="T10" fmla="*/ 654 w 1331"/>
                    <a:gd name="T11" fmla="*/ 298 h 484"/>
                    <a:gd name="T12" fmla="*/ 786 w 1331"/>
                    <a:gd name="T13" fmla="*/ 122 h 484"/>
                    <a:gd name="T14" fmla="*/ 871 w 1331"/>
                    <a:gd name="T15" fmla="*/ 34 h 484"/>
                    <a:gd name="T16" fmla="*/ 957 w 1331"/>
                    <a:gd name="T17" fmla="*/ 329 h 484"/>
                    <a:gd name="T18" fmla="*/ 1074 w 1331"/>
                    <a:gd name="T19" fmla="*/ 236 h 484"/>
                    <a:gd name="T20" fmla="*/ 1331 w 1331"/>
                    <a:gd name="T21" fmla="*/ 21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31" h="484">
                      <a:moveTo>
                        <a:pt x="0" y="376"/>
                      </a:moveTo>
                      <a:cubicBezTo>
                        <a:pt x="54" y="219"/>
                        <a:pt x="109" y="63"/>
                        <a:pt x="132" y="80"/>
                      </a:cubicBezTo>
                      <a:cubicBezTo>
                        <a:pt x="155" y="97"/>
                        <a:pt x="114" y="470"/>
                        <a:pt x="140" y="477"/>
                      </a:cubicBezTo>
                      <a:cubicBezTo>
                        <a:pt x="166" y="484"/>
                        <a:pt x="240" y="150"/>
                        <a:pt x="288" y="122"/>
                      </a:cubicBezTo>
                      <a:cubicBezTo>
                        <a:pt x="336" y="94"/>
                        <a:pt x="367" y="277"/>
                        <a:pt x="428" y="306"/>
                      </a:cubicBezTo>
                      <a:cubicBezTo>
                        <a:pt x="489" y="335"/>
                        <a:pt x="594" y="329"/>
                        <a:pt x="654" y="298"/>
                      </a:cubicBezTo>
                      <a:cubicBezTo>
                        <a:pt x="714" y="267"/>
                        <a:pt x="750" y="166"/>
                        <a:pt x="786" y="122"/>
                      </a:cubicBezTo>
                      <a:cubicBezTo>
                        <a:pt x="822" y="78"/>
                        <a:pt x="842" y="0"/>
                        <a:pt x="871" y="34"/>
                      </a:cubicBezTo>
                      <a:cubicBezTo>
                        <a:pt x="900" y="68"/>
                        <a:pt x="923" y="295"/>
                        <a:pt x="957" y="329"/>
                      </a:cubicBezTo>
                      <a:cubicBezTo>
                        <a:pt x="991" y="363"/>
                        <a:pt x="1012" y="255"/>
                        <a:pt x="1074" y="236"/>
                      </a:cubicBezTo>
                      <a:cubicBezTo>
                        <a:pt x="1136" y="217"/>
                        <a:pt x="1313" y="135"/>
                        <a:pt x="1331" y="21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3475" y="2790"/>
                <a:ext cx="1987" cy="878"/>
                <a:chOff x="3474" y="2615"/>
                <a:chExt cx="1988" cy="878"/>
              </a:xfrm>
            </p:grpSpPr>
            <p:grpSp>
              <p:nvGrpSpPr>
                <p:cNvPr id="48" name="Group 47"/>
                <p:cNvGrpSpPr>
                  <a:grpSpLocks/>
                </p:cNvGrpSpPr>
                <p:nvPr/>
              </p:nvGrpSpPr>
              <p:grpSpPr bwMode="auto">
                <a:xfrm>
                  <a:off x="3474" y="2615"/>
                  <a:ext cx="1008" cy="207"/>
                  <a:chOff x="3976" y="2736"/>
                  <a:chExt cx="1008" cy="207"/>
                </a:xfrm>
              </p:grpSpPr>
              <p:cxnSp>
                <p:nvCxnSpPr>
                  <p:cNvPr id="57" name="AutoShape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76" y="2943"/>
                    <a:ext cx="100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8" name="AutoShape 2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976" y="2736"/>
                    <a:ext cx="0" cy="20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9" name="AutoShape 3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84" y="2736"/>
                    <a:ext cx="0" cy="20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9" name="Group 48"/>
                <p:cNvGrpSpPr>
                  <a:grpSpLocks/>
                </p:cNvGrpSpPr>
                <p:nvPr/>
              </p:nvGrpSpPr>
              <p:grpSpPr bwMode="auto">
                <a:xfrm>
                  <a:off x="3949" y="2956"/>
                  <a:ext cx="1008" cy="207"/>
                  <a:chOff x="3976" y="2736"/>
                  <a:chExt cx="1008" cy="207"/>
                </a:xfrm>
              </p:grpSpPr>
              <p:cxnSp>
                <p:nvCxnSpPr>
                  <p:cNvPr id="54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76" y="2943"/>
                    <a:ext cx="100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5" name="AutoShape 3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976" y="2736"/>
                    <a:ext cx="0" cy="20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6" name="AutoShape 3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84" y="2736"/>
                    <a:ext cx="0" cy="20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0" name="Group 49"/>
                <p:cNvGrpSpPr>
                  <a:grpSpLocks/>
                </p:cNvGrpSpPr>
                <p:nvPr/>
              </p:nvGrpSpPr>
              <p:grpSpPr bwMode="auto">
                <a:xfrm>
                  <a:off x="4455" y="3286"/>
                  <a:ext cx="1007" cy="207"/>
                  <a:chOff x="3976" y="2736"/>
                  <a:chExt cx="1008" cy="207"/>
                </a:xfrm>
              </p:grpSpPr>
              <p:cxnSp>
                <p:nvCxnSpPr>
                  <p:cNvPr id="51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76" y="2943"/>
                    <a:ext cx="100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" name="AutoShape 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976" y="2736"/>
                    <a:ext cx="0" cy="20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" name="AutoShape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84" y="2736"/>
                    <a:ext cx="0" cy="20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3743" y="63"/>
                <a:ext cx="2851" cy="5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Eye tracking data</a:t>
                </a:r>
                <a:endParaRPr lang="en-CA" sz="1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/>
            </p:nvSpPr>
            <p:spPr bwMode="auto">
              <a:xfrm>
                <a:off x="6015" y="2869"/>
                <a:ext cx="1931" cy="4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timing window (10 sec)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cxnSp>
            <p:nvCxnSpPr>
              <p:cNvPr id="39" name="AutoShape 41"/>
              <p:cNvCxnSpPr>
                <a:cxnSpLocks noChangeShapeType="1"/>
              </p:cNvCxnSpPr>
              <p:nvPr/>
            </p:nvCxnSpPr>
            <p:spPr bwMode="auto">
              <a:xfrm flipH="1">
                <a:off x="5462" y="3152"/>
                <a:ext cx="66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6253" y="2440"/>
                <a:ext cx="1037" cy="4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Time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41" name="Text Box 43"/>
              <p:cNvSpPr txBox="1">
                <a:spLocks noChangeArrowheads="1"/>
              </p:cNvSpPr>
              <p:nvPr/>
            </p:nvSpPr>
            <p:spPr bwMode="auto">
              <a:xfrm>
                <a:off x="5378" y="3790"/>
                <a:ext cx="2045" cy="6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Feature vectors</a:t>
                </a:r>
                <a:endParaRPr lang="en-CA" sz="10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cxnSp>
            <p:nvCxnSpPr>
              <p:cNvPr id="42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3621" y="4352"/>
                <a:ext cx="1757" cy="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45"/>
              <p:cNvCxnSpPr>
                <a:cxnSpLocks noChangeShapeType="1"/>
              </p:cNvCxnSpPr>
              <p:nvPr/>
            </p:nvCxnSpPr>
            <p:spPr bwMode="auto">
              <a:xfrm>
                <a:off x="3596" y="3154"/>
                <a:ext cx="1" cy="11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6"/>
              <p:cNvCxnSpPr>
                <a:cxnSpLocks noChangeShapeType="1"/>
              </p:cNvCxnSpPr>
              <p:nvPr/>
            </p:nvCxnSpPr>
            <p:spPr bwMode="auto">
              <a:xfrm>
                <a:off x="4076" y="3466"/>
                <a:ext cx="1" cy="6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7"/>
              <p:cNvCxnSpPr>
                <a:cxnSpLocks noChangeShapeType="1"/>
              </p:cNvCxnSpPr>
              <p:nvPr/>
            </p:nvCxnSpPr>
            <p:spPr bwMode="auto">
              <a:xfrm>
                <a:off x="4076" y="4127"/>
                <a:ext cx="127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8"/>
              <p:cNvCxnSpPr>
                <a:cxnSpLocks noChangeShapeType="1"/>
              </p:cNvCxnSpPr>
              <p:nvPr/>
            </p:nvCxnSpPr>
            <p:spPr bwMode="auto">
              <a:xfrm>
                <a:off x="4617" y="3790"/>
                <a:ext cx="1" cy="9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9"/>
              <p:cNvCxnSpPr>
                <a:cxnSpLocks noChangeShapeType="1"/>
              </p:cNvCxnSpPr>
              <p:nvPr/>
            </p:nvCxnSpPr>
            <p:spPr bwMode="auto">
              <a:xfrm>
                <a:off x="4616" y="3880"/>
                <a:ext cx="73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6725523" y="2593695"/>
              <a:ext cx="854643" cy="417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Feature vectors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(testing)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7209754" y="1609148"/>
              <a:ext cx="805978" cy="3174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SVM classifier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0" name="Text Box 52"/>
            <p:cNvSpPr txBox="1">
              <a:spLocks noChangeArrowheads="1"/>
            </p:cNvSpPr>
            <p:nvPr/>
          </p:nvSpPr>
          <p:spPr bwMode="auto">
            <a:xfrm>
              <a:off x="7209754" y="2057375"/>
              <a:ext cx="805978" cy="303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GBT classifier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cxnSp>
          <p:nvCxnSpPr>
            <p:cNvPr id="21" name="AutoShape 53"/>
            <p:cNvCxnSpPr>
              <a:cxnSpLocks noChangeShapeType="1"/>
            </p:cNvCxnSpPr>
            <p:nvPr/>
          </p:nvCxnSpPr>
          <p:spPr bwMode="auto">
            <a:xfrm>
              <a:off x="6982519" y="2330192"/>
              <a:ext cx="227234" cy="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54"/>
            <p:cNvCxnSpPr>
              <a:cxnSpLocks noChangeShapeType="1"/>
            </p:cNvCxnSpPr>
            <p:nvPr/>
          </p:nvCxnSpPr>
          <p:spPr bwMode="auto">
            <a:xfrm>
              <a:off x="6982519" y="1877696"/>
              <a:ext cx="227234" cy="3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55"/>
            <p:cNvCxnSpPr>
              <a:cxnSpLocks noChangeShapeType="1"/>
              <a:endCxn id="19" idx="1"/>
            </p:cNvCxnSpPr>
            <p:nvPr/>
          </p:nvCxnSpPr>
          <p:spPr bwMode="auto">
            <a:xfrm>
              <a:off x="6927822" y="1767095"/>
              <a:ext cx="281932" cy="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56"/>
            <p:cNvCxnSpPr>
              <a:cxnSpLocks noChangeShapeType="1"/>
            </p:cNvCxnSpPr>
            <p:nvPr/>
          </p:nvCxnSpPr>
          <p:spPr bwMode="auto">
            <a:xfrm>
              <a:off x="6980106" y="1878084"/>
              <a:ext cx="402" cy="7156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57"/>
            <p:cNvCxnSpPr>
              <a:cxnSpLocks noChangeShapeType="1"/>
            </p:cNvCxnSpPr>
            <p:nvPr/>
          </p:nvCxnSpPr>
          <p:spPr bwMode="auto">
            <a:xfrm>
              <a:off x="6927822" y="2209500"/>
              <a:ext cx="281932" cy="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8072842" y="1911071"/>
              <a:ext cx="534101" cy="188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Fusion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cxnSp>
          <p:nvCxnSpPr>
            <p:cNvPr id="27" name="AutoShape 59"/>
            <p:cNvCxnSpPr>
              <a:cxnSpLocks noChangeShapeType="1"/>
              <a:stCxn id="19" idx="3"/>
              <a:endCxn id="26" idx="0"/>
            </p:cNvCxnSpPr>
            <p:nvPr/>
          </p:nvCxnSpPr>
          <p:spPr bwMode="auto">
            <a:xfrm>
              <a:off x="8015732" y="1767871"/>
              <a:ext cx="324563" cy="1432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0"/>
            <p:cNvCxnSpPr>
              <a:cxnSpLocks noChangeShapeType="1"/>
              <a:stCxn id="20" idx="3"/>
              <a:endCxn id="26" idx="2"/>
            </p:cNvCxnSpPr>
            <p:nvPr/>
          </p:nvCxnSpPr>
          <p:spPr bwMode="auto">
            <a:xfrm flipV="1">
              <a:off x="8015732" y="2099675"/>
              <a:ext cx="324563" cy="10943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571888" y="1480695"/>
              <a:ext cx="566276" cy="236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Models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cxnSp>
          <p:nvCxnSpPr>
            <p:cNvPr id="30" name="AutoShape 62"/>
            <p:cNvCxnSpPr>
              <a:cxnSpLocks noChangeShapeType="1"/>
            </p:cNvCxnSpPr>
            <p:nvPr/>
          </p:nvCxnSpPr>
          <p:spPr bwMode="auto">
            <a:xfrm>
              <a:off x="8606944" y="2021672"/>
              <a:ext cx="157254" cy="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948969" y="2618143"/>
              <a:ext cx="751281" cy="236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Fused score</a:t>
              </a:r>
              <a:endParaRPr lang="en-CA" sz="1000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cxnSp>
          <p:nvCxnSpPr>
            <p:cNvPr id="32" name="AutoShape 64"/>
            <p:cNvCxnSpPr>
              <a:cxnSpLocks noChangeShapeType="1"/>
              <a:stCxn id="31" idx="0"/>
            </p:cNvCxnSpPr>
            <p:nvPr/>
          </p:nvCxnSpPr>
          <p:spPr bwMode="auto">
            <a:xfrm flipV="1">
              <a:off x="8325012" y="2134602"/>
              <a:ext cx="375238" cy="4835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65"/>
            <p:cNvSpPr txBox="1">
              <a:spLocks noChangeArrowheads="1"/>
            </p:cNvSpPr>
            <p:nvPr/>
          </p:nvSpPr>
          <p:spPr bwMode="auto">
            <a:xfrm>
              <a:off x="4988085" y="1336719"/>
              <a:ext cx="642691" cy="2375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Training</a:t>
              </a:r>
              <a:endParaRPr lang="en-CA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4" name="Text Box 66"/>
            <p:cNvSpPr txBox="1">
              <a:spLocks noChangeArrowheads="1"/>
            </p:cNvSpPr>
            <p:nvPr/>
          </p:nvSpPr>
          <p:spPr bwMode="auto">
            <a:xfrm>
              <a:off x="7306278" y="1336719"/>
              <a:ext cx="642691" cy="2375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PMingLiU" panose="02020500000000000000" pitchFamily="18" charset="-120"/>
                </a:rPr>
                <a:t>Testing</a:t>
              </a:r>
              <a:endParaRPr lang="en-CA" sz="105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9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50" y="4790889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75632" y="586871"/>
            <a:ext cx="2322428" cy="2367896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4"/>
          </p:nvPr>
        </p:nvSpPr>
        <p:spPr>
          <a:xfrm>
            <a:off x="75633" y="1174397"/>
            <a:ext cx="2322428" cy="40615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</a:t>
            </a:r>
            <a:r>
              <a:rPr lang="en-US" sz="1800" dirty="0" smtClean="0">
                <a:latin typeface="Helvetica"/>
                <a:cs typeface="Helvetica"/>
              </a:rPr>
              <a:t> Session: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18" y="1100821"/>
            <a:ext cx="4622292" cy="37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50" y="4790889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75632" y="586871"/>
            <a:ext cx="2322428" cy="2367896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4"/>
          </p:nvPr>
        </p:nvSpPr>
        <p:spPr>
          <a:xfrm>
            <a:off x="75633" y="1174397"/>
            <a:ext cx="2322428" cy="40615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MD</a:t>
            </a:r>
            <a:r>
              <a:rPr lang="en-US" sz="1800" dirty="0" smtClean="0">
                <a:latin typeface="Helvetica"/>
                <a:cs typeface="Helvetica"/>
              </a:rPr>
              <a:t> Session: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85" y="1082997"/>
            <a:ext cx="4622292" cy="37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50515</TotalTime>
  <Words>410</Words>
  <Application>Microsoft Office PowerPoint</Application>
  <PresentationFormat>On-screen Show (16:9)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PMingLiU</vt:lpstr>
      <vt:lpstr>Arial</vt:lpstr>
      <vt:lpstr>Calibri</vt:lpstr>
      <vt:lpstr>Helvetica</vt:lpstr>
      <vt:lpstr>Helvetica Light</vt:lpstr>
      <vt:lpstr>Lucida Grande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L.</dc:creator>
  <cp:lastModifiedBy>Ali Shahidi Zandi</cp:lastModifiedBy>
  <cp:revision>1210</cp:revision>
  <cp:lastPrinted>2015-02-05T17:59:18Z</cp:lastPrinted>
  <dcterms:created xsi:type="dcterms:W3CDTF">2012-05-15T14:31:37Z</dcterms:created>
  <dcterms:modified xsi:type="dcterms:W3CDTF">2018-06-08T17:47:04Z</dcterms:modified>
</cp:coreProperties>
</file>