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68" r:id="rId1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31" y="-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F5787A7-1163-4B3C-B4CE-DD54DE1F782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220E503-2E7E-4BC8-94AA-48AA8FFC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06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C144BD0-8AEB-45B0-AD7E-63313DEDE08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1E8130E-E8F3-4AAD-BCF2-981BCF98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1219-19C1-4551-83A8-4978114AC0A3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2D2-D186-4D4D-AE99-A44D7B59D69C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A97A-3F1D-472A-9A5E-17E97DE5D77E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1F14-5D6D-432E-BCB8-DEB7CE4CBC63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54E1-D930-495A-98D1-CA4DC4F7B99F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BD5B-81CC-424F-97CB-EB0140184B31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141-7323-41E8-99F8-1705AA717DF7}" type="datetime1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1B85-D67F-4E3B-B7EC-05DD201FDC09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2FE5-74D8-4440-8DCA-30239969026C}" type="datetime1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6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1033-F230-4C11-97E7-7F0945F8219D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0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9E92-665C-47C9-8414-36404A0AE141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4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D645-5143-4B45-BBC4-D5B1E1978BF4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35778-E8D6-40A0-AE5B-13299CEA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navin@synectics.c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Synectics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399"/>
            <a:ext cx="5340350" cy="5029201"/>
          </a:xfrm>
        </p:spPr>
        <p:txBody>
          <a:bodyPr>
            <a:normAutofit/>
          </a:bodyPr>
          <a:lstStyle/>
          <a:p>
            <a:pPr algn="r"/>
            <a:endParaRPr lang="en-CA" sz="3600" b="1" dirty="0" smtClean="0"/>
          </a:p>
          <a:p>
            <a:pPr algn="r"/>
            <a:r>
              <a:rPr lang="en-CA" sz="3600" b="1" dirty="0" smtClean="0"/>
              <a:t>DRAG </a:t>
            </a:r>
            <a:r>
              <a:rPr lang="en-CA" sz="3600" b="1" dirty="0"/>
              <a:t>SLED MECHANICS; </a:t>
            </a:r>
            <a:br>
              <a:rPr lang="en-CA" sz="3600" b="1" dirty="0"/>
            </a:br>
            <a:r>
              <a:rPr lang="en-CA" sz="3600" b="1" dirty="0"/>
              <a:t>WHAT IT </a:t>
            </a:r>
            <a:r>
              <a:rPr lang="en-CA" sz="3600" b="1" dirty="0" smtClean="0"/>
              <a:t>MEASURES</a:t>
            </a:r>
          </a:p>
          <a:p>
            <a:pPr marL="0" indent="0" algn="r">
              <a:buNone/>
            </a:pPr>
            <a:endParaRPr lang="en-CA" sz="3600" b="1" dirty="0" smtClean="0"/>
          </a:p>
          <a:p>
            <a:r>
              <a:rPr lang="en-US" sz="2000" b="1" i="1" dirty="0"/>
              <a:t>Francis </a:t>
            </a:r>
            <a:r>
              <a:rPr lang="en-US" sz="2000" b="1" i="1" dirty="0" err="1"/>
              <a:t>P.D</a:t>
            </a:r>
            <a:r>
              <a:rPr lang="en-US" sz="2000" b="1" i="1" dirty="0"/>
              <a:t>. </a:t>
            </a:r>
            <a:r>
              <a:rPr lang="en-US" sz="2000" b="1" i="1" dirty="0" err="1"/>
              <a:t>Navin</a:t>
            </a:r>
            <a:r>
              <a:rPr lang="en-US" sz="2000" b="1" dirty="0"/>
              <a:t>, </a:t>
            </a:r>
            <a:r>
              <a:rPr lang="en-US" sz="1800" b="1" dirty="0" err="1"/>
              <a:t>P.Eng</a:t>
            </a:r>
            <a:r>
              <a:rPr lang="en-US" sz="1800" b="1" dirty="0"/>
              <a:t>, Ph.D., D.Sc.(Hon)</a:t>
            </a:r>
          </a:p>
          <a:p>
            <a:r>
              <a:rPr lang="en-US" sz="1800" b="1" dirty="0"/>
              <a:t>Professor Emeritus, Civil Engineering, </a:t>
            </a:r>
            <a:r>
              <a:rPr lang="en-US" sz="1800" b="1" dirty="0" err="1"/>
              <a:t>UBC</a:t>
            </a:r>
            <a:r>
              <a:rPr lang="en-US" sz="1800" b="1" dirty="0"/>
              <a:t>.</a:t>
            </a:r>
          </a:p>
          <a:p>
            <a:r>
              <a:rPr lang="en-US" sz="1800" b="1" dirty="0"/>
              <a:t>President, </a:t>
            </a:r>
            <a:r>
              <a:rPr lang="en-US" sz="1800" b="1" dirty="0" err="1"/>
              <a:t>Synectics</a:t>
            </a:r>
            <a:r>
              <a:rPr lang="en-US" sz="1800" b="1" dirty="0"/>
              <a:t> </a:t>
            </a:r>
            <a:r>
              <a:rPr lang="en-US" sz="1800" b="1" dirty="0" err="1"/>
              <a:t>RSR</a:t>
            </a:r>
            <a:r>
              <a:rPr lang="en-US" sz="1800" b="1" dirty="0"/>
              <a:t> Corp., Vancouver, BC</a:t>
            </a:r>
          </a:p>
          <a:p>
            <a:pPr algn="r"/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457989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15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10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206917" cy="24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2667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Prof. Frank </a:t>
            </a:r>
            <a:r>
              <a:rPr lang="en-US" dirty="0" err="1"/>
              <a:t>Navin</a:t>
            </a:r>
            <a:r>
              <a:rPr lang="en-US" dirty="0"/>
              <a:t>, </a:t>
            </a:r>
            <a:r>
              <a:rPr lang="en-US" dirty="0" err="1"/>
              <a:t>P.Eng</a:t>
            </a:r>
            <a:r>
              <a:rPr lang="en-US" dirty="0" smtClean="0"/>
              <a:t>., Ph.D., D.Sc.(Hon).</a:t>
            </a:r>
            <a:endParaRPr lang="en-US" dirty="0"/>
          </a:p>
          <a:p>
            <a:r>
              <a:rPr lang="en-US" dirty="0"/>
              <a:t>4548 West 7</a:t>
            </a:r>
            <a:r>
              <a:rPr lang="en-US" baseline="30000" dirty="0"/>
              <a:t>th</a:t>
            </a:r>
            <a:r>
              <a:rPr lang="en-US" dirty="0"/>
              <a:t> Avenue.</a:t>
            </a:r>
          </a:p>
          <a:p>
            <a:r>
              <a:rPr lang="en-US" dirty="0"/>
              <a:t>Vancouver, BC. </a:t>
            </a:r>
          </a:p>
          <a:p>
            <a:r>
              <a:rPr lang="en-US" dirty="0"/>
              <a:t>V6R 1X3, Canada</a:t>
            </a:r>
          </a:p>
          <a:p>
            <a:r>
              <a:rPr lang="en-US" dirty="0"/>
              <a:t>604-683 4714 (cell)</a:t>
            </a:r>
          </a:p>
          <a:p>
            <a:r>
              <a:rPr lang="en-US" dirty="0">
                <a:hlinkClick r:id="rId3"/>
              </a:rPr>
              <a:t>fnavin@synectics.ca</a:t>
            </a:r>
            <a:r>
              <a:rPr lang="en-US" dirty="0"/>
              <a:t>, or</a:t>
            </a:r>
          </a:p>
          <a:p>
            <a:r>
              <a:rPr lang="en-US" dirty="0"/>
              <a:t>navin@civil.ubc.ca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9044" y="2057400"/>
            <a:ext cx="254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91000" cy="86995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A DRAG SLED?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 Drag Sled is shown to the right.</a:t>
            </a:r>
          </a:p>
          <a:p>
            <a:pPr marL="342900" indent="-342900">
              <a:buAutoNum type="arabicPeriod"/>
            </a:pPr>
            <a:r>
              <a:rPr lang="en-US" dirty="0" smtClean="0"/>
              <a:t>A DRAG SLED measures the interaction of a rubber tire and dry pavement.</a:t>
            </a:r>
          </a:p>
          <a:p>
            <a:pPr marL="342900" indent="-342900">
              <a:buAutoNum type="arabicPeriod"/>
            </a:pPr>
            <a:r>
              <a:rPr lang="en-US" dirty="0" smtClean="0"/>
              <a:t>It has been used for about 75 years to estimate a “vehicle’s stopping ability”.</a:t>
            </a:r>
          </a:p>
          <a:p>
            <a:pPr marL="342900" indent="-342900">
              <a:buAutoNum type="arabicPeriod"/>
            </a:pPr>
            <a:r>
              <a:rPr lang="en-US" sz="1600" b="1" i="1" u="sng" dirty="0" smtClean="0"/>
              <a:t>There have been questions about how well it can measure what ever it measures!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sz="1600" dirty="0" smtClean="0"/>
              <a:t>This presentation defines the necessary  conditions for a drag sled  to measure the “</a:t>
            </a:r>
            <a:r>
              <a:rPr lang="en-US" sz="1600" b="1" dirty="0" smtClean="0"/>
              <a:t>tire pavement coefficient of kinetic </a:t>
            </a:r>
            <a:r>
              <a:rPr lang="en-US" sz="1600" b="1" dirty="0" smtClean="0"/>
              <a:t>friction</a:t>
            </a:r>
            <a:r>
              <a:rPr lang="en-US" sz="1600" dirty="0" smtClean="0"/>
              <a:t>”.</a:t>
            </a:r>
            <a:endParaRPr lang="en-US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4327566" cy="460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733800" cy="1524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FREE BODY OF A DRAG SLED IN STATIC EQUILIBRIUM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762000"/>
            <a:ext cx="48768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1. This diagram shows a drag sled in static equilibrium.  The conditions are; t</a:t>
            </a:r>
            <a:r>
              <a:rPr lang="en-CA" sz="2000" dirty="0" smtClean="0"/>
              <a:t>he </a:t>
            </a:r>
            <a:r>
              <a:rPr lang="en-CA" sz="2000" dirty="0"/>
              <a:t>three forces are </a:t>
            </a:r>
            <a:r>
              <a:rPr lang="en-CA" sz="2000" dirty="0" smtClean="0"/>
              <a:t>coplanar </a:t>
            </a:r>
            <a:r>
              <a:rPr lang="en-CA" sz="2000" dirty="0"/>
              <a:t>and concurrent </a:t>
            </a:r>
            <a:r>
              <a:rPr lang="en-CA" sz="2000" dirty="0" smtClean="0"/>
              <a:t>(they </a:t>
            </a:r>
            <a:r>
              <a:rPr lang="en-CA" sz="2000" dirty="0"/>
              <a:t>converge to a single point on the </a:t>
            </a:r>
            <a:r>
              <a:rPr lang="en-CA" sz="2000" dirty="0" smtClean="0"/>
              <a:t>pavement surface) and uniform motion.</a:t>
            </a:r>
          </a:p>
          <a:p>
            <a:endParaRPr lang="en-CA" sz="2000" dirty="0" smtClean="0"/>
          </a:p>
          <a:p>
            <a:pPr lvl="2"/>
            <a:r>
              <a:rPr lang="en-CA" sz="1600" i="1" u="sng" dirty="0" smtClean="0"/>
              <a:t>An </a:t>
            </a:r>
            <a:r>
              <a:rPr lang="en-CA" sz="1600" i="1" u="sng" dirty="0"/>
              <a:t>object at rest stays at rest and an object in motion remains in motion with the same speed and in the same direction unless acted upon by an unbalanced force</a:t>
            </a:r>
            <a:r>
              <a:rPr lang="en-CA" sz="1600" i="1" u="sng" dirty="0" smtClean="0"/>
              <a:t>.</a:t>
            </a:r>
          </a:p>
          <a:p>
            <a:pPr lvl="2"/>
            <a:endParaRPr lang="en-CA" sz="1600" i="1" u="sng" dirty="0" smtClean="0"/>
          </a:p>
          <a:p>
            <a:pPr marL="914400" lvl="2" indent="0">
              <a:buNone/>
            </a:pPr>
            <a:endParaRPr lang="en-US" sz="1600" dirty="0" smtClean="0"/>
          </a:p>
          <a:p>
            <a:r>
              <a:rPr lang="en-US" sz="2000" dirty="0" smtClean="0"/>
              <a:t>2.  Given these conditions then; </a:t>
            </a:r>
            <a:r>
              <a:rPr lang="en-US" sz="2000" b="1" dirty="0" smtClean="0"/>
              <a:t>by definition</a:t>
            </a:r>
            <a:r>
              <a:rPr lang="en-US" sz="2000" dirty="0" smtClean="0"/>
              <a:t> </a:t>
            </a:r>
            <a:r>
              <a:rPr lang="en-CA" sz="2000" dirty="0" smtClean="0"/>
              <a:t>the </a:t>
            </a:r>
            <a:r>
              <a:rPr lang="en-CA" sz="2000" dirty="0"/>
              <a:t>ratio of the friction force </a:t>
            </a:r>
            <a:r>
              <a:rPr lang="en-CA" sz="2000" b="1" dirty="0"/>
              <a:t>F</a:t>
            </a:r>
            <a:r>
              <a:rPr lang="en-CA" sz="2000" dirty="0"/>
              <a:t> divided by the normal force </a:t>
            </a:r>
            <a:r>
              <a:rPr lang="en-CA" sz="2000" b="1" dirty="0" smtClean="0"/>
              <a:t>N</a:t>
            </a:r>
            <a:r>
              <a:rPr lang="en-CA" sz="2000" dirty="0" smtClean="0"/>
              <a:t> is </a:t>
            </a:r>
            <a:r>
              <a:rPr lang="en-US" sz="2000" dirty="0" smtClean="0"/>
              <a:t>the coefficient of the drag sled’s rubber pavement coefficient of </a:t>
            </a:r>
            <a:r>
              <a:rPr lang="en-US" sz="2000" b="1" dirty="0" smtClean="0"/>
              <a:t>kinetic friction</a:t>
            </a:r>
            <a:r>
              <a:rPr lang="en-US" sz="2000" dirty="0" smtClean="0"/>
              <a:t>. </a:t>
            </a:r>
          </a:p>
          <a:p>
            <a:pPr marL="457200" lvl="1" indent="0">
              <a:buNone/>
            </a:pPr>
            <a:endParaRPr lang="en-US" sz="1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505200" cy="46783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33600"/>
            <a:ext cx="32623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EXAMPLE OF A </a:t>
            </a:r>
            <a:br>
              <a:rPr lang="en-US" sz="2400" dirty="0" smtClean="0"/>
            </a:br>
            <a:r>
              <a:rPr lang="en-US" sz="2400" dirty="0" smtClean="0"/>
              <a:t>DRAG SLED </a:t>
            </a:r>
            <a:br>
              <a:rPr lang="en-US" sz="2400" dirty="0" smtClean="0"/>
            </a:br>
            <a:r>
              <a:rPr lang="en-US" sz="2400" dirty="0" smtClean="0"/>
              <a:t>FREE BODY DIAGRAM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944813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CLASSIC THREE FORCE SYSTEM </a:t>
            </a:r>
          </a:p>
          <a:p>
            <a:r>
              <a:rPr lang="en-US" sz="2000" dirty="0" smtClean="0"/>
              <a:t>The three force system is in equilibrium if it is a closed polygon of forces.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R</a:t>
            </a:r>
            <a:r>
              <a:rPr lang="en-US" sz="2000" dirty="0" smtClean="0"/>
              <a:t>esultant may be further analyzed.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6830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9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327150"/>
          </a:xfrm>
        </p:spPr>
        <p:txBody>
          <a:bodyPr>
            <a:noAutofit/>
          </a:bodyPr>
          <a:lstStyle/>
          <a:p>
            <a:r>
              <a:rPr lang="en-US" sz="2400" dirty="0" smtClean="0"/>
              <a:t>GRAPHICAL SOLUTION FOR THREE FORCES</a:t>
            </a:r>
            <a:br>
              <a:rPr lang="en-US" sz="2400" dirty="0" smtClean="0"/>
            </a:br>
            <a:r>
              <a:rPr lang="en-US" sz="2400" dirty="0" smtClean="0"/>
              <a:t>IN STATIC EQUILIBRIUM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3050"/>
            <a:ext cx="5486400" cy="597535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                  SOLUTION </a:t>
            </a:r>
            <a:r>
              <a:rPr lang="en-US" sz="2000" b="1" dirty="0" smtClean="0"/>
              <a:t>PROCESS</a:t>
            </a:r>
          </a:p>
          <a:p>
            <a:pPr marL="0" indent="0">
              <a:buNone/>
            </a:pPr>
            <a:endParaRPr lang="en-US" sz="2000" b="1" dirty="0" smtClean="0"/>
          </a:p>
          <a:p>
            <a:pPr lvl="1"/>
            <a:r>
              <a:rPr lang="en-US" sz="1800" dirty="0" smtClean="0"/>
              <a:t>1.  Draw the Drag Sled to Scale.</a:t>
            </a:r>
          </a:p>
          <a:p>
            <a:pPr lvl="1"/>
            <a:r>
              <a:rPr lang="en-US" sz="1800" dirty="0" smtClean="0"/>
              <a:t>2.  Select the force scale.</a:t>
            </a:r>
          </a:p>
          <a:p>
            <a:pPr lvl="1"/>
            <a:r>
              <a:rPr lang="en-US" sz="1800" dirty="0" smtClean="0"/>
              <a:t>3.  Draw </a:t>
            </a:r>
            <a:r>
              <a:rPr lang="en-US" sz="1800" b="1" dirty="0" smtClean="0"/>
              <a:t>W</a:t>
            </a:r>
            <a:r>
              <a:rPr lang="en-US" sz="1800" dirty="0" smtClean="0"/>
              <a:t> acting vertical through the </a:t>
            </a:r>
            <a:r>
              <a:rPr lang="en-US" sz="1800" dirty="0" err="1" smtClean="0"/>
              <a:t>centre</a:t>
            </a:r>
            <a:r>
              <a:rPr lang="en-US" sz="1800" dirty="0" smtClean="0"/>
              <a:t> of mass and intersecting the drag sled pavement interface.</a:t>
            </a:r>
          </a:p>
          <a:p>
            <a:pPr lvl="1"/>
            <a:r>
              <a:rPr lang="en-US" sz="1800" dirty="0" smtClean="0"/>
              <a:t>4.  Draw the Pull Force </a:t>
            </a:r>
            <a:r>
              <a:rPr lang="en-US" sz="1800" b="1" dirty="0" smtClean="0"/>
              <a:t>P</a:t>
            </a:r>
            <a:r>
              <a:rPr lang="en-US" sz="1800" dirty="0" smtClean="0"/>
              <a:t> starting at </a:t>
            </a:r>
            <a:r>
              <a:rPr lang="en-US" sz="1800" dirty="0" smtClean="0"/>
              <a:t>the concurrent </a:t>
            </a:r>
            <a:r>
              <a:rPr lang="en-US" sz="1800" dirty="0" smtClean="0"/>
              <a:t>point and going through the pulling </a:t>
            </a:r>
            <a:r>
              <a:rPr lang="en-US" sz="1800" dirty="0" smtClean="0"/>
              <a:t>pin.</a:t>
            </a:r>
            <a:endParaRPr lang="en-US" sz="1800" dirty="0" smtClean="0"/>
          </a:p>
          <a:p>
            <a:pPr lvl="1"/>
            <a:r>
              <a:rPr lang="en-US" sz="1800" dirty="0" smtClean="0"/>
              <a:t>5.  Draw the Normal force </a:t>
            </a:r>
            <a:r>
              <a:rPr lang="en-US" sz="1800" b="1" dirty="0" smtClean="0"/>
              <a:t>N</a:t>
            </a:r>
            <a:r>
              <a:rPr lang="en-US" sz="1800" dirty="0" smtClean="0"/>
              <a:t> vertical at the end of the Pulling Force P.</a:t>
            </a:r>
          </a:p>
          <a:p>
            <a:pPr lvl="1"/>
            <a:r>
              <a:rPr lang="en-US" sz="1800" dirty="0" smtClean="0"/>
              <a:t>6.  </a:t>
            </a:r>
            <a:r>
              <a:rPr lang="en-US" sz="1800" dirty="0" smtClean="0"/>
              <a:t>Finally, </a:t>
            </a:r>
            <a:r>
              <a:rPr lang="en-US" sz="1800" dirty="0" smtClean="0"/>
              <a:t>draw the Friction Force, </a:t>
            </a:r>
            <a:r>
              <a:rPr lang="en-US" sz="1800" b="1" dirty="0" smtClean="0"/>
              <a:t>F </a:t>
            </a:r>
            <a:r>
              <a:rPr lang="en-US" sz="1800" dirty="0" smtClean="0"/>
              <a:t>parallel to the interface such that it starts at N and ends at the start of W.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7.  </a:t>
            </a:r>
            <a:r>
              <a:rPr lang="en-US" sz="1800" b="1" dirty="0" smtClean="0"/>
              <a:t>BY DEFINITION </a:t>
            </a:r>
            <a:r>
              <a:rPr lang="en-US" sz="1800" dirty="0" smtClean="0"/>
              <a:t>the coefficient of kinetic friction is;  </a:t>
            </a:r>
            <a:r>
              <a:rPr lang="en-US" sz="1800" b="1" dirty="0" smtClean="0"/>
              <a:t>µ = F/N  </a:t>
            </a:r>
            <a:r>
              <a:rPr lang="en-US" sz="1800" dirty="0" smtClean="0"/>
              <a:t>= 26.2/31.0  = </a:t>
            </a:r>
            <a:r>
              <a:rPr lang="en-US" sz="1800" b="1" dirty="0" smtClean="0"/>
              <a:t>0.85</a:t>
            </a:r>
          </a:p>
          <a:p>
            <a:pPr marL="457200" lvl="1" indent="0">
              <a:buNone/>
            </a:pPr>
            <a:endParaRPr lang="en-US" sz="1800" b="1" dirty="0" smtClean="0"/>
          </a:p>
          <a:p>
            <a:r>
              <a:rPr lang="en-US" sz="2000" b="1" dirty="0" smtClean="0"/>
              <a:t>A DRAG SLED,  </a:t>
            </a:r>
            <a:r>
              <a:rPr lang="en-US" sz="2000" b="1" i="1" u="sng" dirty="0" smtClean="0"/>
              <a:t>PROPERLY USED</a:t>
            </a:r>
            <a:r>
              <a:rPr lang="en-US" sz="2000" b="1" dirty="0" smtClean="0"/>
              <a:t>, MEASURES THE COEFFICIENT OF KINETIC FRICTION.</a:t>
            </a:r>
            <a:endParaRPr lang="en-US" sz="180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33600"/>
            <a:ext cx="3200400" cy="331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1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276600" cy="140335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ANALYTICAL SOLUTION FOR THREE FORCES</a:t>
            </a:r>
            <a:br>
              <a:rPr lang="en-US" sz="2400" dirty="0" smtClean="0"/>
            </a:br>
            <a:r>
              <a:rPr lang="en-US" sz="2400" dirty="0" smtClean="0"/>
              <a:t> IN STATIC EQUILIBRIUM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= 0</a:t>
                </a:r>
              </a:p>
              <a:p>
                <a:pPr lvl="2"/>
                <a:endParaRPr lang="en-US" sz="1600" dirty="0" smtClean="0"/>
              </a:p>
              <a:p>
                <a:pPr lvl="1"/>
                <a:r>
                  <a:rPr lang="en-US" sz="2000" dirty="0"/>
                  <a:t>	</a:t>
                </a:r>
                <a:r>
                  <a:rPr lang="en-US" sz="2000" dirty="0" err="1"/>
                  <a:t>Pcosθ</a:t>
                </a:r>
                <a:r>
                  <a:rPr lang="en-US" sz="2000" dirty="0"/>
                  <a:t> – F </a:t>
                </a:r>
                <a:r>
                  <a:rPr lang="en-US" sz="2000" dirty="0" smtClean="0"/>
                  <a:t>= 0</a:t>
                </a:r>
                <a:endParaRPr lang="en-US" sz="2000" dirty="0"/>
              </a:p>
              <a:p>
                <a:pPr lvl="1"/>
                <a:r>
                  <a:rPr lang="en-US" sz="2000" dirty="0"/>
                  <a:t>		</a:t>
                </a:r>
                <a:r>
                  <a:rPr lang="en-US" sz="2000" b="1" dirty="0"/>
                  <a:t>F  =  </a:t>
                </a:r>
                <a:r>
                  <a:rPr lang="en-US" sz="2000" b="1" dirty="0" err="1"/>
                  <a:t>Pcosθ</a:t>
                </a:r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/>
                  <a:t> = 0</a:t>
                </a:r>
              </a:p>
              <a:p>
                <a:pPr lvl="1"/>
                <a:r>
                  <a:rPr lang="en-US" sz="2000" dirty="0"/>
                  <a:t>	-W  + </a:t>
                </a:r>
                <a:r>
                  <a:rPr lang="en-US" sz="2000" dirty="0" err="1"/>
                  <a:t>Psinθ</a:t>
                </a:r>
                <a:r>
                  <a:rPr lang="en-US" sz="2000" dirty="0"/>
                  <a:t>  - N  = 0</a:t>
                </a:r>
              </a:p>
              <a:p>
                <a:pPr lvl="1"/>
                <a:r>
                  <a:rPr lang="en-US" sz="2000" dirty="0"/>
                  <a:t>		</a:t>
                </a:r>
                <a:r>
                  <a:rPr lang="en-US" sz="2000" b="1" dirty="0"/>
                  <a:t>N = W – </a:t>
                </a:r>
                <a:r>
                  <a:rPr lang="en-US" sz="2000" b="1" dirty="0" err="1"/>
                  <a:t>Psinθ</a:t>
                </a:r>
                <a:r>
                  <a:rPr lang="en-US" sz="2000" dirty="0" smtClean="0"/>
                  <a:t>.</a:t>
                </a:r>
              </a:p>
              <a:p>
                <a:r>
                  <a:rPr lang="el-GR" sz="2400" b="1" dirty="0" smtClean="0"/>
                  <a:t>µ</a:t>
                </a:r>
                <a:r>
                  <a:rPr lang="en-US" sz="2400" b="1" dirty="0" smtClean="0"/>
                  <a:t> </a:t>
                </a:r>
                <a:r>
                  <a:rPr lang="el-GR" sz="2400" b="1" dirty="0" smtClean="0"/>
                  <a:t>=</a:t>
                </a:r>
                <a:r>
                  <a:rPr lang="en-US" sz="2400" b="1" dirty="0" smtClean="0"/>
                  <a:t> F/N</a:t>
                </a:r>
                <a:r>
                  <a:rPr lang="en-US" sz="2400" dirty="0" smtClean="0"/>
                  <a:t>,  </a:t>
                </a:r>
                <a:r>
                  <a:rPr lang="en-US" sz="2400" i="1" u="sng" dirty="0" smtClean="0"/>
                  <a:t>by </a:t>
                </a:r>
                <a:r>
                  <a:rPr lang="en-US" sz="2400" b="1" i="1" u="sng" dirty="0" smtClean="0"/>
                  <a:t>definition</a:t>
                </a:r>
              </a:p>
              <a:p>
                <a:pPr lvl="1"/>
                <a:r>
                  <a:rPr lang="en-US" sz="1400" dirty="0" smtClean="0"/>
                  <a:t>=  </a:t>
                </a:r>
                <a:r>
                  <a:rPr lang="en-US" sz="1400" dirty="0" err="1"/>
                  <a:t>Pcos</a:t>
                </a:r>
                <a:r>
                  <a:rPr lang="el-GR" sz="1400" dirty="0" smtClean="0"/>
                  <a:t>θ</a:t>
                </a:r>
                <a:r>
                  <a:rPr lang="en-US" sz="1400" dirty="0" smtClean="0"/>
                  <a:t> </a:t>
                </a:r>
                <a:r>
                  <a:rPr lang="el-GR" sz="1400" dirty="0" smtClean="0"/>
                  <a:t>/</a:t>
                </a:r>
                <a:r>
                  <a:rPr lang="en-US" sz="1400" dirty="0" smtClean="0"/>
                  <a:t> </a:t>
                </a:r>
                <a:r>
                  <a:rPr lang="el-GR" sz="1400" dirty="0" smtClean="0"/>
                  <a:t>(</a:t>
                </a:r>
                <a:r>
                  <a:rPr lang="en-US" sz="1400" dirty="0"/>
                  <a:t>W-</a:t>
                </a:r>
                <a:r>
                  <a:rPr lang="en-US" sz="1400" dirty="0" err="1"/>
                  <a:t>Psin</a:t>
                </a:r>
                <a:r>
                  <a:rPr lang="el-GR" sz="1400" dirty="0"/>
                  <a:t>θ </a:t>
                </a:r>
                <a:r>
                  <a:rPr lang="el-GR" sz="1400" dirty="0" smtClean="0"/>
                  <a:t>)</a:t>
                </a:r>
                <a:endParaRPr lang="en-US" sz="1400" dirty="0" smtClean="0"/>
              </a:p>
              <a:p>
                <a:pPr lvl="1"/>
                <a:r>
                  <a:rPr lang="el-GR" sz="1400" dirty="0" smtClean="0"/>
                  <a:t>=  </a:t>
                </a:r>
                <a:r>
                  <a:rPr lang="el-GR" sz="1400" u="sng" dirty="0"/>
                  <a:t>(12.47*</a:t>
                </a:r>
                <a:r>
                  <a:rPr lang="en-US" sz="1400" u="sng" dirty="0"/>
                  <a:t>cos⁡(18.5</a:t>
                </a:r>
                <a:r>
                  <a:rPr lang="en-US" sz="1400" u="sng" dirty="0" smtClean="0"/>
                  <a:t>)) </a:t>
                </a:r>
                <a:r>
                  <a:rPr lang="en-US" sz="1400" dirty="0" smtClean="0"/>
                  <a:t>/</a:t>
                </a:r>
              </a:p>
              <a:p>
                <a:r>
                  <a:rPr lang="en-US" sz="1800" dirty="0" smtClean="0"/>
                  <a:t>              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17.91-12.47*sin⁡(18.5</a:t>
                </a:r>
                <a:r>
                  <a:rPr lang="en-US" sz="1400" dirty="0" smtClean="0"/>
                  <a:t>))</a:t>
                </a:r>
              </a:p>
              <a:p>
                <a:pPr lvl="1"/>
                <a:r>
                  <a:rPr lang="en-US" sz="1400" dirty="0" smtClean="0"/>
                  <a:t>=  11.88 / 13.95</a:t>
                </a:r>
              </a:p>
              <a:p>
                <a:pPr lvl="1"/>
                <a:r>
                  <a:rPr lang="en-US" sz="1400" dirty="0" smtClean="0"/>
                  <a:t>=  0.848  </a:t>
                </a:r>
                <a:r>
                  <a:rPr lang="en-US" sz="2000" dirty="0" smtClean="0"/>
                  <a:t>=  </a:t>
                </a:r>
                <a:r>
                  <a:rPr lang="en-US" sz="2000" b="1" dirty="0" smtClean="0"/>
                  <a:t>0.85</a:t>
                </a:r>
                <a:r>
                  <a:rPr lang="en-US" sz="2000" dirty="0" smtClean="0"/>
                  <a:t>,</a:t>
                </a:r>
                <a:r>
                  <a:rPr lang="en-US" sz="2000" b="1" dirty="0" smtClean="0"/>
                  <a:t> </a:t>
                </a:r>
                <a:endParaRPr lang="en-US" sz="2000" b="1" dirty="0"/>
              </a:p>
              <a:p>
                <a:endParaRPr lang="en-US" sz="2400" b="1" i="1" dirty="0" smtClean="0"/>
              </a:p>
              <a:p>
                <a:r>
                  <a:rPr lang="en-US" sz="2400" i="1" dirty="0" smtClean="0"/>
                  <a:t>same answer as graphical solution!!!</a:t>
                </a:r>
                <a:endParaRPr lang="en-US" sz="2400" b="1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03" t="-10313" r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/>
          <a:p>
            <a:r>
              <a:rPr lang="en-US" sz="1600" i="1" dirty="0" smtClean="0"/>
              <a:t>Note</a:t>
            </a:r>
            <a:r>
              <a:rPr lang="en-US" sz="1600" dirty="0" smtClean="0"/>
              <a:t> that the three forces are concurrent</a:t>
            </a:r>
            <a:r>
              <a:rPr lang="en-US" dirty="0"/>
              <a:t> </a:t>
            </a:r>
            <a:r>
              <a:rPr lang="en-US" sz="1600" dirty="0" smtClean="0"/>
              <a:t>and coplanar.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4020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186055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USING A DRAG SLED’S COEFFICIENT OF FRICTION TO ESTIMATE A VEHICLE’S SPEED WITH LOCKED WHEEL BRAKING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0"/>
            <a:ext cx="4571999" cy="58531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USE THE FOLLOWING EQUATION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V</a:t>
            </a:r>
            <a:r>
              <a:rPr lang="en-US" sz="2000" b="1" dirty="0"/>
              <a:t>=(</a:t>
            </a:r>
            <a:r>
              <a:rPr lang="en-US" sz="2000" b="1" dirty="0" smtClean="0"/>
              <a:t>254  </a:t>
            </a:r>
            <a:r>
              <a:rPr lang="en-US" sz="2000" b="1" i="1" dirty="0"/>
              <a:t>N</a:t>
            </a:r>
            <a:r>
              <a:rPr lang="en-US" sz="2000" b="1" dirty="0"/>
              <a:t> </a:t>
            </a:r>
            <a:r>
              <a:rPr lang="en-US" sz="2000" b="1" dirty="0" smtClean="0"/>
              <a:t> f(x </a:t>
            </a:r>
            <a:r>
              <a:rPr lang="en-US" sz="2000" b="1" dirty="0"/>
              <a:t>)  d)^0.5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	</a:t>
            </a:r>
            <a:r>
              <a:rPr lang="en-US" sz="1600" dirty="0" smtClean="0"/>
              <a:t>V  =  </a:t>
            </a:r>
            <a:r>
              <a:rPr lang="en-US" sz="1600" dirty="0"/>
              <a:t>Vehicle speed estimate, km/h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d  =  </a:t>
            </a:r>
            <a:r>
              <a:rPr lang="en-US" sz="1600" dirty="0"/>
              <a:t>Visible skid marks, m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f(x) =  </a:t>
            </a:r>
            <a:r>
              <a:rPr lang="en-US" sz="1600" dirty="0"/>
              <a:t>T</a:t>
            </a:r>
            <a:r>
              <a:rPr lang="en-US" sz="1600" dirty="0" smtClean="0"/>
              <a:t>ire </a:t>
            </a:r>
            <a:r>
              <a:rPr lang="en-US" sz="1600" dirty="0"/>
              <a:t>pavement coefficient of kinetic friction,</a:t>
            </a:r>
          </a:p>
          <a:p>
            <a:pPr lvl="1"/>
            <a:r>
              <a:rPr lang="en-US" sz="1600" dirty="0"/>
              <a:t>	</a:t>
            </a:r>
            <a:r>
              <a:rPr lang="en-US" sz="1600" b="1" i="1" dirty="0" smtClean="0"/>
              <a:t>N  </a:t>
            </a:r>
            <a:r>
              <a:rPr lang="en-US" sz="1600" dirty="0" smtClean="0"/>
              <a:t>= </a:t>
            </a:r>
            <a:r>
              <a:rPr lang="en-US" sz="1600" dirty="0"/>
              <a:t>Vehicle’s estimated braking efficiency relative to the tire pavement coefficient of kinetic friction.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254  = </a:t>
            </a:r>
            <a:r>
              <a:rPr lang="en-US" sz="1600" dirty="0"/>
              <a:t>a factor to convert speed estimate to km/h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b="1" i="1" dirty="0" smtClean="0"/>
              <a:t>N</a:t>
            </a:r>
            <a:r>
              <a:rPr lang="en-US" sz="1600" dirty="0" smtClean="0"/>
              <a:t> is estimated as;</a:t>
            </a:r>
          </a:p>
          <a:p>
            <a:pPr lvl="2"/>
            <a:r>
              <a:rPr lang="en-US" sz="1200" b="1" i="1" dirty="0" smtClean="0"/>
              <a:t>N = </a:t>
            </a:r>
            <a:r>
              <a:rPr lang="en-US" sz="1200" b="1" i="1" dirty="0" err="1" smtClean="0"/>
              <a:t>InLine</a:t>
            </a:r>
            <a:r>
              <a:rPr lang="en-US" sz="1200" b="1" i="1" dirty="0" smtClean="0"/>
              <a:t> </a:t>
            </a:r>
            <a:r>
              <a:rPr lang="en-US" sz="1200" b="1" i="1" dirty="0" smtClean="0"/>
              <a:t>Braking/</a:t>
            </a:r>
            <a:r>
              <a:rPr lang="en-US" sz="1200" b="1" dirty="0"/>
              <a:t>D</a:t>
            </a:r>
            <a:r>
              <a:rPr lang="en-US" sz="1200" b="1" dirty="0" smtClean="0"/>
              <a:t>rag Sled K</a:t>
            </a:r>
            <a:r>
              <a:rPr lang="en-US" sz="1200" b="1" i="1" dirty="0" smtClean="0"/>
              <a:t>inetic Friction </a:t>
            </a:r>
          </a:p>
          <a:p>
            <a:pPr lvl="2"/>
            <a:r>
              <a:rPr lang="en-US" sz="1200" b="1" i="1" dirty="0" smtClean="0"/>
              <a:t>    =  0.75/ 0.848  =  0.88  then</a:t>
            </a:r>
          </a:p>
          <a:p>
            <a:pPr lvl="2"/>
            <a:r>
              <a:rPr lang="en-US" sz="1600" b="1" i="1" dirty="0" smtClean="0"/>
              <a:t>V  = (254 * 0.88 * f(x) * d)^0.5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Assume a new measure of f(x) is 0.70, then the new speed estimate is;</a:t>
            </a:r>
          </a:p>
          <a:p>
            <a:pPr lvl="2"/>
            <a:r>
              <a:rPr lang="en-US" sz="1600" dirty="0" smtClean="0"/>
              <a:t>V= (254 *0.88 *0.70 *d)^0.5 </a:t>
            </a:r>
            <a:endParaRPr lang="en-US" sz="1600" dirty="0" smtClean="0"/>
          </a:p>
          <a:p>
            <a:pPr lvl="2"/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smtClean="0"/>
              <a:t>= </a:t>
            </a:r>
            <a:r>
              <a:rPr lang="en-US" sz="1600" dirty="0" smtClean="0"/>
              <a:t>(254 * </a:t>
            </a:r>
            <a:r>
              <a:rPr lang="en-US" sz="1600" b="1" dirty="0" smtClean="0"/>
              <a:t>0.66 </a:t>
            </a:r>
            <a:r>
              <a:rPr lang="en-US" sz="1600" dirty="0" smtClean="0"/>
              <a:t>*d)^0.5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/>
          <a:p>
            <a:r>
              <a:rPr lang="en-US" b="1" i="1" u="sng" dirty="0" smtClean="0"/>
              <a:t>FRICTION CIRCLE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" y="2590801"/>
            <a:ext cx="3741649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STANDARDIZING THE ESTIMATE OF A</a:t>
            </a:r>
            <a:br>
              <a:rPr lang="en-US" sz="3200" dirty="0" smtClean="0"/>
            </a:br>
            <a:r>
              <a:rPr lang="en-US" sz="3200" dirty="0" smtClean="0"/>
              <a:t> VEHICLE’S SPEED AT THE START OF SKID MARKS.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772400" cy="4572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Given a vehicle’s visible skid marks of length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on a dry pavement.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Make measurements using the </a:t>
            </a:r>
            <a:r>
              <a:rPr lang="en-US" b="1" dirty="0" smtClean="0">
                <a:solidFill>
                  <a:schemeClr val="tx1"/>
                </a:solidFill>
              </a:rPr>
              <a:t>three force static equilibrium model</a:t>
            </a:r>
            <a:r>
              <a:rPr lang="en-US" dirty="0" smtClean="0">
                <a:solidFill>
                  <a:schemeClr val="tx1"/>
                </a:solidFill>
              </a:rPr>
              <a:t>, for the drag sled’s coefficient of kinetic friction, </a:t>
            </a:r>
            <a:r>
              <a:rPr lang="en-US" b="1" dirty="0" smtClean="0">
                <a:solidFill>
                  <a:schemeClr val="tx1"/>
                </a:solidFill>
              </a:rPr>
              <a:t>f(x)</a:t>
            </a:r>
            <a:r>
              <a:rPr lang="en-US" dirty="0" smtClean="0">
                <a:solidFill>
                  <a:schemeClr val="tx1"/>
                </a:solidFill>
              </a:rPr>
              <a:t> on the dry pavement.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Given the  friction circle for the vehicle at a similar speed; estimate the vehicle’s braking efficiency </a:t>
            </a:r>
            <a:r>
              <a:rPr lang="en-US" b="1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relative to the drag sled’s coefficient of kinetic friction.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Then use this braking efficiency, </a:t>
            </a:r>
            <a:r>
              <a:rPr lang="en-US" b="1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to estimate the vehicle’s speed at the start of visible skid marks,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</a:p>
          <a:p>
            <a:pPr marL="457200" indent="-4572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    V</a:t>
            </a:r>
            <a:r>
              <a:rPr lang="en-US" sz="2400" b="1" dirty="0">
                <a:solidFill>
                  <a:schemeClr val="tx1"/>
                </a:solidFill>
              </a:rPr>
              <a:t>=(254  </a:t>
            </a:r>
            <a:r>
              <a:rPr lang="en-US" sz="2400" b="1" i="1" dirty="0">
                <a:solidFill>
                  <a:schemeClr val="tx1"/>
                </a:solidFill>
              </a:rPr>
              <a:t>N</a:t>
            </a:r>
            <a:r>
              <a:rPr lang="en-US" sz="2400" b="1" dirty="0">
                <a:solidFill>
                  <a:schemeClr val="tx1"/>
                </a:solidFill>
              </a:rPr>
              <a:t>  f(x )  d)^</a:t>
            </a:r>
            <a:r>
              <a:rPr lang="en-US" sz="2400" b="1" dirty="0" smtClean="0">
                <a:solidFill>
                  <a:schemeClr val="tx1"/>
                </a:solidFill>
              </a:rPr>
              <a:t>0.5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1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7772400" cy="449579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 drag </a:t>
            </a:r>
            <a:r>
              <a:rPr lang="en-US" dirty="0" smtClean="0">
                <a:solidFill>
                  <a:schemeClr val="tx1"/>
                </a:solidFill>
              </a:rPr>
              <a:t>sled, </a:t>
            </a:r>
            <a:r>
              <a:rPr lang="en-US" dirty="0" smtClean="0">
                <a:solidFill>
                  <a:schemeClr val="tx1"/>
                </a:solidFill>
              </a:rPr>
              <a:t>having Three Forces in Static </a:t>
            </a:r>
            <a:r>
              <a:rPr lang="en-US" dirty="0" smtClean="0">
                <a:solidFill>
                  <a:schemeClr val="tx1"/>
                </a:solidFill>
              </a:rPr>
              <a:t>Equilibrium, </a:t>
            </a:r>
            <a:r>
              <a:rPr lang="en-US" dirty="0" smtClean="0">
                <a:solidFill>
                  <a:schemeClr val="tx1"/>
                </a:solidFill>
              </a:rPr>
              <a:t>measures a rubber </a:t>
            </a:r>
            <a:r>
              <a:rPr lang="en-US" dirty="0" smtClean="0">
                <a:solidFill>
                  <a:schemeClr val="tx1"/>
                </a:solidFill>
              </a:rPr>
              <a:t>tire on pavement </a:t>
            </a:r>
            <a:r>
              <a:rPr lang="en-US" i="1" dirty="0" smtClean="0">
                <a:solidFill>
                  <a:schemeClr val="tx1"/>
                </a:solidFill>
              </a:rPr>
              <a:t>coefficient of kinetic friction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f(x)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US" i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Given a measured length of a stopping vehicle’s visible skid marks,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 startAt="2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Given the known or estimated vehicle’s braking efficiency, </a:t>
            </a:r>
            <a:r>
              <a:rPr lang="en-US" b="1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Then the vehicle’s speed, V at the start of visible skid marks is;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	</a:t>
            </a:r>
          </a:p>
          <a:p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sz="3000" b="1" dirty="0" smtClean="0">
                <a:solidFill>
                  <a:schemeClr val="tx1"/>
                </a:solidFill>
              </a:rPr>
              <a:t>V </a:t>
            </a:r>
            <a:r>
              <a:rPr lang="pt-BR" sz="3000" b="1" dirty="0">
                <a:solidFill>
                  <a:schemeClr val="tx1"/>
                </a:solidFill>
              </a:rPr>
              <a:t>= (254  </a:t>
            </a:r>
            <a:r>
              <a:rPr lang="pt-BR" sz="3000" b="1" i="1" dirty="0">
                <a:solidFill>
                  <a:schemeClr val="tx1"/>
                </a:solidFill>
              </a:rPr>
              <a:t>N</a:t>
            </a:r>
            <a:r>
              <a:rPr lang="pt-BR" sz="3000" b="1" dirty="0">
                <a:solidFill>
                  <a:schemeClr val="tx1"/>
                </a:solidFill>
              </a:rPr>
              <a:t>  f(x )  d</a:t>
            </a:r>
            <a:r>
              <a:rPr lang="pt-BR" sz="3000" b="1" dirty="0" smtClean="0">
                <a:solidFill>
                  <a:schemeClr val="tx1"/>
                </a:solidFill>
              </a:rPr>
              <a:t>)^</a:t>
            </a:r>
            <a:r>
              <a:rPr lang="pt-BR" sz="2400" b="1" dirty="0" smtClean="0">
                <a:solidFill>
                  <a:schemeClr val="tx1"/>
                </a:solidFill>
              </a:rPr>
              <a:t>0.5</a:t>
            </a:r>
            <a:endParaRPr lang="pt-BR" sz="2400" b="1" dirty="0">
              <a:solidFill>
                <a:schemeClr val="tx1"/>
              </a:solidFill>
            </a:endParaRPr>
          </a:p>
          <a:p>
            <a:pPr marL="457200" indent="-457200">
              <a:buAutoNum type="arabicPeriod" startAt="2"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This is a </a:t>
            </a:r>
            <a:r>
              <a:rPr lang="en-US" sz="2400" b="1" u="sng" dirty="0" smtClean="0">
                <a:solidFill>
                  <a:schemeClr val="tx1"/>
                </a:solidFill>
              </a:rPr>
              <a:t>scientifically correct</a:t>
            </a:r>
            <a:r>
              <a:rPr lang="en-US" sz="2400" b="1" dirty="0" smtClean="0">
                <a:solidFill>
                  <a:schemeClr val="tx1"/>
                </a:solidFill>
              </a:rPr>
              <a:t>  estimate of the vehicle’s start of 	braking speed!</a:t>
            </a:r>
          </a:p>
          <a:p>
            <a:pPr marL="457200" indent="-457200">
              <a:buAutoNum type="arabicPeriod" startAt="2"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29th CARSP Conference, Calgary Alberta, May 26-29,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35778-E8D6-40A0-AE5B-13299CEA52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758</Words>
  <Application>Microsoft Office PowerPoint</Application>
  <PresentationFormat>On-screen Show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Synectics </vt:lpstr>
      <vt:lpstr>WHAT IS A DRAG SLED?</vt:lpstr>
      <vt:lpstr>FREE BODY OF A DRAG SLED IN STATIC EQUILIBRIUM</vt:lpstr>
      <vt:lpstr>EXAMPLE OF A  DRAG SLED  FREE BODY DIAGRAM</vt:lpstr>
      <vt:lpstr>GRAPHICAL SOLUTION FOR THREE FORCES IN STATIC EQUILIBRIUM</vt:lpstr>
      <vt:lpstr>ANALYTICAL SOLUTION FOR THREE FORCES  IN STATIC EQUILIBRIUM</vt:lpstr>
      <vt:lpstr>USING A DRAG SLED’S COEFFICIENT OF FRICTION TO ESTIMATE A VEHICLE’S SPEED WITH LOCKED WHEEL BRAKING</vt:lpstr>
      <vt:lpstr>STANDARDIZING THE ESTIMATE OF A  VEHICLE’S SPEED AT THE START OF SKID MARKS.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 SLED MECHANICS; WHAT IT MEASURES</dc:title>
  <dc:creator>Frank Navin</dc:creator>
  <cp:lastModifiedBy>Frank Navin</cp:lastModifiedBy>
  <cp:revision>63</cp:revision>
  <cp:lastPrinted>2019-05-13T21:40:36Z</cp:lastPrinted>
  <dcterms:created xsi:type="dcterms:W3CDTF">2019-04-30T03:40:02Z</dcterms:created>
  <dcterms:modified xsi:type="dcterms:W3CDTF">2019-05-13T22:16:20Z</dcterms:modified>
</cp:coreProperties>
</file>