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  <p:sldMasterId id="2147483685" r:id="rId2"/>
  </p:sldMasterIdLst>
  <p:notesMasterIdLst>
    <p:notesMasterId r:id="rId34"/>
  </p:notesMasterIdLst>
  <p:handoutMasterIdLst>
    <p:handoutMasterId r:id="rId35"/>
  </p:handoutMasterIdLst>
  <p:sldIdLst>
    <p:sldId id="1662" r:id="rId3"/>
    <p:sldId id="1570" r:id="rId4"/>
    <p:sldId id="1727" r:id="rId5"/>
    <p:sldId id="1685" r:id="rId6"/>
    <p:sldId id="1752" r:id="rId7"/>
    <p:sldId id="1768" r:id="rId8"/>
    <p:sldId id="465" r:id="rId9"/>
    <p:sldId id="1746" r:id="rId10"/>
    <p:sldId id="411" r:id="rId11"/>
    <p:sldId id="487" r:id="rId12"/>
    <p:sldId id="438" r:id="rId13"/>
    <p:sldId id="439" r:id="rId14"/>
    <p:sldId id="427" r:id="rId15"/>
    <p:sldId id="471" r:id="rId16"/>
    <p:sldId id="1754" r:id="rId17"/>
    <p:sldId id="1759" r:id="rId18"/>
    <p:sldId id="1755" r:id="rId19"/>
    <p:sldId id="1766" r:id="rId20"/>
    <p:sldId id="1769" r:id="rId21"/>
    <p:sldId id="1747" r:id="rId22"/>
    <p:sldId id="1762" r:id="rId23"/>
    <p:sldId id="1764" r:id="rId24"/>
    <p:sldId id="1737" r:id="rId25"/>
    <p:sldId id="1749" r:id="rId26"/>
    <p:sldId id="1760" r:id="rId27"/>
    <p:sldId id="1733" r:id="rId28"/>
    <p:sldId id="1750" r:id="rId29"/>
    <p:sldId id="1765" r:id="rId30"/>
    <p:sldId id="1767" r:id="rId31"/>
    <p:sldId id="1736" r:id="rId32"/>
    <p:sldId id="1596" r:id="rId33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9C43E0"/>
    <a:srgbClr val="FF0000"/>
    <a:srgbClr val="CC00CC"/>
    <a:srgbClr val="FFFF99"/>
    <a:srgbClr val="140200"/>
    <a:srgbClr val="C0C0C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 autoAdjust="0"/>
    <p:restoredTop sz="87570" autoAdjust="0"/>
  </p:normalViewPr>
  <p:slideViewPr>
    <p:cSldViewPr>
      <p:cViewPr varScale="1">
        <p:scale>
          <a:sx n="109" d="100"/>
          <a:sy n="109" d="100"/>
        </p:scale>
        <p:origin x="2227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100"/>
        <a:sy n="67" d="100"/>
      </p:scale>
      <p:origin x="0" y="-1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47" y="0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34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8258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34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47" y="6658258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4BFAE7B0-7788-4E5B-88F8-AF6D8DEC3E9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0920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47" y="0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92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4013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2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0" y="3329940"/>
            <a:ext cx="7437120" cy="315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258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47" y="6658258"/>
            <a:ext cx="4028440" cy="3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3C01B3A-4337-4FB4-A279-160105BDC9D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8424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srgbClr val="7030A0"/>
                </a:solidFill>
              </a:rPr>
              <a:t>Increased knowledge of pediatric injury causation is needed for public education and to assess/improve government regulations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1B3A-4337-4FB4-A279-160105BDC9DC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085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abdominal injuries in 2 fatal cases</a:t>
            </a:r>
          </a:p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head injuries in 3 cases (including both fatalities)</a:t>
            </a:r>
          </a:p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spine injuries in 3 cases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1B3A-4337-4FB4-A279-160105BDC9DC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2336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abdominal injuries in 2 fatal cases</a:t>
            </a:r>
          </a:p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head injuries in 3 cases (including both fatalities)</a:t>
            </a:r>
          </a:p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spine injuries in 3 cases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1B3A-4337-4FB4-A279-160105BDC9DC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3887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Front seats manage occupant energy with multi-stage airbags and seatbelt pretensioners for lap and torso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Rear seats manage only through lap/torso belts without pretensioners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Optimal seatbelt anchorage locations for small children are very different from those for adults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TC crash tests show that even with booster seats, the torso belt can roll off shoulder or lap belt ride up into abdomen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1B3A-4337-4FB4-A279-160105BDC9DC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6085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Front seats manage occupant energy with multi-stage airbags and seatbelt pretensioners for lap and torso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Rear seats manage only through lap/torso belts without pretensioners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Optimal seatbelt anchorage locations for small children are very different from those for adults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TC crash tests show that even with booster seats, the torso belt can roll off shoulder or lap belt ride up into abdomen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1B3A-4337-4FB4-A279-160105BDC9DC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9349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1B3A-4337-4FB4-A279-160105BDC9DC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2114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1B3A-4337-4FB4-A279-160105BDC9DC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65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Booster seats improve occupant protection in frontal impacts when worn properly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Continue to use booster seat until they have outgrown height and/or weight limits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Misuse can cause devastating consequences in severe frontal impacts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Need for better education of caregivers and children regarding proper restraint 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Improvements are needed in restraint technology for rear occupants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1B3A-4337-4FB4-A279-160105BDC9DC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725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01B3A-4337-4FB4-A279-160105BDC9DC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793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01B3A-4337-4FB4-A279-160105BDC9DC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263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abdominal injuries in 2 fatal cases</a:t>
            </a:r>
          </a:p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head injuries in 3 cases (including both fatalities)</a:t>
            </a:r>
          </a:p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spine injuries in 3 cases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1B3A-4337-4FB4-A279-160105BDC9DC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808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abdominal injuries in 2 fatal cases</a:t>
            </a:r>
          </a:p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head injuries in 3 cases (including both fatalities)</a:t>
            </a:r>
          </a:p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spine injuries in 3 cases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1B3A-4337-4FB4-A279-160105BDC9DC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7558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abdominal injuries in 2 fatal cases</a:t>
            </a:r>
          </a:p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head injuries in 3 cases (including both fatalities)</a:t>
            </a:r>
          </a:p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spine injuries in 3 cases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1B3A-4337-4FB4-A279-160105BDC9DC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6165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abdominal injuries in 2 fatal cases</a:t>
            </a:r>
          </a:p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head injuries in 3 cases (including both fatalities)</a:t>
            </a:r>
          </a:p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spine injuries in 3 cases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1B3A-4337-4FB4-A279-160105BDC9DC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3671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abdominal injuries in 2 fatal cases</a:t>
            </a:r>
          </a:p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head injuries in 3 cases (including both fatalities)</a:t>
            </a:r>
          </a:p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spine injuries in 3 cases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1B3A-4337-4FB4-A279-160105BDC9DC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522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abdominal injuries in 2 fatal cases</a:t>
            </a:r>
          </a:p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head injuries in 3 cases (including both fatalities)</a:t>
            </a:r>
          </a:p>
          <a:p>
            <a:pPr marL="349415" indent="-349415">
              <a:buFont typeface="Wingdings" pitchFamily="2" charset="2"/>
              <a:buChar char="§"/>
            </a:pPr>
            <a:r>
              <a:rPr lang="en-CA" dirty="0">
                <a:solidFill>
                  <a:srgbClr val="7030A0"/>
                </a:solidFill>
              </a:rPr>
              <a:t>MAIS 2+ spine injuries in 3 cases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01B3A-4337-4FB4-A279-160105BDC9DC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496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9DCF-7E7E-4606-A3FE-4A2A3D212CF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559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0C7-43D6-47F8-B841-53D039BB9DB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9DCF-7E7E-4606-A3FE-4A2A3D212CF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93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0C7-43D6-47F8-B841-53D039BB9DB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9DCF-7E7E-4606-A3FE-4A2A3D212CF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535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D6D-F32F-4DE6-9F52-8ACF3E851AA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DFC-190C-4F49-B1DC-B3222D850AC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9008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D6D-F32F-4DE6-9F52-8ACF3E851AA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DFC-190C-4F49-B1DC-B3222D850AC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0015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D6D-F32F-4DE6-9F52-8ACF3E851AA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DFC-190C-4F49-B1DC-B3222D850AC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0452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D6D-F32F-4DE6-9F52-8ACF3E851AA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DFC-190C-4F49-B1DC-B3222D850AC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686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D6D-F32F-4DE6-9F52-8ACF3E851AA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DFC-190C-4F49-B1DC-B3222D850AC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2274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D6D-F32F-4DE6-9F52-8ACF3E851AA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DFC-190C-4F49-B1DC-B3222D850AC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4386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D6D-F32F-4DE6-9F52-8ACF3E851AA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DFC-190C-4F49-B1DC-B3222D850AC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380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D6D-F32F-4DE6-9F52-8ACF3E851AA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DFC-190C-4F49-B1DC-B3222D850AC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456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0C7-43D6-47F8-B841-53D039BB9DB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9DCF-7E7E-4606-A3FE-4A2A3D212CF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3356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D6D-F32F-4DE6-9F52-8ACF3E851AA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DFC-190C-4F49-B1DC-B3222D850AC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4188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D6D-F32F-4DE6-9F52-8ACF3E851AA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DFC-190C-4F49-B1DC-B3222D850AC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4837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D6D-F32F-4DE6-9F52-8ACF3E851AA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DFC-190C-4F49-B1DC-B3222D850AC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72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0C7-43D6-47F8-B841-53D039BB9DB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9DCF-7E7E-4606-A3FE-4A2A3D212CF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908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0C7-43D6-47F8-B841-53D039BB9DB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9DCF-7E7E-4606-A3FE-4A2A3D212CF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740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0C7-43D6-47F8-B841-53D039BB9DB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9DCF-7E7E-4606-A3FE-4A2A3D212CF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013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0C7-43D6-47F8-B841-53D039BB9DB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9DCF-7E7E-4606-A3FE-4A2A3D212CF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873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0C7-43D6-47F8-B841-53D039BB9DB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9DCF-7E7E-4606-A3FE-4A2A3D212CF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22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0C7-43D6-47F8-B841-53D039BB9DB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11960" y="4509120"/>
            <a:ext cx="2133600" cy="365125"/>
          </a:xfrm>
        </p:spPr>
        <p:txBody>
          <a:bodyPr/>
          <a:lstStyle/>
          <a:p>
            <a:fld id="{22109DCF-7E7E-4606-A3FE-4A2A3D212CF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581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20C7-43D6-47F8-B841-53D039BB9DB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09DCF-7E7E-4606-A3FE-4A2A3D212CF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166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420C7-43D6-47F8-B841-53D039BB9DB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09DCF-7E7E-4606-A3FE-4A2A3D212CF2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9" name="Picture 4" descr="http://www.inframaritimes-nunavik-cc.mtq.gouv.qc.ca/PublishingImages/Logo_TC_FR.JP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726" y="6400922"/>
            <a:ext cx="2192548" cy="25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09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395044"/>
            <a:ext cx="189071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992319" y="6354115"/>
            <a:ext cx="1540122" cy="3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8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A9D6D-F32F-4DE6-9F52-8ACF3E851AAF}" type="datetimeFigureOut">
              <a:rPr lang="en-CA" smtClean="0"/>
              <a:t>2019-05-14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25DFC-190C-4F49-B1DC-B3222D850AC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076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609600"/>
            <a:ext cx="9143999" cy="1286049"/>
          </a:xfrm>
        </p:spPr>
        <p:txBody>
          <a:bodyPr>
            <a:noAutofit/>
          </a:bodyPr>
          <a:lstStyle/>
          <a:p>
            <a:r>
              <a:rPr lang="en-CA" sz="4000" dirty="0"/>
              <a:t>Real World Side Impacts Involving</a:t>
            </a:r>
            <a:br>
              <a:rPr lang="en-CA" sz="4000" dirty="0"/>
            </a:br>
            <a:r>
              <a:rPr lang="en-CA" sz="4000" dirty="0"/>
              <a:t>Rear Pediatric Occupants</a:t>
            </a:r>
            <a:endParaRPr lang="en-CA" sz="40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1987" y="1752600"/>
            <a:ext cx="5860026" cy="4228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b="1" dirty="0">
              <a:solidFill>
                <a:srgbClr val="7030A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Dr. Michael Shkrum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Kevin McClafferty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Allison Pellar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Dennis Carter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i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Western University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i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Motor Vehicle Safety (MOVES) Research Team</a:t>
            </a:r>
            <a:endParaRPr lang="en-CA" i="1" dirty="0">
              <a:solidFill>
                <a:srgbClr val="7030A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b="1" dirty="0">
              <a:solidFill>
                <a:srgbClr val="7030A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Dr. Douglas Fraser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Tanya Charyk-Stewart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i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London Health Sciences Centre</a:t>
            </a:r>
            <a:endParaRPr lang="en-CA" i="1" dirty="0">
              <a:solidFill>
                <a:srgbClr val="7030A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dirty="0">
              <a:solidFill>
                <a:srgbClr val="7030A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Jean-Louis Comeau</a:t>
            </a:r>
            <a:endParaRPr lang="en-CA" dirty="0">
              <a:solidFill>
                <a:srgbClr val="7030A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i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Transport Canada</a:t>
            </a:r>
            <a:endParaRPr lang="en-CA" i="1" dirty="0">
              <a:solidFill>
                <a:srgbClr val="7030A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Western Horizontal Full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7294"/>
            <a:ext cx="1343891" cy="32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36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1" y="857250"/>
            <a:ext cx="77688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1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1" y="857250"/>
            <a:ext cx="77688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46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1" y="857250"/>
            <a:ext cx="77688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43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ictures.dealer.com/s/sherwoodparkdodgetc/0049/f23e6b1583cf65e80dc437bf19e6efe3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3528" y="1268760"/>
            <a:ext cx="863521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766183" y="2385479"/>
            <a:ext cx="504056" cy="6480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66183" y="2960948"/>
            <a:ext cx="504056" cy="6480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79912" y="3609020"/>
            <a:ext cx="504056" cy="6480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004048" y="2328043"/>
            <a:ext cx="504056" cy="6480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012160" y="980728"/>
            <a:ext cx="792088" cy="1059283"/>
          </a:xfrm>
          <a:prstGeom prst="straightConnector1">
            <a:avLst/>
          </a:prstGeom>
          <a:ln w="984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724128" y="56739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FF0000"/>
                </a:solidFill>
              </a:rPr>
              <a:t>IMPACT FORCE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419872" y="2040011"/>
            <a:ext cx="2592288" cy="354922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199557" y="3494019"/>
            <a:ext cx="792088" cy="105928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70201" y="3352960"/>
            <a:ext cx="1308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FFFF00"/>
                </a:solidFill>
              </a:rPr>
              <a:t>DELTA-V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4854719" y="3384765"/>
            <a:ext cx="223551" cy="218508"/>
          </a:xfrm>
          <a:prstGeom prst="noSmoking">
            <a:avLst/>
          </a:prstGeom>
          <a:solidFill>
            <a:srgbClr val="FFFF0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70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Injury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210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Head injuries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Facial contusions/abrasions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Multiple skull fractures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Brain hemorrhage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Contusions lower mid-chest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Pulmonary contusion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Right humerus fracture</a:t>
            </a:r>
          </a:p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5353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Injury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20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Unrestrained adult likely loaded the child seat and infant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Damage to interior of left door and B-pillar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Compression of child seat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Patterned injury on left face due to CRS handle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High delta-V and very severe central impact with minimal intrusion</a:t>
            </a:r>
          </a:p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6900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3900" y="1143000"/>
            <a:ext cx="7696200" cy="4648199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Collisions (N = 27) involved 52 children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/>
              <a:t> </a:t>
            </a:r>
            <a:r>
              <a:rPr lang="en-CA" sz="3200" dirty="0"/>
              <a:t>23 F / 29 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 3 months-12 years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dirty="0"/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Posted speed limit 80 km/h or above (N=24)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Average speed striking vehicle 72 km/h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Average speed case vehicle 52 km/h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5100" dirty="0"/>
          </a:p>
          <a:p>
            <a:pPr marL="457200" lvl="1" indent="0">
              <a:buNone/>
            </a:pPr>
            <a:endParaRPr lang="en-CA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CA" sz="20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/>
          </a:bodyPr>
          <a:lstStyle/>
          <a:p>
            <a:r>
              <a:rPr lang="en-CA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335234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311"/>
            <a:ext cx="8549640" cy="2133689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CA" sz="5100" dirty="0"/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Delta-V ranged from 23 km/h to 65 km/h (average= 39 km/h)</a:t>
            </a:r>
          </a:p>
          <a:p>
            <a:pPr marL="0" indent="0">
              <a:buNone/>
            </a:pPr>
            <a:endParaRPr lang="en-CA" b="1" dirty="0"/>
          </a:p>
          <a:p>
            <a:pPr marL="457200" lvl="1" indent="0">
              <a:buNone/>
            </a:pPr>
            <a:endParaRPr lang="en-CA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CA" sz="20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820" y="304755"/>
            <a:ext cx="8229600" cy="914400"/>
          </a:xfrm>
        </p:spPr>
        <p:txBody>
          <a:bodyPr>
            <a:normAutofit/>
          </a:bodyPr>
          <a:lstStyle/>
          <a:p>
            <a:r>
              <a:rPr lang="en-CA" dirty="0"/>
              <a:t>Results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C31B97B-FA3C-42A4-995A-DCDE85EF33F1}"/>
              </a:ext>
            </a:extLst>
          </p:cNvPr>
          <p:cNvSpPr txBox="1">
            <a:spLocks/>
          </p:cNvSpPr>
          <p:nvPr/>
        </p:nvSpPr>
        <p:spPr>
          <a:xfrm>
            <a:off x="320040" y="2422982"/>
            <a:ext cx="4409440" cy="29262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dirty="0"/>
              <a:t>Intersection related (N=19)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3200" dirty="0"/>
              <a:t>Travelling straight (N=16)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3200" dirty="0"/>
              <a:t>Turning left (N=3)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CA" sz="2000" dirty="0">
              <a:solidFill>
                <a:srgbClr val="7030A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CA" sz="2000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9AC33B-8267-46F7-98FF-86A0F79F4C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0"/>
            <a:ext cx="4419600" cy="292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10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80CCD-B12C-E246-9B0A-7955FDF2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04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Injuries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3CC25A-8EDE-EE47-8BB7-9008BA72D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00" y="1003012"/>
            <a:ext cx="7853200" cy="51575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7 fatalities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28 children with MAIS-2+ injuries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dirty="0"/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Head injuries</a:t>
            </a:r>
            <a:endParaRPr lang="en-CA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35% (N=18) MAIS-2+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5 of 7 fatalities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8 outside intrusion zone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sz="3200" dirty="0"/>
          </a:p>
          <a:p>
            <a:pPr marL="457200" lvl="1" indent="0">
              <a:buNone/>
            </a:pPr>
            <a:endParaRPr lang="en-CA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05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80CCD-B12C-E246-9B0A-7955FDF2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04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Injuries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3CC25A-8EDE-EE47-8BB7-9008BA72D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10" y="1167046"/>
            <a:ext cx="7853200" cy="51575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Chest injuries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17% (N=9) MAIS-2+ (2/7 fatalities)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6 near-side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Abdominal injuries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15% (N=8) MAIS-2+ (2/7 fatalities)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5 near-side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sz="3200" dirty="0"/>
          </a:p>
          <a:p>
            <a:pPr marL="457200" lvl="1" indent="0">
              <a:buNone/>
            </a:pPr>
            <a:endParaRPr lang="en-CA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5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MOVES Research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534399" cy="4648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4400" dirty="0"/>
              <a:t>Conducts field investigations and research for Transport Canada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800" dirty="0">
                <a:solidFill>
                  <a:srgbClr val="7030A0"/>
                </a:solidFill>
              </a:rPr>
              <a:t>Collision investigations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800" dirty="0">
                <a:solidFill>
                  <a:srgbClr val="7030A0"/>
                </a:solidFill>
              </a:rPr>
              <a:t>Motor vehicle safety research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800" dirty="0"/>
              <a:t>Investigations of public complaints of safety-related motor vehicle defects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4400" dirty="0"/>
              <a:t>Pediatric Study</a:t>
            </a:r>
            <a:endParaRPr lang="en-US" sz="13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2800" dirty="0"/>
              <a:t>Transport Canada + LHSC + MOVES</a:t>
            </a:r>
          </a:p>
          <a:p>
            <a:pPr marL="457200" lvl="1" indent="0"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34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80CCD-B12C-E246-9B0A-7955FDF2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046"/>
            <a:ext cx="8229600" cy="1143000"/>
          </a:xfrm>
        </p:spPr>
        <p:txBody>
          <a:bodyPr/>
          <a:lstStyle/>
          <a:p>
            <a:r>
              <a:rPr lang="en-US" dirty="0"/>
              <a:t>Restraint Use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3CC25A-8EDE-EE47-8BB7-9008BA72D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212056"/>
            <a:ext cx="6700520" cy="49601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87% restrained (N=45)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47% (N=21) MAIS-2+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13% unrestrained (N=8)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86% (N=6) MAIS-2+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1 fatal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Restraint misuse </a:t>
            </a:r>
            <a:r>
              <a:rPr lang="en-CA" dirty="0"/>
              <a:t>(N=7)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sz="3200" dirty="0"/>
          </a:p>
          <a:p>
            <a:pPr marL="457200" lvl="1" indent="0">
              <a:buNone/>
            </a:pPr>
            <a:endParaRPr lang="en-CA" sz="3200" dirty="0"/>
          </a:p>
          <a:p>
            <a:pPr marL="457200" lvl="1" indent="0">
              <a:buNone/>
            </a:pPr>
            <a:endParaRPr lang="en-CA" sz="1600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sz="1600" dirty="0">
              <a:solidFill>
                <a:srgbClr val="7030A0"/>
              </a:solidFill>
            </a:endParaRPr>
          </a:p>
        </p:txBody>
      </p:sp>
      <p:pic>
        <p:nvPicPr>
          <p:cNvPr id="6" name="Picture 2" descr="https://blog.ssq.ca/wp-content/uploads/2016/10/booster-seats.jpg">
            <a:extLst>
              <a:ext uri="{FF2B5EF4-FFF2-40B4-BE49-F238E27FC236}">
                <a16:creationId xmlns:a16="http://schemas.microsoft.com/office/drawing/2014/main" id="{59A9F3D6-F03C-4E19-A70B-EA8F368DC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2" t="3125" r="3908" b="38912"/>
          <a:stretch/>
        </p:blipFill>
        <p:spPr bwMode="auto">
          <a:xfrm>
            <a:off x="5593175" y="1600200"/>
            <a:ext cx="32916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39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80CCD-B12C-E246-9B0A-7955FDF2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046"/>
            <a:ext cx="8229600" cy="1143000"/>
          </a:xfrm>
        </p:spPr>
        <p:txBody>
          <a:bodyPr/>
          <a:lstStyle/>
          <a:p>
            <a:r>
              <a:rPr lang="en-US" dirty="0"/>
              <a:t>Seating Position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3CC25A-8EDE-EE47-8BB7-9008BA72D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27147"/>
            <a:ext cx="7924800" cy="400370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19 seated on left side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63% (N=12) MAIS-2 + injuries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4 fatal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23 seated on right side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56% (N=13) MAIS-2 + injuries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3 fatal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CA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56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80CCD-B12C-E246-9B0A-7955FDF2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046"/>
            <a:ext cx="8229600" cy="1143000"/>
          </a:xfrm>
        </p:spPr>
        <p:txBody>
          <a:bodyPr/>
          <a:lstStyle/>
          <a:p>
            <a:r>
              <a:rPr lang="en-US" dirty="0"/>
              <a:t>Seating Position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3CC25A-8EDE-EE47-8BB7-9008BA72D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7147"/>
            <a:ext cx="7924800" cy="400370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12 left side impacts (24 children)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3600" dirty="0"/>
              <a:t>15 right side impacts (28 children)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CA" sz="3600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3600" dirty="0"/>
              <a:t>Right side impacts 71% of the MAIS-2 + injuries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CA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95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8C51C2F-470A-42E8-8A4B-6A3AC725E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60" y="1781769"/>
            <a:ext cx="4648200" cy="222668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780CCD-B12C-E246-9B0A-7955FDF2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046"/>
            <a:ext cx="8229600" cy="1143000"/>
          </a:xfrm>
        </p:spPr>
        <p:txBody>
          <a:bodyPr/>
          <a:lstStyle/>
          <a:p>
            <a:r>
              <a:rPr lang="en-US" dirty="0"/>
              <a:t>Near-Side Occupants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3CC25A-8EDE-EE47-8BB7-9008BA72D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0122"/>
            <a:ext cx="4648200" cy="19064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21 near-side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76% (N=16) MAIS-2+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5 out of 7 fatal</a:t>
            </a:r>
          </a:p>
          <a:p>
            <a:pPr marL="457200" lvl="1" indent="0">
              <a:buNone/>
            </a:pPr>
            <a:endParaRPr lang="en-CA" sz="3200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CA" sz="3200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CA" sz="1600" dirty="0">
              <a:solidFill>
                <a:srgbClr val="7030A0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054C0DC-D1AD-420D-B9E8-20BB8EF7075E}"/>
              </a:ext>
            </a:extLst>
          </p:cNvPr>
          <p:cNvSpPr/>
          <p:nvPr/>
        </p:nvSpPr>
        <p:spPr>
          <a:xfrm>
            <a:off x="6459220" y="1070922"/>
            <a:ext cx="530860" cy="1143000"/>
          </a:xfrm>
          <a:prstGeom prst="downArrow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7E78D3F-887D-4387-9299-A4CC7A343299}"/>
              </a:ext>
            </a:extLst>
          </p:cNvPr>
          <p:cNvSpPr txBox="1">
            <a:spLocks/>
          </p:cNvSpPr>
          <p:nvPr/>
        </p:nvSpPr>
        <p:spPr>
          <a:xfrm>
            <a:off x="381000" y="3057722"/>
            <a:ext cx="8569960" cy="3014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CA" sz="3200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3600" dirty="0"/>
              <a:t>Intrusion &lt;10 cm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3200" dirty="0"/>
              <a:t>5 out 7 had no or minor injuries</a:t>
            </a:r>
            <a:endParaRPr lang="en-CA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3600" dirty="0"/>
              <a:t>Intrusion &gt;10 cm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3200" dirty="0"/>
              <a:t>14 out 14 had MAIS-2 or higher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CA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96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5BF71B-BE12-44BB-BD13-8B91D9CDF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13" y="1621799"/>
            <a:ext cx="4572000" cy="21901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780CCD-B12C-E246-9B0A-7955FDF2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046"/>
            <a:ext cx="8229600" cy="1143000"/>
          </a:xfrm>
        </p:spPr>
        <p:txBody>
          <a:bodyPr/>
          <a:lstStyle/>
          <a:p>
            <a:r>
              <a:rPr lang="en-US" dirty="0"/>
              <a:t>Far-Side and Centre Occupants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3CC25A-8EDE-EE47-8BB7-9008BA72D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06" y="1169504"/>
            <a:ext cx="5181600" cy="219018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29 occupants outside intrusion zone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34% (N=10) MAIS-2 +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2 fatal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dirty="0"/>
          </a:p>
          <a:p>
            <a:pPr>
              <a:buFont typeface="Wingdings" panose="05000000000000000000" pitchFamily="2" charset="2"/>
              <a:buChar char="§"/>
            </a:pPr>
            <a:endParaRPr lang="en-CA" sz="2000" dirty="0">
              <a:solidFill>
                <a:srgbClr val="7030A0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288AC0C-D810-4E60-A739-39C9B2387E63}"/>
              </a:ext>
            </a:extLst>
          </p:cNvPr>
          <p:cNvSpPr/>
          <p:nvPr/>
        </p:nvSpPr>
        <p:spPr>
          <a:xfrm>
            <a:off x="6915846" y="957882"/>
            <a:ext cx="530860" cy="1143000"/>
          </a:xfrm>
          <a:prstGeom prst="downArrow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A93655B-10D2-4BD7-A767-254D86BDFEE3}"/>
              </a:ext>
            </a:extLst>
          </p:cNvPr>
          <p:cNvSpPr txBox="1">
            <a:spLocks/>
          </p:cNvSpPr>
          <p:nvPr/>
        </p:nvSpPr>
        <p:spPr>
          <a:xfrm>
            <a:off x="533400" y="3657600"/>
            <a:ext cx="8229600" cy="4644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3600" dirty="0"/>
              <a:t>60 % (3/5) unrestrained MAIS-2+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3600" dirty="0"/>
              <a:t>28 % (7/25) restrained MAIS-2+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CA" sz="2000" dirty="0">
              <a:solidFill>
                <a:srgbClr val="7030A0"/>
              </a:solidFill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A93655B-10D2-4BD7-A767-254D86BDFEE3}"/>
              </a:ext>
            </a:extLst>
          </p:cNvPr>
          <p:cNvSpPr txBox="1">
            <a:spLocks/>
          </p:cNvSpPr>
          <p:nvPr/>
        </p:nvSpPr>
        <p:spPr>
          <a:xfrm>
            <a:off x="523568" y="5368697"/>
            <a:ext cx="8229600" cy="4644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CA" sz="3600" dirty="0"/>
              <a:t>1 out 8 centre occupants MAIS-2+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CA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25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80CCD-B12C-E246-9B0A-7955FDF2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046"/>
            <a:ext cx="8229600" cy="1143000"/>
          </a:xfrm>
        </p:spPr>
        <p:txBody>
          <a:bodyPr/>
          <a:lstStyle/>
          <a:p>
            <a:r>
              <a:rPr lang="en-US" dirty="0"/>
              <a:t>Adjacent Occupants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3CC25A-8EDE-EE47-8BB7-9008BA72D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20" y="1250327"/>
            <a:ext cx="5186680" cy="46442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CA" sz="2000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76% (N=22) outside intrusion had 1+ adjacent occupant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18 % (N=4) MAIS-2+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dirty="0"/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86% (6 out of 7) without MAIS-2+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5A75AA-8668-4FE9-BE55-27BD13864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63453"/>
            <a:ext cx="2362200" cy="4931093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D95D47CE-FF5D-4714-9CFA-82CFCA568DC3}"/>
              </a:ext>
            </a:extLst>
          </p:cNvPr>
          <p:cNvSpPr/>
          <p:nvPr/>
        </p:nvSpPr>
        <p:spPr>
          <a:xfrm rot="5400000">
            <a:off x="7936230" y="3503930"/>
            <a:ext cx="530860" cy="1143000"/>
          </a:xfrm>
          <a:prstGeom prst="downArrow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9871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80CCD-B12C-E246-9B0A-7955FDF2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234"/>
            <a:ext cx="8229600" cy="1143000"/>
          </a:xfrm>
        </p:spPr>
        <p:txBody>
          <a:bodyPr/>
          <a:lstStyle/>
          <a:p>
            <a:r>
              <a:rPr lang="en-US" dirty="0"/>
              <a:t>Side Curtain Airbags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3CC25A-8EDE-EE47-8BB7-9008BA72D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4" y="1066800"/>
            <a:ext cx="5328216" cy="315405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18 vehicles side curtain deployed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13 near-side</a:t>
            </a:r>
            <a:r>
              <a:rPr lang="en-CA" sz="3600" b="1" dirty="0"/>
              <a:t> with </a:t>
            </a:r>
            <a:r>
              <a:rPr lang="en-CA" sz="36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31% (N=4) MAIS-2 + head injury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8 near-side </a:t>
            </a:r>
            <a:r>
              <a:rPr lang="en-CA" sz="3600" b="1" dirty="0"/>
              <a:t>without</a:t>
            </a:r>
            <a:r>
              <a:rPr lang="en-CA" sz="36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 75% (N=6)  MAIS-2 + head injury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2400" dirty="0">
              <a:solidFill>
                <a:srgbClr val="7030A0"/>
              </a:solidFill>
            </a:endParaRPr>
          </a:p>
        </p:txBody>
      </p:sp>
      <p:pic>
        <p:nvPicPr>
          <p:cNvPr id="6" name="Picture 4" descr="https://image.slidesharecdn.com/safetyfeaturesinourcars-160826201151/95/safety-features-in-our-cars-28-638.jpg?cb=1472243216">
            <a:extLst>
              <a:ext uri="{FF2B5EF4-FFF2-40B4-BE49-F238E27FC236}">
                <a16:creationId xmlns:a16="http://schemas.microsoft.com/office/drawing/2014/main" id="{E4AE160A-24E4-4E9D-B8B4-A5609CEB5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" t="16936" r="60913" b="24241"/>
          <a:stretch/>
        </p:blipFill>
        <p:spPr bwMode="auto">
          <a:xfrm>
            <a:off x="5665840" y="1371600"/>
            <a:ext cx="3047999" cy="404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71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80CCD-B12C-E246-9B0A-7955FDF2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234"/>
            <a:ext cx="8229600" cy="1143000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3CC25A-8EDE-EE47-8BB7-9008BA72D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9640"/>
            <a:ext cx="8468751" cy="2514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High-severity rural events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Average delta-V: 39 km/h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Average delta-V </a:t>
            </a:r>
            <a:r>
              <a:rPr lang="en-CA" sz="3600" b="1" dirty="0"/>
              <a:t>frontal</a:t>
            </a:r>
            <a:r>
              <a:rPr lang="en-CA" sz="3600" dirty="0"/>
              <a:t>: 53 km/h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2400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246B6-E196-4227-A700-1C6FD2DE16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0" b="9073"/>
          <a:stretch/>
        </p:blipFill>
        <p:spPr>
          <a:xfrm>
            <a:off x="1347724" y="2971800"/>
            <a:ext cx="6448552" cy="31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52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80CCD-B12C-E246-9B0A-7955FDF2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234"/>
            <a:ext cx="8229600" cy="1143000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3CC25A-8EDE-EE47-8BB7-9008BA72D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0994"/>
            <a:ext cx="8468751" cy="4191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52 children: 52% (N=27) MAIS-2+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Head injuries most common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35% MAIS-2+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5 out of 7 fatal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Injury risk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Unrestrained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Intrusion 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2400" dirty="0">
              <a:solidFill>
                <a:srgbClr val="7030A0"/>
              </a:solidFill>
            </a:endParaRPr>
          </a:p>
        </p:txBody>
      </p:sp>
      <p:pic>
        <p:nvPicPr>
          <p:cNvPr id="6" name="Picture 2" descr="https://article.images.consumerreports.org/prod/content/dam/cro/news_articles/cars/car_seat_kids_82089965">
            <a:extLst>
              <a:ext uri="{FF2B5EF4-FFF2-40B4-BE49-F238E27FC236}">
                <a16:creationId xmlns:a16="http://schemas.microsoft.com/office/drawing/2014/main" id="{82ECD7CC-F262-445B-AD5E-9F82AAF23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73" y="2590800"/>
            <a:ext cx="3692787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09236A61-94D8-4415-8E46-681AD4FEEBAF}"/>
              </a:ext>
            </a:extLst>
          </p:cNvPr>
          <p:cNvSpPr/>
          <p:nvPr/>
        </p:nvSpPr>
        <p:spPr>
          <a:xfrm>
            <a:off x="2819400" y="3657600"/>
            <a:ext cx="381000" cy="558800"/>
          </a:xfrm>
          <a:prstGeom prst="upArrow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57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80CCD-B12C-E246-9B0A-7955FDF2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234"/>
            <a:ext cx="8229600" cy="1143000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3CC25A-8EDE-EE47-8BB7-9008BA72D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0994"/>
            <a:ext cx="8468751" cy="4191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Restrained far-side occupants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72 % (18/25) sustained no or minor injuries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94 % (17/18) had an adjacent occupant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Centre position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1/8 MAIS-2+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8/8 had a nearside </a:t>
            </a:r>
          </a:p>
          <a:p>
            <a:pPr marL="457200" lvl="1" indent="0">
              <a:buNone/>
            </a:pPr>
            <a:r>
              <a:rPr lang="en-CA" sz="3200" dirty="0"/>
              <a:t>    occupant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dirty="0"/>
          </a:p>
          <a:p>
            <a:pPr>
              <a:buFont typeface="Wingdings" panose="05000000000000000000" pitchFamily="2" charset="2"/>
              <a:buChar char="§"/>
            </a:pPr>
            <a:endParaRPr lang="en-CA" sz="2400" dirty="0">
              <a:solidFill>
                <a:srgbClr val="7030A0"/>
              </a:solidFill>
            </a:endParaRPr>
          </a:p>
        </p:txBody>
      </p:sp>
      <p:pic>
        <p:nvPicPr>
          <p:cNvPr id="5" name="Picture 4" descr="http://safekidsswfl.org/wp-content/uploads/2017/04/mom-child-booster1-1024x684.jpg">
            <a:extLst>
              <a:ext uri="{FF2B5EF4-FFF2-40B4-BE49-F238E27FC236}">
                <a16:creationId xmlns:a16="http://schemas.microsoft.com/office/drawing/2014/main" id="{356E51CE-925F-4D2A-8829-C9076B39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10" y="3200400"/>
            <a:ext cx="4065299" cy="271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8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9DCFF1-C8ED-7A4B-8709-ACD696242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0FC3C0-50AE-9941-A2C5-5D63CEA29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417638"/>
            <a:ext cx="8229600" cy="356303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/>
              <a:t>Mechanisms of pediatric injury in severe side impacts</a:t>
            </a:r>
          </a:p>
          <a:p>
            <a:pPr>
              <a:buFont typeface="Wingdings" pitchFamily="2" charset="2"/>
              <a:buChar char="§"/>
            </a:pPr>
            <a:endParaRPr lang="en-US" sz="3600" dirty="0"/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Crash performance of restraint systems</a:t>
            </a:r>
          </a:p>
          <a:p>
            <a:pPr>
              <a:buFont typeface="Wingdings" pitchFamily="2" charset="2"/>
              <a:buChar char="§"/>
            </a:pPr>
            <a:endParaRPr lang="en-US" sz="3600" dirty="0"/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Mitigate and prevent injury</a:t>
            </a:r>
          </a:p>
        </p:txBody>
      </p:sp>
    </p:spTree>
    <p:extLst>
      <p:ext uri="{BB962C8B-B14F-4D97-AF65-F5344CB8AC3E}">
        <p14:creationId xmlns:p14="http://schemas.microsoft.com/office/powerpoint/2010/main" val="1441610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80CCD-B12C-E246-9B0A-7955FDF2C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234"/>
            <a:ext cx="8229600" cy="11430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3CC25A-8EDE-EE47-8BB7-9008BA72D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4173"/>
            <a:ext cx="5132917" cy="479586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Proper restraint use critical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Intrusion good predictor of injury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Side curtain airbags beneficial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Further field investigations for rear torso airbags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065F6-C0FF-E24E-B626-F2FC1E956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02029"/>
            <a:ext cx="3130550" cy="39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44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1445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Acknowledgments</a:t>
            </a:r>
            <a:br>
              <a:rPr lang="en-CA" dirty="0"/>
            </a:br>
            <a:endParaRPr lang="en-CA" dirty="0"/>
          </a:p>
        </p:txBody>
      </p:sp>
      <p:pic>
        <p:nvPicPr>
          <p:cNvPr id="2050" name="Picture 2" descr="Image result for opp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89" y="3807628"/>
            <a:ext cx="2700111" cy="212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ndon Police Servi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55136"/>
            <a:ext cx="1939835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HILDREN HEALTH FOUNDATI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768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OFFICE CHIEF CORONER ONTARIO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91750"/>
            <a:ext cx="19050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8600" y="4362910"/>
            <a:ext cx="4378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7030A0"/>
                </a:solidFill>
                <a:latin typeface="+mj-lt"/>
              </a:rPr>
              <a:t>SPECIAL THANK YOU TO </a:t>
            </a:r>
          </a:p>
          <a:p>
            <a:pPr algn="ctr"/>
            <a:r>
              <a:rPr lang="en-CA" sz="2000" b="1" dirty="0">
                <a:solidFill>
                  <a:srgbClr val="7030A0"/>
                </a:solidFill>
                <a:latin typeface="+mj-lt"/>
              </a:rPr>
              <a:t>ONTARIO PROVINCIAL POLICE</a:t>
            </a:r>
          </a:p>
          <a:p>
            <a:pPr algn="ctr"/>
            <a:r>
              <a:rPr lang="en-CA" sz="2000" b="1" dirty="0">
                <a:solidFill>
                  <a:srgbClr val="7030A0"/>
                </a:solidFill>
                <a:latin typeface="+mj-lt"/>
              </a:rPr>
              <a:t>LONDON POLICE SERVICE</a:t>
            </a:r>
          </a:p>
        </p:txBody>
      </p:sp>
    </p:spTree>
    <p:extLst>
      <p:ext uri="{BB962C8B-B14F-4D97-AF65-F5344CB8AC3E}">
        <p14:creationId xmlns:p14="http://schemas.microsoft.com/office/powerpoint/2010/main" val="427100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54509"/>
            <a:ext cx="52578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Case notifications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Daily level 1 Pediatric Trauma Center reports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Collision investigation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Delta-V (velocity change)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Collision severity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Injury 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Methodology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CDEF1E-3E11-4E33-9462-7EC1BDE15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7" r="29807"/>
          <a:stretch/>
        </p:blipFill>
        <p:spPr>
          <a:xfrm>
            <a:off x="5715000" y="1417638"/>
            <a:ext cx="2819400" cy="44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0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Side impacts involving children under 12 years of age in a rear seating position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Collisions investigated by the Western MOVES Team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3200" dirty="0"/>
              <a:t>Weighted towards severe pediatric injury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CA" sz="3600" dirty="0"/>
              <a:t>Comparison of injury severity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35073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Abbreviated Injury Scale (AIS)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806"/>
            <a:ext cx="8229600" cy="15186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Injuries are ranked on a scale of 1 to 6 according to the associated threat to life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/>
              <a:t>MAIS = Maximum Abbreviated Injury Score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0965" y="43432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76814" y="2783871"/>
            <a:ext cx="89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5F726A-F2B2-466F-B32E-FFBF2A071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499710"/>
              </p:ext>
            </p:extLst>
          </p:nvPr>
        </p:nvGraphicFramePr>
        <p:xfrm>
          <a:off x="1524000" y="2971800"/>
          <a:ext cx="6096000" cy="32004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12487547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66946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/>
                        <a:t>AIS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/>
                        <a:t>INJURY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4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/>
                        <a:t>MINOR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013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288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/>
                        <a:t>SERIOUS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273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/>
                        <a:t>SEVERE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844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/>
                        <a:t>CRITICAL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84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/>
                        <a:t>MAXIMUM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861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13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Literature Review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Risk and rate of injury varies by seat position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4x as likely sustain injuries from intrusion than in frontal impacts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Head injuries most common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Greater risk of injury for near side occupants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Benefit of adjacent occupants</a:t>
            </a:r>
          </a:p>
          <a:p>
            <a:endParaRPr lang="en-CA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4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Case Study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2009 Dodge Journey 4-Dr SUV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Struck on front left side by front end of pickup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Driver: 35-yr-F, Lap / torso / </a:t>
            </a:r>
            <a:r>
              <a:rPr lang="en-US" dirty="0" err="1"/>
              <a:t>front+torso+curtain</a:t>
            </a:r>
            <a:r>
              <a:rPr lang="en-US" dirty="0"/>
              <a:t> airbag, Major injuries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Left rear passenger: 3-month-M, Infant carrier, Fatal injuries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Rear passenger: 33-yr-M, Unrestrained, Fatal injuries</a:t>
            </a:r>
          </a:p>
          <a:p>
            <a:endParaRPr lang="en-CA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5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91" y="857250"/>
            <a:ext cx="77688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14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14519</TotalTime>
  <Words>1325</Words>
  <Application>Microsoft Office PowerPoint</Application>
  <PresentationFormat>On-screen Show (4:3)</PresentationFormat>
  <Paragraphs>264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Custom Design</vt:lpstr>
      <vt:lpstr>Real World Side Impacts Involving Rear Pediatric Occupants</vt:lpstr>
      <vt:lpstr>MOVES Research Team</vt:lpstr>
      <vt:lpstr>Aims</vt:lpstr>
      <vt:lpstr>Methodology</vt:lpstr>
      <vt:lpstr>Methodology</vt:lpstr>
      <vt:lpstr>Abbreviated Injury Scale (AIS)</vt:lpstr>
      <vt:lpstr>Literature Review</vt:lpstr>
      <vt:lpstr>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Injury Summary</vt:lpstr>
      <vt:lpstr>Injury Mechanisms</vt:lpstr>
      <vt:lpstr>Results</vt:lpstr>
      <vt:lpstr>Results</vt:lpstr>
      <vt:lpstr>Injuries</vt:lpstr>
      <vt:lpstr>Injuries</vt:lpstr>
      <vt:lpstr>Restraint Use</vt:lpstr>
      <vt:lpstr>Seating Position</vt:lpstr>
      <vt:lpstr>Seating Position</vt:lpstr>
      <vt:lpstr>Near-Side Occupants</vt:lpstr>
      <vt:lpstr>Far-Side and Centre Occupants</vt:lpstr>
      <vt:lpstr>Adjacent Occupants</vt:lpstr>
      <vt:lpstr>Side Curtain Airbags</vt:lpstr>
      <vt:lpstr>Discussion</vt:lpstr>
      <vt:lpstr>Discussion</vt:lpstr>
      <vt:lpstr>Discussion</vt:lpstr>
      <vt:lpstr>Conclusions</vt:lpstr>
      <vt:lpstr>Acknowledgments </vt:lpstr>
    </vt:vector>
  </TitlesOfParts>
  <Company>Accident Researcj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of Blunt Injury</dc:title>
  <dc:creator>SOUTHWESTERN</dc:creator>
  <cp:lastModifiedBy>Kevin McClafferty</cp:lastModifiedBy>
  <cp:revision>1119</cp:revision>
  <cp:lastPrinted>2019-04-29T19:16:10Z</cp:lastPrinted>
  <dcterms:created xsi:type="dcterms:W3CDTF">2000-12-15T19:00:03Z</dcterms:created>
  <dcterms:modified xsi:type="dcterms:W3CDTF">2019-05-14T12:48:41Z</dcterms:modified>
</cp:coreProperties>
</file>