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&amp;ehk=xyl47WZaO21EsI9aoAYjtw&amp;r=0&amp;pid=OfficeInsert" ContentType="image/jpeg"/>
  <Default Extension="png" ContentType="image/png"/>
  <Default Extension="png&amp;ehk=eZaCjOVwu9hvq82n6Xz4pw&amp;r=0&amp;pid=OfficeInsert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17" r:id="rId4"/>
    <p:sldId id="499" r:id="rId5"/>
    <p:sldId id="501" r:id="rId6"/>
    <p:sldId id="503" r:id="rId7"/>
    <p:sldId id="504" r:id="rId8"/>
    <p:sldId id="498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421" r:id="rId1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2E"/>
    <a:srgbClr val="FFCC00"/>
    <a:srgbClr val="33CC33"/>
    <a:srgbClr val="FF9933"/>
    <a:srgbClr val="FF6600"/>
    <a:srgbClr val="00CC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7360698508976E-2"/>
          <c:y val="2.9634785194370804E-2"/>
          <c:w val="0.88733466398458216"/>
          <c:h val="0.84264902297811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7CC-4F22-B7B7-DA2DE528B45E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CC-4F22-B7B7-DA2DE528B4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Drug</c:v>
                </c:pt>
                <c:pt idx="1">
                  <c:v>Depressant</c:v>
                </c:pt>
                <c:pt idx="2">
                  <c:v>Stimulants</c:v>
                </c:pt>
                <c:pt idx="3">
                  <c:v>Narcotic Analgesic</c:v>
                </c:pt>
                <c:pt idx="4">
                  <c:v>Cannabis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6.7</c:v>
                </c:pt>
                <c:pt idx="1">
                  <c:v>85.9</c:v>
                </c:pt>
                <c:pt idx="2">
                  <c:v>10.3</c:v>
                </c:pt>
                <c:pt idx="3">
                  <c:v>11.7</c:v>
                </c:pt>
                <c:pt idx="4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CC-4F22-B7B7-DA2DE528B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27"/>
        <c:axId val="120956800"/>
        <c:axId val="120958336"/>
      </c:barChart>
      <c:catAx>
        <c:axId val="12095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958336"/>
        <c:crosses val="autoZero"/>
        <c:auto val="1"/>
        <c:lblAlgn val="ctr"/>
        <c:lblOffset val="100"/>
        <c:noMultiLvlLbl val="0"/>
      </c:catAx>
      <c:valAx>
        <c:axId val="120958336"/>
        <c:scaling>
          <c:orientation val="minMax"/>
          <c:max val="100"/>
        </c:scaling>
        <c:delete val="0"/>
        <c:axPos val="l"/>
        <c:majorGridlines>
          <c:spPr>
            <a:ln w="6350">
              <a:noFill/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209568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93718567246134E-2"/>
          <c:y val="2.3568062865393195E-2"/>
          <c:w val="0.88100919156362634"/>
          <c:h val="0.82819087582424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C0-4B58-9801-C571A91D8399}"/>
              </c:ext>
            </c:extLst>
          </c:dPt>
          <c:dLbls>
            <c:dLbl>
              <c:idx val="1"/>
              <c:layout>
                <c:manualLayout>
                  <c:x val="-0.10486207671949306"/>
                  <c:y val="8.1518198349395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0-4B58-9801-C571A91D83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0-4B58-9801-C571A91D83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Drug</c:v>
                </c:pt>
                <c:pt idx="1">
                  <c:v>Depressant</c:v>
                </c:pt>
                <c:pt idx="2">
                  <c:v>Stimulants</c:v>
                </c:pt>
                <c:pt idx="3">
                  <c:v>Narcotic Analgesic</c:v>
                </c:pt>
                <c:pt idx="4">
                  <c:v>Cannabis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34.299999999999997</c:v>
                </c:pt>
                <c:pt idx="1">
                  <c:v>98.1</c:v>
                </c:pt>
                <c:pt idx="2">
                  <c:v>91.9</c:v>
                </c:pt>
                <c:pt idx="3">
                  <c:v>94.2</c:v>
                </c:pt>
                <c:pt idx="4">
                  <c:v>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C0-4B58-9801-C571A91D8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27"/>
        <c:axId val="120956800"/>
        <c:axId val="120958336"/>
      </c:barChart>
      <c:catAx>
        <c:axId val="12095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958336"/>
        <c:crosses val="autoZero"/>
        <c:auto val="1"/>
        <c:lblAlgn val="ctr"/>
        <c:lblOffset val="100"/>
        <c:noMultiLvlLbl val="0"/>
      </c:catAx>
      <c:valAx>
        <c:axId val="120958336"/>
        <c:scaling>
          <c:orientation val="minMax"/>
          <c:max val="100"/>
        </c:scaling>
        <c:delete val="0"/>
        <c:axPos val="l"/>
        <c:majorGridlines>
          <c:spPr>
            <a:ln w="6350">
              <a:noFill/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209568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5140358397267"/>
          <c:y val="2.9634785194370804E-2"/>
          <c:w val="0.86903603858220413"/>
          <c:h val="0.84264902297811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FA-4EB1-9111-B6E716F1D55A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FA-4EB1-9111-B6E716F1D5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Drug</c:v>
                </c:pt>
                <c:pt idx="1">
                  <c:v>Depressant</c:v>
                </c:pt>
                <c:pt idx="2">
                  <c:v>Stimulants</c:v>
                </c:pt>
                <c:pt idx="3">
                  <c:v>Narcotic Analgesic</c:v>
                </c:pt>
                <c:pt idx="4">
                  <c:v>Cannabis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14.7</c:v>
                </c:pt>
                <c:pt idx="1">
                  <c:v>78.400000000000006</c:v>
                </c:pt>
                <c:pt idx="2">
                  <c:v>62.4</c:v>
                </c:pt>
                <c:pt idx="3">
                  <c:v>71.099999999999994</c:v>
                </c:pt>
                <c:pt idx="4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FA-4EB1-9111-B6E716F1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27"/>
        <c:axId val="120956800"/>
        <c:axId val="120958336"/>
      </c:barChart>
      <c:catAx>
        <c:axId val="12095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958336"/>
        <c:crosses val="autoZero"/>
        <c:auto val="1"/>
        <c:lblAlgn val="ctr"/>
        <c:lblOffset val="100"/>
        <c:noMultiLvlLbl val="0"/>
      </c:catAx>
      <c:valAx>
        <c:axId val="120958336"/>
        <c:scaling>
          <c:orientation val="minMax"/>
          <c:max val="100"/>
        </c:scaling>
        <c:delete val="0"/>
        <c:axPos val="l"/>
        <c:majorGridlines>
          <c:spPr>
            <a:ln w="6350">
              <a:noFill/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209568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le_leaf_transparen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&amp;ehk=eZaCjOVwu9hvq82n6Xz4pw&amp;r=0&amp;pid=OfficeInsert"/><Relationship Id="rId2" Type="http://schemas.openxmlformats.org/officeDocument/2006/relationships/image" Target="../media/image11.jpg&amp;ehk=xyl47WZaO21EsI9aoAYjtw&amp;r=0&amp;pid=OfficeInsert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le_leaf_transparen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le_leaf_transparen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le_leaf_transparen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24A2E5-D48A-44DF-99AA-3FB268C428C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9562" y="3806285"/>
            <a:ext cx="3610396" cy="2267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solidFill>
                  <a:srgbClr val="FFFF00"/>
                </a:solidFill>
              </a:rPr>
              <a:t>Doug Beirness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FF00"/>
                </a:solidFill>
              </a:rPr>
              <a:t>Amy Porath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FF00"/>
                </a:solidFill>
              </a:rPr>
              <a:t>D’Arcy Smith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FF00"/>
                </a:solidFill>
              </a:rPr>
              <a:t>Erin Beasley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4FF4E-91D6-4290-8E41-9C799AB2ADA4}"/>
              </a:ext>
            </a:extLst>
          </p:cNvPr>
          <p:cNvSpPr txBox="1"/>
          <p:nvPr/>
        </p:nvSpPr>
        <p:spPr>
          <a:xfrm flipH="1">
            <a:off x="3053229" y="578826"/>
            <a:ext cx="871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Enhancing the Standardized Field Sobriety Test to Detect Cannabis Impairment</a:t>
            </a:r>
            <a:endParaRPr lang="en-CA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B0987-9FAD-43A2-936A-C9654FE8EDDB}"/>
              </a:ext>
            </a:extLst>
          </p:cNvPr>
          <p:cNvGrpSpPr/>
          <p:nvPr/>
        </p:nvGrpSpPr>
        <p:grpSpPr>
          <a:xfrm>
            <a:off x="388900" y="5988119"/>
            <a:ext cx="2303781" cy="627380"/>
            <a:chOff x="0" y="0"/>
            <a:chExt cx="2599756" cy="6965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CFE95C-06DB-4125-A261-1D2015809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84927"/>
              <a:ext cx="449734" cy="4764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2C3D31-5645-47E0-AF58-DD8714610A7C}"/>
                </a:ext>
              </a:extLst>
            </p:cNvPr>
            <p:cNvSpPr/>
            <p:nvPr/>
          </p:nvSpPr>
          <p:spPr>
            <a:xfrm>
              <a:off x="325821" y="0"/>
              <a:ext cx="2273935" cy="6965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3600" kern="1200" dirty="0"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en-CA" sz="3600" kern="1200" dirty="0">
                  <a:solidFill>
                    <a:srgbClr val="1F497D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DART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62BCD0D6-96BE-46B3-A75E-1BE07C1254C3}"/>
              </a:ext>
            </a:extLst>
          </p:cNvPr>
          <p:cNvSpPr txBox="1">
            <a:spLocks/>
          </p:cNvSpPr>
          <p:nvPr/>
        </p:nvSpPr>
        <p:spPr>
          <a:xfrm>
            <a:off x="249562" y="3571118"/>
            <a:ext cx="4826191" cy="129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finger to nose test">
            <a:extLst>
              <a:ext uri="{FF2B5EF4-FFF2-40B4-BE49-F238E27FC236}">
                <a16:creationId xmlns:a16="http://schemas.microsoft.com/office/drawing/2014/main" id="{3F072516-55CD-4389-911D-28428739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66" y="2714489"/>
            <a:ext cx="60007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9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2" y="509849"/>
            <a:ext cx="8610600" cy="1293028"/>
          </a:xfrm>
        </p:spPr>
        <p:txBody>
          <a:bodyPr/>
          <a:lstStyle/>
          <a:p>
            <a:r>
              <a:rPr lang="en-CA" cap="none" dirty="0"/>
              <a:t>HGN (4+ Clues) by Drug Category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15B95A81-76F2-4008-A12B-C4D9688CA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877274"/>
              </p:ext>
            </p:extLst>
          </p:nvPr>
        </p:nvGraphicFramePr>
        <p:xfrm>
          <a:off x="1021826" y="1802877"/>
          <a:ext cx="10008633" cy="47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147BEE5-07EF-402F-9140-9B067F1A003C}"/>
              </a:ext>
            </a:extLst>
          </p:cNvPr>
          <p:cNvSpPr txBox="1"/>
          <p:nvPr/>
        </p:nvSpPr>
        <p:spPr>
          <a:xfrm rot="16200000" flipH="1">
            <a:off x="639705" y="3811121"/>
            <a:ext cx="113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7200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2" y="509849"/>
            <a:ext cx="8610600" cy="1293028"/>
          </a:xfrm>
        </p:spPr>
        <p:txBody>
          <a:bodyPr/>
          <a:lstStyle/>
          <a:p>
            <a:r>
              <a:rPr lang="en-CA" cap="none" dirty="0"/>
              <a:t>WAT (2+ Clues) by Drug Category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CACA110-946C-4C4C-A820-4A2288EB0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632760"/>
              </p:ext>
            </p:extLst>
          </p:nvPr>
        </p:nvGraphicFramePr>
        <p:xfrm>
          <a:off x="1021826" y="1621412"/>
          <a:ext cx="10013639" cy="486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DC5468-BF33-4DA3-AFF9-2E4CACD1CF8D}"/>
              </a:ext>
            </a:extLst>
          </p:cNvPr>
          <p:cNvSpPr txBox="1"/>
          <p:nvPr/>
        </p:nvSpPr>
        <p:spPr>
          <a:xfrm rot="16200000" flipH="1">
            <a:off x="774414" y="3572759"/>
            <a:ext cx="113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77274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2" y="509849"/>
            <a:ext cx="8610600" cy="1293028"/>
          </a:xfrm>
        </p:spPr>
        <p:txBody>
          <a:bodyPr/>
          <a:lstStyle/>
          <a:p>
            <a:r>
              <a:rPr lang="en-CA" cap="none" dirty="0"/>
              <a:t>OLS (4+ Clues) by Drug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59DE32-E3C9-48E7-A5F0-ABCC5A0C5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33426"/>
              </p:ext>
            </p:extLst>
          </p:nvPr>
        </p:nvGraphicFramePr>
        <p:xfrm>
          <a:off x="652493" y="1990306"/>
          <a:ext cx="10409566" cy="47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69B27A-9552-40DF-8F9F-6094FA0A1632}"/>
              </a:ext>
            </a:extLst>
          </p:cNvPr>
          <p:cNvSpPr txBox="1"/>
          <p:nvPr/>
        </p:nvSpPr>
        <p:spPr>
          <a:xfrm rot="16200000" flipH="1">
            <a:off x="563154" y="3940405"/>
            <a:ext cx="113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85960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2" y="509849"/>
            <a:ext cx="8610600" cy="1293028"/>
          </a:xfrm>
        </p:spPr>
        <p:txBody>
          <a:bodyPr/>
          <a:lstStyle/>
          <a:p>
            <a:r>
              <a:rPr lang="en-CA" cap="none" dirty="0"/>
              <a:t>Validity Indicators of SFST for Drugs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50A2060-D97A-439A-A859-02FA59259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313292"/>
              </p:ext>
            </p:extLst>
          </p:nvPr>
        </p:nvGraphicFramePr>
        <p:xfrm>
          <a:off x="1960775" y="2060849"/>
          <a:ext cx="8880047" cy="45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60">
                  <a:extLst>
                    <a:ext uri="{9D8B030D-6E8A-4147-A177-3AD203B41FA5}">
                      <a16:colId xmlns:a16="http://schemas.microsoft.com/office/drawing/2014/main" val="1015628608"/>
                    </a:ext>
                  </a:extLst>
                </a:gridCol>
                <a:gridCol w="2144829">
                  <a:extLst>
                    <a:ext uri="{9D8B030D-6E8A-4147-A177-3AD203B41FA5}">
                      <a16:colId xmlns:a16="http://schemas.microsoft.com/office/drawing/2014/main" val="2676952487"/>
                    </a:ext>
                  </a:extLst>
                </a:gridCol>
                <a:gridCol w="2312304">
                  <a:extLst>
                    <a:ext uri="{9D8B030D-6E8A-4147-A177-3AD203B41FA5}">
                      <a16:colId xmlns:a16="http://schemas.microsoft.com/office/drawing/2014/main" val="350076761"/>
                    </a:ext>
                  </a:extLst>
                </a:gridCol>
                <a:gridCol w="2151054">
                  <a:extLst>
                    <a:ext uri="{9D8B030D-6E8A-4147-A177-3AD203B41FA5}">
                      <a16:colId xmlns:a16="http://schemas.microsoft.com/office/drawing/2014/main" val="2137278648"/>
                    </a:ext>
                  </a:extLst>
                </a:gridCol>
              </a:tblGrid>
              <a:tr h="722599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Sensitivity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Specificity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Accuracy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6600"/>
                  </a:ext>
                </a:extLst>
              </a:tr>
              <a:tr h="722599">
                <a:tc>
                  <a:txBody>
                    <a:bodyPr/>
                    <a:lstStyle/>
                    <a:p>
                      <a:r>
                        <a:rPr lang="en-CA" sz="2800" b="1" dirty="0"/>
                        <a:t>All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</a:rPr>
                        <a:t>0.607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</a:rPr>
                        <a:t>0.867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0.634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61439"/>
                  </a:ext>
                </a:extLst>
              </a:tr>
              <a:tr h="722599">
                <a:tc>
                  <a:txBody>
                    <a:bodyPr/>
                    <a:lstStyle/>
                    <a:p>
                      <a:r>
                        <a:rPr lang="en-US" sz="2800" b="1" dirty="0"/>
                        <a:t>Depressants</a:t>
                      </a:r>
                      <a:endParaRPr lang="en-CA" sz="2800" b="1" dirty="0"/>
                    </a:p>
                  </a:txBody>
                  <a:tcP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0.961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0.867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0.913</a:t>
                      </a:r>
                    </a:p>
                  </a:txBody>
                  <a:tcPr>
                    <a:solidFill>
                      <a:srgbClr val="FFF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89309"/>
                  </a:ext>
                </a:extLst>
              </a:tr>
              <a:tr h="722599">
                <a:tc>
                  <a:txBody>
                    <a:bodyPr/>
                    <a:lstStyle/>
                    <a:p>
                      <a:r>
                        <a:rPr lang="en-US" sz="2800" b="1" dirty="0"/>
                        <a:t>Stimulants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0.629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0.867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0.724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18097"/>
                  </a:ext>
                </a:extLst>
              </a:tr>
              <a:tr h="764665">
                <a:tc>
                  <a:txBody>
                    <a:bodyPr/>
                    <a:lstStyle/>
                    <a:p>
                      <a:r>
                        <a:rPr lang="en-US" sz="2800" b="1" dirty="0"/>
                        <a:t>Narcotic Analgesics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0.698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0.867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0.793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337968"/>
                  </a:ext>
                </a:extLst>
              </a:tr>
              <a:tr h="722599">
                <a:tc>
                  <a:txBody>
                    <a:bodyPr/>
                    <a:lstStyle/>
                    <a:p>
                      <a:r>
                        <a:rPr lang="en-US" sz="2800" b="1" dirty="0"/>
                        <a:t>Cannabis</a:t>
                      </a:r>
                      <a:endParaRPr lang="en-CA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</a:rPr>
                        <a:t>0.414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0.867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</a:rPr>
                        <a:t>0.513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0600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6AB9E8A-1872-4A70-90AD-B33525BB7B19}"/>
              </a:ext>
            </a:extLst>
          </p:cNvPr>
          <p:cNvSpPr/>
          <p:nvPr/>
        </p:nvSpPr>
        <p:spPr>
          <a:xfrm>
            <a:off x="4568857" y="5672152"/>
            <a:ext cx="1395167" cy="1055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F56106-2929-4B3F-9564-8687824AAF58}"/>
              </a:ext>
            </a:extLst>
          </p:cNvPr>
          <p:cNvSpPr/>
          <p:nvPr/>
        </p:nvSpPr>
        <p:spPr>
          <a:xfrm>
            <a:off x="9032449" y="5672152"/>
            <a:ext cx="1395167" cy="1055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69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5D06-7DAA-483C-BBCC-07B5FE89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13" y="427930"/>
            <a:ext cx="8610600" cy="1293028"/>
          </a:xfrm>
        </p:spPr>
        <p:txBody>
          <a:bodyPr>
            <a:normAutofit/>
          </a:bodyPr>
          <a:lstStyle/>
          <a:p>
            <a:r>
              <a:rPr lang="en-CA" sz="6000" cap="none" dirty="0">
                <a:solidFill>
                  <a:srgbClr val="FFFF00"/>
                </a:solidFill>
              </a:rPr>
              <a:t>Additional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0015-2AB7-4A02-BC4A-E0E245615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848" y="1583703"/>
            <a:ext cx="5750351" cy="492079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Romberg Balance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Finger to Nose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Finger to Finger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Finger Count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Hand Pat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Coin pick-up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Head Movement/Jerks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Lack of Convergence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Eyelid Tremors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2693988" algn="ctr"/>
                <a:tab pos="3411538" algn="ctr"/>
              </a:tabLst>
            </a:pPr>
            <a:r>
              <a:rPr lang="en-CA" sz="2800" dirty="0"/>
              <a:t> Backwards Alphabet</a:t>
            </a:r>
            <a:r>
              <a:rPr lang="en-CA" sz="1800" dirty="0"/>
              <a:t>	</a:t>
            </a:r>
          </a:p>
          <a:p>
            <a:endParaRPr lang="en-CA" dirty="0"/>
          </a:p>
        </p:txBody>
      </p:sp>
      <p:pic>
        <p:nvPicPr>
          <p:cNvPr id="7" name="Content Placeholder 6" descr="The finger-to-nose exam is typically used to detect a cerebellar ...">
            <a:extLst>
              <a:ext uri="{FF2B5EF4-FFF2-40B4-BE49-F238E27FC236}">
                <a16:creationId xmlns:a16="http://schemas.microsoft.com/office/drawing/2014/main" id="{29CCD11E-EFAB-4280-A417-F4D72BF53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57" y="2383945"/>
            <a:ext cx="3670798" cy="2753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3A9DA-9376-4D99-BDF1-4434835E7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5513" y="3647537"/>
            <a:ext cx="2936067" cy="22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5D06-7DAA-483C-BBCC-07B5FE89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13" y="427930"/>
            <a:ext cx="8610600" cy="1293028"/>
          </a:xfrm>
        </p:spPr>
        <p:txBody>
          <a:bodyPr>
            <a:normAutofit/>
          </a:bodyPr>
          <a:lstStyle/>
          <a:p>
            <a:r>
              <a:rPr lang="en-CA" sz="6000" cap="none" dirty="0">
                <a:solidFill>
                  <a:srgbClr val="FFFF00"/>
                </a:solidFill>
              </a:rPr>
              <a:t>Additional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0015-2AB7-4A02-BC4A-E0E245615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848" y="1583703"/>
            <a:ext cx="5750351" cy="4920792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  <a:tabLst>
                <a:tab pos="2693988" algn="ctr"/>
                <a:tab pos="3411538" algn="ctr"/>
              </a:tabLst>
            </a:pPr>
            <a:r>
              <a:rPr lang="en-CA" sz="1800" dirty="0"/>
              <a:t>	</a:t>
            </a:r>
          </a:p>
          <a:p>
            <a:endParaRPr lang="en-CA" dirty="0"/>
          </a:p>
        </p:txBody>
      </p:sp>
      <p:pic>
        <p:nvPicPr>
          <p:cNvPr id="6" name="Content Placeholder 4" descr="&lt;strong&gt;Doritos&lt;/strong&gt;_at_Hempfest.jpg">
            <a:extLst>
              <a:ext uri="{FF2B5EF4-FFF2-40B4-BE49-F238E27FC236}">
                <a16:creationId xmlns:a16="http://schemas.microsoft.com/office/drawing/2014/main" id="{1DC73C14-CC29-4EC2-B18E-54DF9FE68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39">
            <a:off x="6276075" y="2899053"/>
            <a:ext cx="4634935" cy="3014591"/>
          </a:xfrm>
          <a:prstGeom prst="rect">
            <a:avLst/>
          </a:prstGeom>
        </p:spPr>
      </p:pic>
      <p:pic>
        <p:nvPicPr>
          <p:cNvPr id="8" name="Picture 7" descr="&lt;strong&gt;Hey Dude&lt;/strong&gt; - Wikipedia, the free encyclopedia">
            <a:extLst>
              <a:ext uri="{FF2B5EF4-FFF2-40B4-BE49-F238E27FC236}">
                <a16:creationId xmlns:a16="http://schemas.microsoft.com/office/drawing/2014/main" id="{49EBF956-2F7C-486B-9554-EA1613235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45" y="1905661"/>
            <a:ext cx="3835102" cy="24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1" y="509849"/>
            <a:ext cx="8935039" cy="1293028"/>
          </a:xfrm>
        </p:spPr>
        <p:txBody>
          <a:bodyPr>
            <a:noAutofit/>
          </a:bodyPr>
          <a:lstStyle/>
          <a:p>
            <a:r>
              <a:rPr lang="en-CA" sz="4800" cap="none" dirty="0">
                <a:solidFill>
                  <a:srgbClr val="FFFF00"/>
                </a:solidFill>
              </a:rPr>
              <a:t>Other Indicators of THC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634B23A-8727-4E9E-8F73-6888D7756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375887"/>
              </p:ext>
            </p:extLst>
          </p:nvPr>
        </p:nvGraphicFramePr>
        <p:xfrm>
          <a:off x="1404594" y="1734531"/>
          <a:ext cx="8413533" cy="4484419"/>
        </p:xfrm>
        <a:graphic>
          <a:graphicData uri="http://schemas.openxmlformats.org/drawingml/2006/table">
            <a:tbl>
              <a:tblPr firstRow="1" firstCol="1" bandRow="1"/>
              <a:tblGrid>
                <a:gridCol w="3068627">
                  <a:extLst>
                    <a:ext uri="{9D8B030D-6E8A-4147-A177-3AD203B41FA5}">
                      <a16:colId xmlns:a16="http://schemas.microsoft.com/office/drawing/2014/main" val="2323519064"/>
                    </a:ext>
                  </a:extLst>
                </a:gridCol>
                <a:gridCol w="1882009">
                  <a:extLst>
                    <a:ext uri="{9D8B030D-6E8A-4147-A177-3AD203B41FA5}">
                      <a16:colId xmlns:a16="http://schemas.microsoft.com/office/drawing/2014/main" val="175394292"/>
                    </a:ext>
                  </a:extLst>
                </a:gridCol>
                <a:gridCol w="1828523">
                  <a:extLst>
                    <a:ext uri="{9D8B030D-6E8A-4147-A177-3AD203B41FA5}">
                      <a16:colId xmlns:a16="http://schemas.microsoft.com/office/drawing/2014/main" val="1906180805"/>
                    </a:ext>
                  </a:extLst>
                </a:gridCol>
                <a:gridCol w="1634374">
                  <a:extLst>
                    <a:ext uri="{9D8B030D-6E8A-4147-A177-3AD203B41FA5}">
                      <a16:colId xmlns:a16="http://schemas.microsoft.com/office/drawing/2014/main" val="3951276047"/>
                    </a:ext>
                  </a:extLst>
                </a:gridCol>
              </a:tblGrid>
              <a:tr h="951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Test/Indicator</a:t>
                      </a:r>
                      <a:endParaRPr lang="en-CA" sz="4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Sensitivity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Specificity</a:t>
                      </a:r>
                      <a:endParaRPr lang="en-CA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Accuracy  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95652"/>
                  </a:ext>
                </a:extLst>
              </a:tr>
              <a:tr h="74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LOC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0.63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80038"/>
                  </a:ext>
                </a:extLst>
              </a:tr>
              <a:tr h="86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Romberg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</a:rPr>
                        <a:t> 2+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0.52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0.79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0.58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21967"/>
                  </a:ext>
                </a:extLst>
              </a:tr>
              <a:tr h="71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Eyelid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Tremors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0.78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0.69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0.77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236123"/>
                  </a:ext>
                </a:extLst>
              </a:tr>
              <a:tr h="601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FTN 3+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0.83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0.52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0.76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18646"/>
                  </a:ext>
                </a:extLst>
              </a:tr>
              <a:tr h="601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Droopy Eyelids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0.41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0.86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7418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0F56106-2929-4B3F-9564-8687824AAF58}"/>
              </a:ext>
            </a:extLst>
          </p:cNvPr>
          <p:cNvSpPr/>
          <p:nvPr/>
        </p:nvSpPr>
        <p:spPr>
          <a:xfrm>
            <a:off x="5033912" y="4218918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608EBD-4559-43FF-8CB2-0C60DC491B1C}"/>
              </a:ext>
            </a:extLst>
          </p:cNvPr>
          <p:cNvSpPr/>
          <p:nvPr/>
        </p:nvSpPr>
        <p:spPr>
          <a:xfrm>
            <a:off x="5033912" y="4900006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09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F6201-461C-4458-A344-159E7CA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331" y="509849"/>
            <a:ext cx="8935039" cy="1293028"/>
          </a:xfrm>
        </p:spPr>
        <p:txBody>
          <a:bodyPr>
            <a:noAutofit/>
          </a:bodyPr>
          <a:lstStyle/>
          <a:p>
            <a:r>
              <a:rPr lang="en-CA" sz="4800" cap="none" dirty="0">
                <a:solidFill>
                  <a:srgbClr val="FFFF00"/>
                </a:solidFill>
              </a:rPr>
              <a:t>SFST + FTN + Eyelid Tremors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634B23A-8727-4E9E-8F73-6888D7756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484942"/>
              </p:ext>
            </p:extLst>
          </p:nvPr>
        </p:nvGraphicFramePr>
        <p:xfrm>
          <a:off x="1498862" y="1648614"/>
          <a:ext cx="8814062" cy="4905364"/>
        </p:xfrm>
        <a:graphic>
          <a:graphicData uri="http://schemas.openxmlformats.org/drawingml/2006/table">
            <a:tbl>
              <a:tblPr firstRow="1" firstCol="1" bandRow="1"/>
              <a:tblGrid>
                <a:gridCol w="3214709">
                  <a:extLst>
                    <a:ext uri="{9D8B030D-6E8A-4147-A177-3AD203B41FA5}">
                      <a16:colId xmlns:a16="http://schemas.microsoft.com/office/drawing/2014/main" val="2323519064"/>
                    </a:ext>
                  </a:extLst>
                </a:gridCol>
                <a:gridCol w="1856912">
                  <a:extLst>
                    <a:ext uri="{9D8B030D-6E8A-4147-A177-3AD203B41FA5}">
                      <a16:colId xmlns:a16="http://schemas.microsoft.com/office/drawing/2014/main" val="175394292"/>
                    </a:ext>
                  </a:extLst>
                </a:gridCol>
                <a:gridCol w="1838227">
                  <a:extLst>
                    <a:ext uri="{9D8B030D-6E8A-4147-A177-3AD203B41FA5}">
                      <a16:colId xmlns:a16="http://schemas.microsoft.com/office/drawing/2014/main" val="1906180805"/>
                    </a:ext>
                  </a:extLst>
                </a:gridCol>
                <a:gridCol w="1904214">
                  <a:extLst>
                    <a:ext uri="{9D8B030D-6E8A-4147-A177-3AD203B41FA5}">
                      <a16:colId xmlns:a16="http://schemas.microsoft.com/office/drawing/2014/main" val="3951276047"/>
                    </a:ext>
                  </a:extLst>
                </a:gridCol>
              </a:tblGrid>
              <a:tr h="1045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Drug Category</a:t>
                      </a:r>
                      <a:endParaRPr lang="en-CA" sz="4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7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Sensitivity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Specificity</a:t>
                      </a:r>
                      <a:endParaRPr lang="en-CA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Accuracy  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95652"/>
                  </a:ext>
                </a:extLst>
              </a:tr>
              <a:tr h="744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All Drugs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0.949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0.681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0.915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80038"/>
                  </a:ext>
                </a:extLst>
              </a:tr>
              <a:tr h="797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Depressants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0.992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0.681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0.842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21967"/>
                  </a:ext>
                </a:extLst>
              </a:tr>
              <a:tr h="76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Stimulants</a:t>
                      </a:r>
                      <a:endParaRPr lang="en-CA" sz="2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0.943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0.681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0.783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236123"/>
                  </a:ext>
                </a:extLst>
              </a:tr>
              <a:tr h="770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Narcotic Analgesics</a:t>
                      </a:r>
                      <a:endParaRPr lang="en-CA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0.949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0.681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0.782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18646"/>
                  </a:ext>
                </a:extLst>
              </a:tr>
              <a:tr h="701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Cannabis (THC)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0.937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0.681</a:t>
                      </a:r>
                      <a:endParaRPr lang="en-CA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0.879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7418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0F56106-2929-4B3F-9564-8687824AAF58}"/>
              </a:ext>
            </a:extLst>
          </p:cNvPr>
          <p:cNvSpPr/>
          <p:nvPr/>
        </p:nvSpPr>
        <p:spPr>
          <a:xfrm>
            <a:off x="5315986" y="2660716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608EBD-4559-43FF-8CB2-0C60DC491B1C}"/>
              </a:ext>
            </a:extLst>
          </p:cNvPr>
          <p:cNvSpPr/>
          <p:nvPr/>
        </p:nvSpPr>
        <p:spPr>
          <a:xfrm>
            <a:off x="5315986" y="5719714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238030-C618-452D-AC1C-5837518DFCAE}"/>
              </a:ext>
            </a:extLst>
          </p:cNvPr>
          <p:cNvSpPr/>
          <p:nvPr/>
        </p:nvSpPr>
        <p:spPr>
          <a:xfrm>
            <a:off x="9022291" y="2660716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716534-C9BC-48CB-BFC4-2D02CB89390B}"/>
              </a:ext>
            </a:extLst>
          </p:cNvPr>
          <p:cNvSpPr/>
          <p:nvPr/>
        </p:nvSpPr>
        <p:spPr>
          <a:xfrm>
            <a:off x="9027845" y="5791986"/>
            <a:ext cx="1062088" cy="83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9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97" y="311527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6000" b="1" cap="none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98013" y="1686378"/>
            <a:ext cx="10363323" cy="4374787"/>
          </a:xfrm>
        </p:spPr>
        <p:txBody>
          <a:bodyPr>
            <a:noAutofit/>
          </a:bodyPr>
          <a:lstStyle/>
          <a:p>
            <a:pPr marL="457200" lvl="2" indent="-4572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SFST not a sensitive test of cannabis impairment</a:t>
            </a:r>
          </a:p>
          <a:p>
            <a:pPr marL="457200" lvl="2" indent="-4572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Additional tests/indicators could prove beneficial</a:t>
            </a:r>
          </a:p>
          <a:p>
            <a:pPr marL="457200" lvl="2" indent="-4572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FTN and Eyelid Tremors</a:t>
            </a:r>
          </a:p>
          <a:p>
            <a:pPr marL="457200" lvl="2" indent="-4572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Work is ongoing…</a:t>
            </a:r>
          </a:p>
          <a:p>
            <a:pPr marL="41275" indent="0">
              <a:buClr>
                <a:srgbClr val="FFFF00"/>
              </a:buClr>
              <a:buNone/>
              <a:defRPr/>
            </a:pPr>
            <a:endParaRPr lang="en-CA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521244-6D2C-4779-A819-330E60DA95BF}"/>
              </a:ext>
            </a:extLst>
          </p:cNvPr>
          <p:cNvGrpSpPr/>
          <p:nvPr/>
        </p:nvGrpSpPr>
        <p:grpSpPr>
          <a:xfrm>
            <a:off x="249562" y="6230620"/>
            <a:ext cx="2303781" cy="627380"/>
            <a:chOff x="0" y="0"/>
            <a:chExt cx="2599756" cy="696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92F2C7-F13A-4058-A971-C8D2F4A33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84927"/>
              <a:ext cx="449734" cy="4764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53BEFC-2D11-47CA-A8BA-337F8C85102B}"/>
                </a:ext>
              </a:extLst>
            </p:cNvPr>
            <p:cNvSpPr/>
            <p:nvPr/>
          </p:nvSpPr>
          <p:spPr>
            <a:xfrm>
              <a:off x="325821" y="0"/>
              <a:ext cx="2273935" cy="6965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3600" kern="1200" dirty="0"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en-CA" sz="3600" kern="1200" dirty="0">
                  <a:solidFill>
                    <a:srgbClr val="1F497D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DART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91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4B19-D829-4616-8A1F-8CB3EF52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0" y="383373"/>
            <a:ext cx="5067300" cy="1293028"/>
          </a:xfrm>
        </p:spPr>
        <p:txBody>
          <a:bodyPr>
            <a:normAutofit/>
          </a:bodyPr>
          <a:lstStyle/>
          <a:p>
            <a:r>
              <a:rPr lang="en-CA" sz="6000" b="1" cap="none" dirty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585C-BBF9-4F3B-8E26-2706EE56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3" y="2037571"/>
            <a:ext cx="10820400" cy="41364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 Standardized Field Sobriety Test (SFST)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 Development and Validation of SFST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800" dirty="0"/>
              <a:t> SFST for Drug Impairment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 New tests/indicators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600" dirty="0"/>
              <a:t> Enhancements</a:t>
            </a:r>
          </a:p>
          <a:p>
            <a:pPr>
              <a:lnSpc>
                <a:spcPct val="108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3200" dirty="0"/>
          </a:p>
          <a:p>
            <a:endParaRPr lang="en-CA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A9632A-31A1-4500-B1EE-1B1723AB64C7}"/>
              </a:ext>
            </a:extLst>
          </p:cNvPr>
          <p:cNvGrpSpPr/>
          <p:nvPr/>
        </p:nvGrpSpPr>
        <p:grpSpPr>
          <a:xfrm>
            <a:off x="249562" y="6230620"/>
            <a:ext cx="2303781" cy="627380"/>
            <a:chOff x="0" y="0"/>
            <a:chExt cx="2599756" cy="696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FB83AD-7B8A-47C9-8AD6-2B857BD78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84927"/>
              <a:ext cx="449734" cy="4764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6FD618-186A-462F-BD33-D7CE80D7D4C3}"/>
                </a:ext>
              </a:extLst>
            </p:cNvPr>
            <p:cNvSpPr/>
            <p:nvPr/>
          </p:nvSpPr>
          <p:spPr>
            <a:xfrm>
              <a:off x="325821" y="0"/>
              <a:ext cx="2273935" cy="6965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3600" kern="1200" dirty="0"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en-CA" sz="3600" kern="1200" dirty="0">
                  <a:solidFill>
                    <a:srgbClr val="1F497D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DART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5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12503" y="445108"/>
            <a:ext cx="7543968" cy="1293028"/>
          </a:xfrm>
        </p:spPr>
        <p:txBody>
          <a:bodyPr>
            <a:normAutofit fontScale="90000"/>
          </a:bodyPr>
          <a:lstStyle/>
          <a:p>
            <a:r>
              <a:rPr lang="en-US" sz="6000" b="1" cap="none" dirty="0">
                <a:solidFill>
                  <a:srgbClr val="FFFF00"/>
                </a:solidFill>
              </a:rPr>
              <a:t>Standardized Field Sobriety Test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22403" y="1978250"/>
            <a:ext cx="9779725" cy="4543425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Horizontal Gaze Nystagmus (HGN) 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Eyes follow a slowly moving object as it is moved from side to side</a:t>
            </a:r>
            <a:br>
              <a:rPr lang="en-US" sz="2400" dirty="0"/>
            </a:br>
            <a:endParaRPr lang="en-US" sz="2400" dirty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 One Leg Stand (OLS) 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Stand with one foot about 15 cm off the ground while counting aloud for 30 seconds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14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1400" dirty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 Walk and Turn (WAT) 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Walk nine steps, heel-to-toe, along a straight line, followed by a turn on one foot, and then return in the same manner in the opposite direction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6AD28A-BBC0-4906-B0F8-5EF8807B0D13}" type="slidenum">
              <a:rPr lang="en-US" sz="1000">
                <a:solidFill>
                  <a:schemeClr val="bg1"/>
                </a:solidFill>
              </a:rPr>
              <a:pPr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FCA4BE-3152-4911-BB73-F6558CFB19C8}"/>
              </a:ext>
            </a:extLst>
          </p:cNvPr>
          <p:cNvGrpSpPr/>
          <p:nvPr/>
        </p:nvGrpSpPr>
        <p:grpSpPr>
          <a:xfrm>
            <a:off x="249562" y="6230620"/>
            <a:ext cx="2303781" cy="627380"/>
            <a:chOff x="0" y="0"/>
            <a:chExt cx="2599756" cy="6965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0CE07C-1EAD-4FAC-BEB9-BAD15F76C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84927"/>
              <a:ext cx="449734" cy="4764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74E9C9-8F07-4983-96B0-54B863EACFB8}"/>
                </a:ext>
              </a:extLst>
            </p:cNvPr>
            <p:cNvSpPr/>
            <p:nvPr/>
          </p:nvSpPr>
          <p:spPr>
            <a:xfrm>
              <a:off x="325821" y="0"/>
              <a:ext cx="2273935" cy="6965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3600" kern="1200" dirty="0"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en-CA" sz="3600" kern="1200" dirty="0">
                  <a:solidFill>
                    <a:srgbClr val="1F497D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DART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9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83A8-38FE-4AE1-AD99-58F75CDB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>
                <a:solidFill>
                  <a:srgbClr val="FFFF00"/>
                </a:solidFill>
              </a:rPr>
              <a:t>SFST B</a:t>
            </a:r>
            <a:r>
              <a:rPr lang="en-CA" sz="6000" b="1" cap="none" dirty="0">
                <a:solidFill>
                  <a:srgbClr val="FFFF00"/>
                </a:solidFill>
              </a:rPr>
              <a:t>ackground</a:t>
            </a:r>
            <a:endParaRPr lang="en-CA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1132-5A50-41E4-86E2-0B5B1476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2" y="1932495"/>
            <a:ext cx="10820400" cy="463453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rgbClr val="FFFF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CA" dirty="0"/>
              <a:t> </a:t>
            </a:r>
            <a:r>
              <a:rPr lang="en-CA" sz="3200" dirty="0"/>
              <a:t>Search for a quick, simple test battery police could use at roadside to identify drivers who were impaired by alcohol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200" dirty="0"/>
              <a:t> Began with series of potential tests from other studies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200" dirty="0"/>
              <a:t> Administered different doses of alcohol</a:t>
            </a:r>
          </a:p>
          <a:p>
            <a:pPr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200" dirty="0"/>
              <a:t> Selected 3 best tests suitable for roadside use</a:t>
            </a:r>
          </a:p>
          <a:p>
            <a:pPr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200" dirty="0"/>
              <a:t> Standard scoring scheme</a:t>
            </a:r>
          </a:p>
          <a:p>
            <a:pPr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3200" dirty="0"/>
              <a:t> Series of field studies to validate SFST</a:t>
            </a:r>
          </a:p>
          <a:p>
            <a:pPr marL="0" indent="0">
              <a:buClr>
                <a:srgbClr val="FFFF00"/>
              </a:buClr>
              <a:buNone/>
            </a:pPr>
            <a:endParaRPr lang="en-CA" dirty="0"/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90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FEE7-2A6A-41C2-8EEE-952A193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8914"/>
            <a:ext cx="8610600" cy="1293028"/>
          </a:xfrm>
        </p:spPr>
        <p:txBody>
          <a:bodyPr>
            <a:normAutofit/>
          </a:bodyPr>
          <a:lstStyle/>
          <a:p>
            <a:r>
              <a:rPr lang="en-CA" sz="6000" b="1" cap="none" dirty="0">
                <a:solidFill>
                  <a:srgbClr val="FFFF00"/>
                </a:solidFill>
              </a:rPr>
              <a:t>Validation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A5B0-7897-45AA-B748-E5A0B035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0092"/>
            <a:ext cx="10820400" cy="4398594"/>
          </a:xfrm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82B214-16B9-4175-B6D5-63E3E3D9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72478"/>
              </p:ext>
            </p:extLst>
          </p:nvPr>
        </p:nvGraphicFramePr>
        <p:xfrm>
          <a:off x="845636" y="1906368"/>
          <a:ext cx="6100759" cy="4054168"/>
        </p:xfrm>
        <a:graphic>
          <a:graphicData uri="http://schemas.openxmlformats.org/drawingml/2006/table">
            <a:tbl>
              <a:tblPr firstRow="1" firstCol="1" bandRow="1"/>
              <a:tblGrid>
                <a:gridCol w="2129996">
                  <a:extLst>
                    <a:ext uri="{9D8B030D-6E8A-4147-A177-3AD203B41FA5}">
                      <a16:colId xmlns:a16="http://schemas.microsoft.com/office/drawing/2014/main" val="1871115885"/>
                    </a:ext>
                  </a:extLst>
                </a:gridCol>
                <a:gridCol w="1981618">
                  <a:extLst>
                    <a:ext uri="{9D8B030D-6E8A-4147-A177-3AD203B41FA5}">
                      <a16:colId xmlns:a16="http://schemas.microsoft.com/office/drawing/2014/main" val="3257245310"/>
                    </a:ext>
                  </a:extLst>
                </a:gridCol>
                <a:gridCol w="1989145">
                  <a:extLst>
                    <a:ext uri="{9D8B030D-6E8A-4147-A177-3AD203B41FA5}">
                      <a16:colId xmlns:a16="http://schemas.microsoft.com/office/drawing/2014/main" val="3532918382"/>
                    </a:ext>
                  </a:extLst>
                </a:gridCol>
              </a:tblGrid>
              <a:tr h="715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Criterion</a:t>
                      </a:r>
                      <a:endParaRPr lang="en-CA" sz="4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16333"/>
                  </a:ext>
                </a:extLst>
              </a:tr>
              <a:tr h="665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SFST  (Officer Decision)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BAC &lt; 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BAC ≥ 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55897"/>
                  </a:ext>
                </a:extLst>
              </a:tr>
              <a:tr h="101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Not Impaired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(Release)</a:t>
                      </a:r>
                      <a:endParaRPr lang="en-CA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True Negatives</a:t>
                      </a:r>
                      <a:endParaRPr lang="en-CA" sz="36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False Negatives</a:t>
                      </a:r>
                      <a:endParaRPr lang="en-CA" sz="2400" b="1" dirty="0"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1726"/>
                  </a:ext>
                </a:extLst>
              </a:tr>
              <a:tr h="101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Impaired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(Arrest)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False Positives</a:t>
                      </a:r>
                      <a:endParaRPr lang="en-CA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True Positives</a:t>
                      </a:r>
                      <a:endParaRPr lang="en-CA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02130"/>
                  </a:ext>
                </a:extLst>
              </a:tr>
            </a:tbl>
          </a:graphicData>
        </a:graphic>
      </p:graphicFrame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BF75A4-3DDF-4DA8-ADEE-7429F66AEDDA}"/>
              </a:ext>
            </a:extLst>
          </p:cNvPr>
          <p:cNvSpPr txBox="1">
            <a:spLocks/>
          </p:cNvSpPr>
          <p:nvPr/>
        </p:nvSpPr>
        <p:spPr>
          <a:xfrm>
            <a:off x="7526577" y="1574262"/>
            <a:ext cx="4425697" cy="47183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2800" b="1" i="1" dirty="0">
                <a:solidFill>
                  <a:srgbClr val="FFFF00"/>
                </a:solidFill>
              </a:rPr>
              <a:t> </a:t>
            </a:r>
            <a:r>
              <a:rPr lang="en-CA" sz="2800" b="1" i="1" u="sng" dirty="0">
                <a:solidFill>
                  <a:srgbClr val="FFFF00"/>
                </a:solidFill>
              </a:rPr>
              <a:t>Sensitivity</a:t>
            </a:r>
            <a:r>
              <a:rPr lang="en-CA" sz="2800" dirty="0"/>
              <a:t> = proportion of all positive cases correctly identified by the SFST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2800" b="1" i="1" dirty="0">
                <a:solidFill>
                  <a:srgbClr val="FFFF00"/>
                </a:solidFill>
              </a:rPr>
              <a:t> </a:t>
            </a:r>
            <a:r>
              <a:rPr lang="en-CA" sz="2800" b="1" i="1" u="sng" dirty="0">
                <a:solidFill>
                  <a:srgbClr val="FFFF00"/>
                </a:solidFill>
              </a:rPr>
              <a:t>Specificity</a:t>
            </a:r>
            <a:r>
              <a:rPr lang="en-CA" sz="2800" dirty="0"/>
              <a:t> = proportion of all negative cases correctly identified by the SFST</a:t>
            </a:r>
            <a:br>
              <a:rPr lang="en-CA" sz="2800" dirty="0"/>
            </a:br>
            <a:endParaRPr lang="en-CA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2800" b="1" i="1" dirty="0">
                <a:solidFill>
                  <a:srgbClr val="FFFF00"/>
                </a:solidFill>
              </a:rPr>
              <a:t> </a:t>
            </a:r>
            <a:r>
              <a:rPr lang="en-CA" sz="2800" b="1" i="1" u="sng" dirty="0">
                <a:solidFill>
                  <a:srgbClr val="FFFF00"/>
                </a:solidFill>
              </a:rPr>
              <a:t>Accuracy</a:t>
            </a:r>
            <a:r>
              <a:rPr lang="en-CA" sz="2800" dirty="0"/>
              <a:t> = proportion of all cases correctly classified by the SFST</a:t>
            </a:r>
            <a:br>
              <a:rPr lang="en-CA" sz="2000" dirty="0"/>
            </a:br>
            <a:endParaRPr lang="en-CA" sz="2000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FEE7-2A6A-41C2-8EEE-952A193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8914"/>
            <a:ext cx="8610600" cy="1293028"/>
          </a:xfrm>
        </p:spPr>
        <p:txBody>
          <a:bodyPr>
            <a:normAutofit/>
          </a:bodyPr>
          <a:lstStyle/>
          <a:p>
            <a:r>
              <a:rPr lang="en-CA" sz="6000" b="1" cap="none" dirty="0" err="1">
                <a:solidFill>
                  <a:srgbClr val="FFFF00"/>
                </a:solidFill>
              </a:rPr>
              <a:t>Stuster</a:t>
            </a:r>
            <a:r>
              <a:rPr lang="en-CA" sz="6000" b="1" cap="none" dirty="0">
                <a:solidFill>
                  <a:srgbClr val="FFFF00"/>
                </a:solidFill>
              </a:rPr>
              <a:t> &amp; Burns (1998)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A5B0-7897-45AA-B748-E5A0B035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0092"/>
            <a:ext cx="6638827" cy="4398594"/>
          </a:xfrm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82B214-16B9-4175-B6D5-63E3E3D9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849"/>
              </p:ext>
            </p:extLst>
          </p:nvPr>
        </p:nvGraphicFramePr>
        <p:xfrm>
          <a:off x="845636" y="1906368"/>
          <a:ext cx="6233881" cy="4570467"/>
        </p:xfrm>
        <a:graphic>
          <a:graphicData uri="http://schemas.openxmlformats.org/drawingml/2006/table">
            <a:tbl>
              <a:tblPr firstRow="1" firstCol="1" bandRow="1"/>
              <a:tblGrid>
                <a:gridCol w="2176474">
                  <a:extLst>
                    <a:ext uri="{9D8B030D-6E8A-4147-A177-3AD203B41FA5}">
                      <a16:colId xmlns:a16="http://schemas.microsoft.com/office/drawing/2014/main" val="1871115885"/>
                    </a:ext>
                  </a:extLst>
                </a:gridCol>
                <a:gridCol w="2024858">
                  <a:extLst>
                    <a:ext uri="{9D8B030D-6E8A-4147-A177-3AD203B41FA5}">
                      <a16:colId xmlns:a16="http://schemas.microsoft.com/office/drawing/2014/main" val="3257245310"/>
                    </a:ext>
                  </a:extLst>
                </a:gridCol>
                <a:gridCol w="2032549">
                  <a:extLst>
                    <a:ext uri="{9D8B030D-6E8A-4147-A177-3AD203B41FA5}">
                      <a16:colId xmlns:a16="http://schemas.microsoft.com/office/drawing/2014/main" val="3532918382"/>
                    </a:ext>
                  </a:extLst>
                </a:gridCol>
              </a:tblGrid>
              <a:tr h="806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Criterion</a:t>
                      </a:r>
                      <a:endParaRPr lang="en-CA" sz="4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16333"/>
                  </a:ext>
                </a:extLst>
              </a:tr>
              <a:tr h="1443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SFST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(Officer Decision)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BAC &lt; 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BAC ≥ 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55897"/>
                  </a:ext>
                </a:extLst>
              </a:tr>
              <a:tr h="1160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Not Impaired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(Release)</a:t>
                      </a:r>
                      <a:endParaRPr lang="en-CA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True Negatives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n=59</a:t>
                      </a:r>
                      <a:endParaRPr lang="en-CA" sz="18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False Negatives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n=4</a:t>
                      </a:r>
                      <a:endParaRPr lang="en-CA" sz="1800" b="1" dirty="0"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1726"/>
                  </a:ext>
                </a:extLst>
              </a:tr>
              <a:tr h="1160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Impaired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(Arrest)</a:t>
                      </a:r>
                      <a:endParaRPr lang="en-C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E6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False Positives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n=24</a:t>
                      </a:r>
                      <a:endParaRPr lang="en-C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True Positives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n=210</a:t>
                      </a:r>
                      <a:endParaRPr lang="en-C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02130"/>
                  </a:ext>
                </a:extLst>
              </a:tr>
            </a:tbl>
          </a:graphicData>
        </a:graphic>
      </p:graphicFrame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BF75A4-3DDF-4DA8-ADEE-7429F66AEDDA}"/>
              </a:ext>
            </a:extLst>
          </p:cNvPr>
          <p:cNvSpPr txBox="1">
            <a:spLocks/>
          </p:cNvSpPr>
          <p:nvPr/>
        </p:nvSpPr>
        <p:spPr>
          <a:xfrm>
            <a:off x="7526577" y="1574262"/>
            <a:ext cx="4425697" cy="4718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800" b="1" i="1" dirty="0">
                <a:solidFill>
                  <a:srgbClr val="FFFF00"/>
                </a:solidFill>
              </a:rPr>
              <a:t> </a:t>
            </a:r>
            <a:r>
              <a:rPr lang="en-CA" sz="2800" b="1" i="1" u="sng" dirty="0">
                <a:solidFill>
                  <a:srgbClr val="FFFF00"/>
                </a:solidFill>
              </a:rPr>
              <a:t>Overall Accuracy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CA" sz="2800" b="1" i="1" u="sng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All 3 Tests = 91%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HGN = 88%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OLS = 83%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WAT = 79%</a:t>
            </a:r>
            <a:br>
              <a:rPr lang="en-CA" sz="2000" dirty="0"/>
            </a:br>
            <a:endParaRPr lang="en-CA" sz="2000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61897-6ACD-4D7A-88CC-CFCAEE332F78}"/>
              </a:ext>
            </a:extLst>
          </p:cNvPr>
          <p:cNvSpPr/>
          <p:nvPr/>
        </p:nvSpPr>
        <p:spPr>
          <a:xfrm>
            <a:off x="845636" y="1904214"/>
            <a:ext cx="2293070" cy="80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51CD9C-9A20-4984-AC68-7B3C88E957FE}"/>
              </a:ext>
            </a:extLst>
          </p:cNvPr>
          <p:cNvCxnSpPr>
            <a:cxnSpLocks/>
          </p:cNvCxnSpPr>
          <p:nvPr/>
        </p:nvCxnSpPr>
        <p:spPr>
          <a:xfrm flipV="1">
            <a:off x="3044858" y="1904215"/>
            <a:ext cx="0" cy="803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FEE7-2A6A-41C2-8EEE-952A193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8914"/>
            <a:ext cx="8610600" cy="1293028"/>
          </a:xfrm>
        </p:spPr>
        <p:txBody>
          <a:bodyPr>
            <a:normAutofit/>
          </a:bodyPr>
          <a:lstStyle/>
          <a:p>
            <a:r>
              <a:rPr lang="en-CA" sz="6000" b="1" cap="none" dirty="0" err="1">
                <a:solidFill>
                  <a:srgbClr val="FFFF00"/>
                </a:solidFill>
              </a:rPr>
              <a:t>Stuster</a:t>
            </a:r>
            <a:r>
              <a:rPr lang="en-CA" sz="6000" b="1" cap="none" dirty="0">
                <a:solidFill>
                  <a:srgbClr val="FFFF00"/>
                </a:solidFill>
              </a:rPr>
              <a:t> &amp; Burns (1998)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A5B0-7897-45AA-B748-E5A0B035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0092"/>
            <a:ext cx="4517796" cy="4398594"/>
          </a:xfrm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BF75A4-3DDF-4DA8-ADEE-7429F66AEDDA}"/>
              </a:ext>
            </a:extLst>
          </p:cNvPr>
          <p:cNvSpPr txBox="1">
            <a:spLocks/>
          </p:cNvSpPr>
          <p:nvPr/>
        </p:nvSpPr>
        <p:spPr>
          <a:xfrm>
            <a:off x="958121" y="1870707"/>
            <a:ext cx="4425697" cy="4718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800" b="1" i="1" dirty="0">
                <a:solidFill>
                  <a:srgbClr val="FFFF00"/>
                </a:solidFill>
              </a:rPr>
              <a:t> 	</a:t>
            </a:r>
            <a:r>
              <a:rPr lang="en-CA" sz="2800" b="1" i="1" u="sng" dirty="0">
                <a:solidFill>
                  <a:srgbClr val="FFFF00"/>
                </a:solidFill>
              </a:rPr>
              <a:t>Sensitivity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b="1" i="1" dirty="0"/>
              <a:t>% correctly identified</a:t>
            </a:r>
            <a:br>
              <a:rPr lang="en-CA" b="1" i="1" dirty="0"/>
            </a:br>
            <a:r>
              <a:rPr lang="en-CA" b="1" i="1" dirty="0"/>
              <a:t> as impaired (BAC&gt;.08)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CA" sz="2800" b="1" i="1" u="sng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All 3 Tests = 98%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None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HGN = 98%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OLS = 92%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WAT = 92%</a:t>
            </a:r>
            <a:br>
              <a:rPr lang="en-CA" sz="2000" dirty="0"/>
            </a:br>
            <a:endParaRPr lang="en-CA" sz="2000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3722C7-2F01-4F0F-A25B-7BE5FC0D4281}"/>
              </a:ext>
            </a:extLst>
          </p:cNvPr>
          <p:cNvSpPr txBox="1">
            <a:spLocks/>
          </p:cNvSpPr>
          <p:nvPr/>
        </p:nvSpPr>
        <p:spPr>
          <a:xfrm>
            <a:off x="6096000" y="1820092"/>
            <a:ext cx="4425697" cy="4718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800" b="1" i="1" dirty="0">
                <a:solidFill>
                  <a:srgbClr val="FFFF00"/>
                </a:solidFill>
              </a:rPr>
              <a:t> 	</a:t>
            </a:r>
            <a:r>
              <a:rPr lang="en-CA" sz="2800" b="1" i="1" u="sng" dirty="0">
                <a:solidFill>
                  <a:srgbClr val="FFFF00"/>
                </a:solidFill>
              </a:rPr>
              <a:t>Specificity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b="1" i="1" dirty="0"/>
              <a:t>% correctly identified</a:t>
            </a:r>
            <a:br>
              <a:rPr lang="en-CA" b="1" i="1" dirty="0"/>
            </a:br>
            <a:r>
              <a:rPr lang="en-CA" b="1" i="1" dirty="0"/>
              <a:t> as </a:t>
            </a:r>
            <a:r>
              <a:rPr lang="en-CA" b="1" i="1" u="sng" dirty="0"/>
              <a:t>not</a:t>
            </a:r>
            <a:r>
              <a:rPr lang="en-CA" b="1" i="1" dirty="0"/>
              <a:t> impaired (BAC ≤ .08)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CA" sz="2800" b="1" i="1" u="sng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All 3 Tests = 71%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None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HGN = 63%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OLS = 59%</a:t>
            </a:r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CA" sz="2800" dirty="0"/>
          </a:p>
          <a:p>
            <a:pPr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WAT = 47%</a:t>
            </a:r>
            <a:br>
              <a:rPr lang="en-CA" sz="2000" dirty="0"/>
            </a:br>
            <a:endParaRPr lang="en-CA" sz="2000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21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60E7-3653-4E4F-A897-244DB059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What problem are we 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trying to solve?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3647-778C-4ABA-BF12-184FB6CE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9167"/>
            <a:ext cx="10820400" cy="46503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endParaRPr lang="en-US" sz="2800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None/>
            </a:pPr>
            <a:endParaRPr lang="en-CA" sz="28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4D57651-54EC-4340-84FB-A9FFB909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9" y="2057401"/>
            <a:ext cx="9309531" cy="451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27AEF-3EC9-427B-9460-A46A273D8D59}"/>
              </a:ext>
            </a:extLst>
          </p:cNvPr>
          <p:cNvSpPr/>
          <p:nvPr/>
        </p:nvSpPr>
        <p:spPr>
          <a:xfrm>
            <a:off x="1436016" y="263714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4800" b="1" i="1" dirty="0">
                <a:solidFill>
                  <a:srgbClr val="FF0000"/>
                </a:solidFill>
              </a:rPr>
              <a:t>Is the SFST a valid</a:t>
            </a:r>
            <a:br>
              <a:rPr lang="en-CA" sz="4800" b="1" i="1" dirty="0">
                <a:solidFill>
                  <a:srgbClr val="FF0000"/>
                </a:solidFill>
              </a:rPr>
            </a:br>
            <a:r>
              <a:rPr lang="en-CA" sz="4800" b="1" i="1" dirty="0">
                <a:solidFill>
                  <a:srgbClr val="FF0000"/>
                </a:solidFill>
              </a:rPr>
              <a:t> test to identify driver impairment </a:t>
            </a:r>
            <a:br>
              <a:rPr lang="en-CA" sz="4800" b="1" i="1" dirty="0">
                <a:solidFill>
                  <a:srgbClr val="FF0000"/>
                </a:solidFill>
              </a:rPr>
            </a:br>
            <a:r>
              <a:rPr lang="en-CA" sz="4800" b="1" i="1" dirty="0">
                <a:solidFill>
                  <a:srgbClr val="FF0000"/>
                </a:solidFill>
              </a:rPr>
              <a:t> due to drugs?</a:t>
            </a:r>
          </a:p>
        </p:txBody>
      </p:sp>
    </p:spTree>
    <p:extLst>
      <p:ext uri="{BB962C8B-B14F-4D97-AF65-F5344CB8AC3E}">
        <p14:creationId xmlns:p14="http://schemas.microsoft.com/office/powerpoint/2010/main" val="391681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3059-561E-47FA-89FC-FDCF8D8A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>
                <a:solidFill>
                  <a:srgbClr val="FFFF00"/>
                </a:solidFill>
              </a:rPr>
              <a:t>I</a:t>
            </a:r>
            <a:r>
              <a:rPr lang="en-CA" sz="6000" cap="none" dirty="0">
                <a:solidFill>
                  <a:srgbClr val="FFFF00"/>
                </a:solidFill>
              </a:rPr>
              <a:t>nitial Studies</a:t>
            </a:r>
            <a:endParaRPr lang="en-CA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3B01-4BBB-4FD7-A039-C9531827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68" y="2291286"/>
            <a:ext cx="6246122" cy="2726232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Data from DRE evaluations provide a wealth of information that can be used to help determine validity of the SFST to detect drug impairment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CA" sz="2800" dirty="0"/>
              <a:t> Examine SFST clues by drug category</a:t>
            </a:r>
          </a:p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13CC9-57F6-4806-AE50-225E827A23C8}"/>
              </a:ext>
            </a:extLst>
          </p:cNvPr>
          <p:cNvSpPr txBox="1">
            <a:spLocks/>
          </p:cNvSpPr>
          <p:nvPr/>
        </p:nvSpPr>
        <p:spPr>
          <a:xfrm>
            <a:off x="6332456" y="2194246"/>
            <a:ext cx="591296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00"/>
              </a:buClr>
              <a:buNone/>
            </a:pPr>
            <a:endParaRPr lang="en-CA" sz="2800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08DFA2F-9F69-42AF-AB6C-80ACD2E2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578" y="1960361"/>
            <a:ext cx="3008781" cy="38891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06C84A-1864-4F20-903B-51222B39347C}"/>
              </a:ext>
            </a:extLst>
          </p:cNvPr>
          <p:cNvGrpSpPr/>
          <p:nvPr/>
        </p:nvGrpSpPr>
        <p:grpSpPr>
          <a:xfrm>
            <a:off x="6431390" y="2791401"/>
            <a:ext cx="2966236" cy="3853208"/>
            <a:chOff x="4355976" y="2611674"/>
            <a:chExt cx="2325823" cy="30127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C90C3-ECFA-40FF-8EB6-21BB7CEC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2611674"/>
              <a:ext cx="2325823" cy="30127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96203C-584B-4254-BF12-467D95CE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2708920"/>
              <a:ext cx="2128837" cy="82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937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9447</TotalTime>
  <Words>517</Words>
  <Application>Microsoft Office PowerPoint</Application>
  <PresentationFormat>Widescreen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Vapor Trail</vt:lpstr>
      <vt:lpstr>PowerPoint Presentation</vt:lpstr>
      <vt:lpstr>Overview</vt:lpstr>
      <vt:lpstr>Standardized Field Sobriety Test</vt:lpstr>
      <vt:lpstr>SFST Background</vt:lpstr>
      <vt:lpstr>Validation Studies</vt:lpstr>
      <vt:lpstr>Stuster &amp; Burns (1998)</vt:lpstr>
      <vt:lpstr>Stuster &amp; Burns (1998)</vt:lpstr>
      <vt:lpstr>What problem are we  trying to solve?</vt:lpstr>
      <vt:lpstr>Initial Studies</vt:lpstr>
      <vt:lpstr>HGN (4+ Clues) by Drug Category</vt:lpstr>
      <vt:lpstr>WAT (2+ Clues) by Drug Category</vt:lpstr>
      <vt:lpstr>OLS (4+ Clues) by Drug Category</vt:lpstr>
      <vt:lpstr>Validity Indicators of SFST for Drugs</vt:lpstr>
      <vt:lpstr>Additional Tests</vt:lpstr>
      <vt:lpstr>Additional Tests</vt:lpstr>
      <vt:lpstr>Other Indicators of THC</vt:lpstr>
      <vt:lpstr>SFST + FTN + Eyelid Tremors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DougB Beirness</dc:creator>
  <cp:lastModifiedBy>DougB Beirness</cp:lastModifiedBy>
  <cp:revision>157</cp:revision>
  <cp:lastPrinted>2019-04-27T18:28:13Z</cp:lastPrinted>
  <dcterms:created xsi:type="dcterms:W3CDTF">2018-05-30T22:03:17Z</dcterms:created>
  <dcterms:modified xsi:type="dcterms:W3CDTF">2019-04-27T19:25:31Z</dcterms:modified>
</cp:coreProperties>
</file>