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5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26"/>
  </p:notesMasterIdLst>
  <p:handoutMasterIdLst>
    <p:handoutMasterId r:id="rId27"/>
  </p:handoutMasterIdLst>
  <p:sldIdLst>
    <p:sldId id="256" r:id="rId2"/>
    <p:sldId id="261" r:id="rId3"/>
    <p:sldId id="281" r:id="rId4"/>
    <p:sldId id="262" r:id="rId5"/>
    <p:sldId id="264" r:id="rId6"/>
    <p:sldId id="266" r:id="rId7"/>
    <p:sldId id="267" r:id="rId8"/>
    <p:sldId id="270" r:id="rId9"/>
    <p:sldId id="282" r:id="rId10"/>
    <p:sldId id="269" r:id="rId11"/>
    <p:sldId id="280" r:id="rId12"/>
    <p:sldId id="258" r:id="rId13"/>
    <p:sldId id="257" r:id="rId14"/>
    <p:sldId id="274" r:id="rId15"/>
    <p:sldId id="259" r:id="rId16"/>
    <p:sldId id="272" r:id="rId17"/>
    <p:sldId id="273" r:id="rId18"/>
    <p:sldId id="275" r:id="rId19"/>
    <p:sldId id="276" r:id="rId20"/>
    <p:sldId id="277" r:id="rId21"/>
    <p:sldId id="278" r:id="rId22"/>
    <p:sldId id="279" r:id="rId23"/>
    <p:sldId id="284" r:id="rId24"/>
    <p:sldId id="283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ea Tirnovanu" initials="AT" lastIdx="1" clrIdx="0">
    <p:extLst>
      <p:ext uri="{19B8F6BF-5375-455C-9EA6-DF929625EA0E}">
        <p15:presenceInfo xmlns:p15="http://schemas.microsoft.com/office/powerpoint/2012/main" userId="dbbfea83a1dab72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8439"/>
    <a:srgbClr val="61963F"/>
    <a:srgbClr val="669F42"/>
    <a:srgbClr val="E27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88"/>
    <p:restoredTop sz="89626"/>
  </p:normalViewPr>
  <p:slideViewPr>
    <p:cSldViewPr snapToGrid="0" snapToObjects="1">
      <p:cViewPr varScale="1">
        <p:scale>
          <a:sx n="58" d="100"/>
          <a:sy n="58" d="100"/>
        </p:scale>
        <p:origin x="192" y="106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4" d="100"/>
          <a:sy n="84" d="100"/>
        </p:scale>
        <p:origin x="784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andreeat/Documents/Donnees%20cote%20GHQ12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Chart%20in%20Microsoft%20PowerPoint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Chart%20in%20Microsoft%20PowerPoint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164961784469024"/>
          <c:y val="0.13002333041703121"/>
          <c:w val="0.78949164767651114"/>
          <c:h val="0.763115231056824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Sheet1!$A$39</c:f>
              <c:strCache>
                <c:ptCount val="1"/>
                <c:pt idx="0">
                  <c:v>Cannabis users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D9B8-5A42-BB13-8DAC23F46C4B}"/>
              </c:ext>
            </c:extLst>
          </c:dPt>
          <c:cat>
            <c:strRef>
              <c:f>Sheet1!$B$38:$C$38</c:f>
              <c:strCache>
                <c:ptCount val="2"/>
                <c:pt idx="0">
                  <c:v>DUIC</c:v>
                </c:pt>
                <c:pt idx="1">
                  <c:v>No DUIC</c:v>
                </c:pt>
              </c:strCache>
            </c:strRef>
          </c:cat>
          <c:val>
            <c:numRef>
              <c:f>Sheet1!$B$39:$C$39</c:f>
              <c:numCache>
                <c:formatCode>General</c:formatCode>
                <c:ptCount val="2"/>
                <c:pt idx="0">
                  <c:v>40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9B8-5A42-BB13-8DAC23F46C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0"/>
        <c:axId val="1584096847"/>
        <c:axId val="1729888047"/>
      </c:barChart>
      <c:barChart>
        <c:barDir val="col"/>
        <c:grouping val="clustered"/>
        <c:varyColors val="0"/>
        <c:ser>
          <c:idx val="1"/>
          <c:order val="1"/>
          <c:tx>
            <c:strRef>
              <c:f>Sheet1!$A$40</c:f>
              <c:strCache>
                <c:ptCount val="1"/>
                <c:pt idx="0">
                  <c:v>Cannabis users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Sheet1!$B$38:$C$38</c:f>
              <c:strCache>
                <c:ptCount val="2"/>
                <c:pt idx="0">
                  <c:v>DUIC</c:v>
                </c:pt>
                <c:pt idx="1">
                  <c:v>No DUIC</c:v>
                </c:pt>
              </c:strCache>
            </c:strRef>
          </c:cat>
          <c:val>
            <c:numRef>
              <c:f>Sheet1!$B$40:$C$40</c:f>
              <c:numCache>
                <c:formatCode>General</c:formatCode>
                <c:ptCount val="2"/>
                <c:pt idx="0">
                  <c:v>0</c:v>
                </c:pt>
                <c:pt idx="1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9B8-5A42-BB13-8DAC23F46C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0"/>
        <c:axId val="1775018447"/>
        <c:axId val="1724473711"/>
      </c:barChart>
      <c:catAx>
        <c:axId val="158409684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29888047"/>
        <c:crosses val="autoZero"/>
        <c:auto val="0"/>
        <c:lblAlgn val="ctr"/>
        <c:lblOffset val="100"/>
        <c:noMultiLvlLbl val="0"/>
      </c:catAx>
      <c:valAx>
        <c:axId val="1729888047"/>
        <c:scaling>
          <c:orientation val="minMax"/>
          <c:max val="50"/>
          <c:min val="0"/>
        </c:scaling>
        <c:delete val="1"/>
        <c:axPos val="l"/>
        <c:numFmt formatCode="General" sourceLinked="1"/>
        <c:majorTickMark val="none"/>
        <c:minorTickMark val="none"/>
        <c:tickLblPos val="nextTo"/>
        <c:crossAx val="1584096847"/>
        <c:crosses val="autoZero"/>
        <c:crossBetween val="between"/>
      </c:valAx>
      <c:valAx>
        <c:axId val="1724473711"/>
        <c:scaling>
          <c:orientation val="minMax"/>
        </c:scaling>
        <c:delete val="1"/>
        <c:axPos val="r"/>
        <c:numFmt formatCode="General" sourceLinked="1"/>
        <c:majorTickMark val="out"/>
        <c:minorTickMark val="none"/>
        <c:tickLblPos val="nextTo"/>
        <c:crossAx val="1775018447"/>
        <c:crosses val="max"/>
        <c:crossBetween val="between"/>
      </c:valAx>
      <c:catAx>
        <c:axId val="1775018447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724473711"/>
        <c:crosses val="autoZero"/>
        <c:auto val="1"/>
        <c:lblAlgn val="ctr"/>
        <c:lblOffset val="100"/>
        <c:noMultiLvlLbl val="0"/>
      </c:cat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2">
        <a:alpha val="0"/>
      </a:schemeClr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231424412682285E-2"/>
          <c:y val="0.18777100935767263"/>
          <c:w val="0.93583012398043219"/>
          <c:h val="0.6177739850893820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'[Chart in Microsoft PowerPoint]Sheet1'!$A$2</c:f>
              <c:strCache>
                <c:ptCount val="1"/>
                <c:pt idx="0">
                  <c:v>DUIC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'[Chart in Microsoft PowerPoint]Sheet1'!$B$1:$E$1</c:f>
              <c:strCache>
                <c:ptCount val="4"/>
                <c:pt idx="0">
                  <c:v>Men 18-25 years old</c:v>
                </c:pt>
                <c:pt idx="1">
                  <c:v>Men 26 years and older</c:v>
                </c:pt>
                <c:pt idx="2">
                  <c:v>Women 18-25 years old</c:v>
                </c:pt>
                <c:pt idx="3">
                  <c:v>Women 26 years and older</c:v>
                </c:pt>
              </c:strCache>
            </c:strRef>
          </c:cat>
          <c:val>
            <c:numRef>
              <c:f>'[Chart in Microsoft PowerPoint]Sheet1'!$B$2:$E$2</c:f>
              <c:numCache>
                <c:formatCode>#,##0</c:formatCode>
                <c:ptCount val="4"/>
                <c:pt idx="0">
                  <c:v>28.8049</c:v>
                </c:pt>
                <c:pt idx="1">
                  <c:v>30.454999999999998</c:v>
                </c:pt>
                <c:pt idx="2">
                  <c:v>29.733000000000001</c:v>
                </c:pt>
                <c:pt idx="3">
                  <c:v>28.471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8D9-5B41-8A21-5C0F9F366936}"/>
            </c:ext>
          </c:extLst>
        </c:ser>
        <c:ser>
          <c:idx val="1"/>
          <c:order val="1"/>
          <c:tx>
            <c:strRef>
              <c:f>'[Chart in Microsoft PowerPoint]Sheet1'!$A$3</c:f>
              <c:strCache>
                <c:ptCount val="1"/>
                <c:pt idx="0">
                  <c:v>No DUIC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'[Chart in Microsoft PowerPoint]Sheet1'!$B$1:$E$1</c:f>
              <c:strCache>
                <c:ptCount val="4"/>
                <c:pt idx="0">
                  <c:v>Men 18-25 years old</c:v>
                </c:pt>
                <c:pt idx="1">
                  <c:v>Men 26 years and older</c:v>
                </c:pt>
                <c:pt idx="2">
                  <c:v>Women 18-25 years old</c:v>
                </c:pt>
                <c:pt idx="3">
                  <c:v>Women 26 years and older</c:v>
                </c:pt>
              </c:strCache>
            </c:strRef>
          </c:cat>
          <c:val>
            <c:numRef>
              <c:f>'[Chart in Microsoft PowerPoint]Sheet1'!$B$3:$E$3</c:f>
              <c:numCache>
                <c:formatCode>#,##0</c:formatCode>
                <c:ptCount val="4"/>
                <c:pt idx="0">
                  <c:v>28.068200000000001</c:v>
                </c:pt>
                <c:pt idx="1">
                  <c:v>28.02</c:v>
                </c:pt>
                <c:pt idx="2">
                  <c:v>29.195</c:v>
                </c:pt>
                <c:pt idx="3">
                  <c:v>27.518999999999998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8D9-5B41-8A21-5C0F9F3669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59954408"/>
        <c:axId val="459955392"/>
      </c:barChart>
      <c:catAx>
        <c:axId val="4599544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bg1"/>
                </a:solidFill>
                <a:latin typeface="Arial Black" panose="020B0604020202020204" pitchFamily="34" charset="0"/>
                <a:ea typeface="+mn-ea"/>
                <a:cs typeface="Arial Black" panose="020B0604020202020204" pitchFamily="34" charset="0"/>
              </a:defRPr>
            </a:pPr>
            <a:endParaRPr lang="en-US"/>
          </a:p>
        </c:txPr>
        <c:crossAx val="459955392"/>
        <c:crosses val="autoZero"/>
        <c:auto val="1"/>
        <c:lblAlgn val="ctr"/>
        <c:lblOffset val="100"/>
        <c:tickLblSkip val="1"/>
        <c:noMultiLvlLbl val="0"/>
      </c:catAx>
      <c:valAx>
        <c:axId val="459955392"/>
        <c:scaling>
          <c:orientation val="minMax"/>
        </c:scaling>
        <c:delete val="0"/>
        <c:axPos val="l"/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bg1"/>
                </a:solidFill>
                <a:latin typeface="Arial Black" panose="020B0604020202020204" pitchFamily="34" charset="0"/>
                <a:ea typeface="+mn-ea"/>
                <a:cs typeface="Arial Black" panose="020B0604020202020204" pitchFamily="34" charset="0"/>
              </a:defRPr>
            </a:pPr>
            <a:endParaRPr lang="en-US"/>
          </a:p>
        </c:txPr>
        <c:crossAx val="459954408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5675191395252365"/>
          <c:y val="0.94003689481913832"/>
          <c:w val="0.28649604936635226"/>
          <c:h val="5.996310518086173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'[Chart in Microsoft PowerPoint]Sheet1'!$A$29</c:f>
              <c:strCache>
                <c:ptCount val="1"/>
                <c:pt idx="0">
                  <c:v>DUIC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'[Chart in Microsoft PowerPoint]Sheet1'!$B$28:$E$28</c:f>
              <c:strCache>
                <c:ptCount val="4"/>
                <c:pt idx="0">
                  <c:v>Men 18-25 years old</c:v>
                </c:pt>
                <c:pt idx="1">
                  <c:v>Men 26 years and older</c:v>
                </c:pt>
                <c:pt idx="2">
                  <c:v>Women 18-25 years old</c:v>
                </c:pt>
                <c:pt idx="3">
                  <c:v>Women 26 years and older</c:v>
                </c:pt>
              </c:strCache>
            </c:strRef>
          </c:cat>
          <c:val>
            <c:numRef>
              <c:f>'[Chart in Microsoft PowerPoint]Sheet1'!$B$29:$E$29</c:f>
              <c:numCache>
                <c:formatCode>#,##0</c:formatCode>
                <c:ptCount val="4"/>
                <c:pt idx="0">
                  <c:v>28.175925925925927</c:v>
                </c:pt>
                <c:pt idx="1">
                  <c:v>30.6389</c:v>
                </c:pt>
                <c:pt idx="2" formatCode="###0.0000">
                  <c:v>28.702380952380956</c:v>
                </c:pt>
                <c:pt idx="3">
                  <c:v>28.6875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648-FF4D-9696-7635B4401C39}"/>
            </c:ext>
          </c:extLst>
        </c:ser>
        <c:ser>
          <c:idx val="1"/>
          <c:order val="1"/>
          <c:tx>
            <c:strRef>
              <c:f>'[Chart in Microsoft PowerPoint]Sheet1'!$A$30</c:f>
              <c:strCache>
                <c:ptCount val="1"/>
                <c:pt idx="0">
                  <c:v>No DUIC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'[Chart in Microsoft PowerPoint]Sheet1'!$B$28:$E$28</c:f>
              <c:strCache>
                <c:ptCount val="4"/>
                <c:pt idx="0">
                  <c:v>Men 18-25 years old</c:v>
                </c:pt>
                <c:pt idx="1">
                  <c:v>Men 26 years and older</c:v>
                </c:pt>
                <c:pt idx="2">
                  <c:v>Women 18-25 years old</c:v>
                </c:pt>
                <c:pt idx="3">
                  <c:v>Women 26 years and older</c:v>
                </c:pt>
              </c:strCache>
            </c:strRef>
          </c:cat>
          <c:val>
            <c:numRef>
              <c:f>'[Chart in Microsoft PowerPoint]Sheet1'!$B$30:$E$30</c:f>
              <c:numCache>
                <c:formatCode>#,##0</c:formatCode>
                <c:ptCount val="4"/>
                <c:pt idx="0">
                  <c:v>28.1538</c:v>
                </c:pt>
                <c:pt idx="1">
                  <c:v>27.945900000000002</c:v>
                </c:pt>
                <c:pt idx="2">
                  <c:v>29.071400000000001</c:v>
                </c:pt>
                <c:pt idx="3">
                  <c:v>26.538499999999999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648-FF4D-9696-7635B4401C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32580376"/>
        <c:axId val="532577752"/>
      </c:barChart>
      <c:catAx>
        <c:axId val="532580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bg1"/>
                </a:solidFill>
                <a:latin typeface="Arial Black" panose="020B0604020202020204" pitchFamily="34" charset="0"/>
                <a:ea typeface="+mn-ea"/>
                <a:cs typeface="Arial Black" panose="020B0604020202020204" pitchFamily="34" charset="0"/>
              </a:defRPr>
            </a:pPr>
            <a:endParaRPr lang="en-US"/>
          </a:p>
        </c:txPr>
        <c:crossAx val="532577752"/>
        <c:crosses val="autoZero"/>
        <c:auto val="1"/>
        <c:lblAlgn val="ctr"/>
        <c:lblOffset val="100"/>
        <c:noMultiLvlLbl val="0"/>
      </c:catAx>
      <c:valAx>
        <c:axId val="532577752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bg1"/>
                </a:solidFill>
                <a:latin typeface="Arial Black" panose="020B0604020202020204" pitchFamily="34" charset="0"/>
                <a:ea typeface="+mn-ea"/>
                <a:cs typeface="Arial Black" panose="020B0604020202020204" pitchFamily="34" charset="0"/>
              </a:defRPr>
            </a:pPr>
            <a:endParaRPr lang="en-US"/>
          </a:p>
        </c:txPr>
        <c:crossAx val="5325803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D3E352-8C8C-114A-84A4-AAA607779179}" type="doc">
      <dgm:prSet loTypeId="urn:microsoft.com/office/officeart/2005/8/layout/radial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DB58749-55E1-754A-9A83-727B1C6209F5}">
      <dgm:prSet phldrT="[Text]" phldr="1"/>
      <dgm:spPr>
        <a:solidFill>
          <a:schemeClr val="accent6">
            <a:lumMod val="75000"/>
          </a:schemeClr>
        </a:solidFill>
        <a:ln>
          <a:solidFill>
            <a:schemeClr val="bg1"/>
          </a:solidFill>
        </a:ln>
      </dgm:spPr>
      <dgm:t>
        <a:bodyPr/>
        <a:lstStyle/>
        <a:p>
          <a:endParaRPr lang="en-US" dirty="0"/>
        </a:p>
      </dgm:t>
    </dgm:pt>
    <dgm:pt modelId="{A5DEBDDE-0D37-5D4B-9E46-5EA5FF28BD08}" type="parTrans" cxnId="{F3CFE10D-7478-1B42-AA53-A2ACE36D80EA}">
      <dgm:prSet/>
      <dgm:spPr/>
      <dgm:t>
        <a:bodyPr/>
        <a:lstStyle/>
        <a:p>
          <a:endParaRPr lang="en-US"/>
        </a:p>
      </dgm:t>
    </dgm:pt>
    <dgm:pt modelId="{2EA40981-AEE3-FE4B-9F88-8EB43FC2900B}" type="sibTrans" cxnId="{F3CFE10D-7478-1B42-AA53-A2ACE36D80EA}">
      <dgm:prSet/>
      <dgm:spPr/>
      <dgm:t>
        <a:bodyPr/>
        <a:lstStyle/>
        <a:p>
          <a:endParaRPr lang="en-US"/>
        </a:p>
      </dgm:t>
    </dgm:pt>
    <dgm:pt modelId="{C9860526-9D40-D94C-BC5D-0AA2EA35052C}">
      <dgm:prSet phldrT="[Text]"/>
      <dgm:spPr>
        <a:gradFill rotWithShape="0">
          <a:gsLst>
            <a:gs pos="0">
              <a:schemeClr val="accent2">
                <a:lumMod val="0"/>
                <a:lumOff val="100000"/>
              </a:schemeClr>
            </a:gs>
            <a:gs pos="97000">
              <a:schemeClr val="accent2">
                <a:lumMod val="0"/>
                <a:lumOff val="100000"/>
              </a:schemeClr>
            </a:gs>
            <a:gs pos="51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</a:gradFill>
      </dgm:spPr>
      <dgm:t>
        <a:bodyPr/>
        <a:lstStyle/>
        <a:p>
          <a:r>
            <a:rPr lang="en-US" b="1" dirty="0">
              <a:solidFill>
                <a:schemeClr val="tx1"/>
              </a:solidFill>
              <a:latin typeface="+mj-lt"/>
            </a:rPr>
            <a:t>Bachelor’s student in psychology</a:t>
          </a:r>
          <a:endParaRPr lang="en-US" dirty="0">
            <a:solidFill>
              <a:schemeClr val="tx1"/>
            </a:solidFill>
          </a:endParaRPr>
        </a:p>
      </dgm:t>
    </dgm:pt>
    <dgm:pt modelId="{DA63800F-6E32-4649-9BDB-DA8CCBA61AA2}" type="parTrans" cxnId="{0128DE01-6367-414D-8A4B-05B8403B9E5B}">
      <dgm:prSet/>
      <dgm:spPr>
        <a:ln>
          <a:solidFill>
            <a:schemeClr val="bg1"/>
          </a:solidFill>
        </a:ln>
      </dgm:spPr>
      <dgm:t>
        <a:bodyPr/>
        <a:lstStyle/>
        <a:p>
          <a:endParaRPr lang="en-US"/>
        </a:p>
      </dgm:t>
    </dgm:pt>
    <dgm:pt modelId="{2A6320E0-A7D5-3F49-BB11-B451F3C059A6}" type="sibTrans" cxnId="{0128DE01-6367-414D-8A4B-05B8403B9E5B}">
      <dgm:prSet/>
      <dgm:spPr/>
      <dgm:t>
        <a:bodyPr/>
        <a:lstStyle/>
        <a:p>
          <a:endParaRPr lang="en-US"/>
        </a:p>
      </dgm:t>
    </dgm:pt>
    <dgm:pt modelId="{62CB68E4-5CDA-614A-9504-E66F24D760BD}">
      <dgm:prSet phldrT="[Text]"/>
      <dgm:spPr>
        <a:gradFill rotWithShape="0">
          <a:gsLst>
            <a:gs pos="0">
              <a:schemeClr val="accent2">
                <a:lumMod val="0"/>
                <a:lumOff val="100000"/>
              </a:schemeClr>
            </a:gs>
            <a:gs pos="100000">
              <a:schemeClr val="accent2">
                <a:lumMod val="0"/>
                <a:lumOff val="100000"/>
              </a:schemeClr>
            </a:gs>
            <a:gs pos="52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</a:gradFill>
        <a:ln>
          <a:solidFill>
            <a:schemeClr val="lt1">
              <a:hueOff val="0"/>
              <a:satOff val="0"/>
              <a:lumOff val="0"/>
            </a:schemeClr>
          </a:solidFill>
        </a:ln>
      </dgm:spPr>
      <dgm:t>
        <a:bodyPr/>
        <a:lstStyle/>
        <a:p>
          <a:r>
            <a:rPr lang="en-US" b="1" dirty="0">
              <a:solidFill>
                <a:schemeClr val="tx1"/>
              </a:solidFill>
              <a:latin typeface="+mj-lt"/>
            </a:rPr>
            <a:t>Research assistant </a:t>
          </a:r>
          <a:endParaRPr lang="en-US" dirty="0">
            <a:solidFill>
              <a:schemeClr val="tx1"/>
            </a:solidFill>
          </a:endParaRPr>
        </a:p>
      </dgm:t>
    </dgm:pt>
    <dgm:pt modelId="{5B6A8B88-E537-FB4D-84CC-0964A974ED46}" type="parTrans" cxnId="{F94F7CBC-735D-E649-87B6-B15CBA2C19A9}">
      <dgm:prSet/>
      <dgm:spPr>
        <a:ln>
          <a:solidFill>
            <a:schemeClr val="bg1"/>
          </a:solidFill>
        </a:ln>
      </dgm:spPr>
      <dgm:t>
        <a:bodyPr/>
        <a:lstStyle/>
        <a:p>
          <a:endParaRPr lang="en-US"/>
        </a:p>
      </dgm:t>
    </dgm:pt>
    <dgm:pt modelId="{AD498C74-F971-044B-AE03-92A1265066DB}" type="sibTrans" cxnId="{F94F7CBC-735D-E649-87B6-B15CBA2C19A9}">
      <dgm:prSet/>
      <dgm:spPr/>
      <dgm:t>
        <a:bodyPr/>
        <a:lstStyle/>
        <a:p>
          <a:endParaRPr lang="en-US"/>
        </a:p>
      </dgm:t>
    </dgm:pt>
    <dgm:pt modelId="{1916803A-8C89-6A44-B56F-A4BE54CC45B2}">
      <dgm:prSet phldrT="[Text]"/>
      <dgm:spPr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100000">
              <a:schemeClr val="accent2">
                <a:lumMod val="0"/>
                <a:lumOff val="100000"/>
              </a:schemeClr>
            </a:gs>
            <a:gs pos="52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</dgm:spPr>
      <dgm:t>
        <a:bodyPr/>
        <a:lstStyle/>
        <a:p>
          <a:r>
            <a:rPr lang="en-US" b="1" dirty="0">
              <a:solidFill>
                <a:schemeClr val="tx1"/>
              </a:solidFill>
              <a:latin typeface="+mj-lt"/>
            </a:rPr>
            <a:t>Counselor at IVAC</a:t>
          </a:r>
          <a:endParaRPr lang="en-US" dirty="0">
            <a:solidFill>
              <a:schemeClr val="tx1"/>
            </a:solidFill>
          </a:endParaRPr>
        </a:p>
      </dgm:t>
    </dgm:pt>
    <dgm:pt modelId="{29F246C7-9E38-864A-A4EE-35223FA84BD3}" type="parTrans" cxnId="{B5335476-31AA-F446-B896-635D9D5A0C6B}">
      <dgm:prSet/>
      <dgm:spPr>
        <a:ln>
          <a:solidFill>
            <a:schemeClr val="bg1"/>
          </a:solidFill>
        </a:ln>
      </dgm:spPr>
      <dgm:t>
        <a:bodyPr/>
        <a:lstStyle/>
        <a:p>
          <a:endParaRPr lang="en-US"/>
        </a:p>
      </dgm:t>
    </dgm:pt>
    <dgm:pt modelId="{5FEE3B70-320D-1644-81DB-A944164221A3}" type="sibTrans" cxnId="{B5335476-31AA-F446-B896-635D9D5A0C6B}">
      <dgm:prSet/>
      <dgm:spPr/>
      <dgm:t>
        <a:bodyPr/>
        <a:lstStyle/>
        <a:p>
          <a:endParaRPr lang="en-US"/>
        </a:p>
      </dgm:t>
    </dgm:pt>
    <dgm:pt modelId="{DCBE8141-AEBF-0A41-B7AF-1C154CE6381B}" type="pres">
      <dgm:prSet presAssocID="{E9D3E352-8C8C-114A-84A4-AAA607779179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1F732031-A4D9-D740-BC44-F7290CCB4302}" type="pres">
      <dgm:prSet presAssocID="{BDB58749-55E1-754A-9A83-727B1C6209F5}" presName="centerShape" presStyleLbl="node0" presStyleIdx="0" presStyleCnt="1" custScaleX="92990" custScaleY="89487"/>
      <dgm:spPr/>
    </dgm:pt>
    <dgm:pt modelId="{A8305BC1-535F-0748-A3B4-FC7E8EAB0DAD}" type="pres">
      <dgm:prSet presAssocID="{DA63800F-6E32-4649-9BDB-DA8CCBA61AA2}" presName="Name9" presStyleLbl="parChTrans1D2" presStyleIdx="0" presStyleCnt="3"/>
      <dgm:spPr/>
    </dgm:pt>
    <dgm:pt modelId="{58F3B0D2-7288-8F45-B202-B955B719EB0A}" type="pres">
      <dgm:prSet presAssocID="{DA63800F-6E32-4649-9BDB-DA8CCBA61AA2}" presName="connTx" presStyleLbl="parChTrans1D2" presStyleIdx="0" presStyleCnt="3"/>
      <dgm:spPr/>
    </dgm:pt>
    <dgm:pt modelId="{B2088BB8-4F29-5F43-A609-12323FED3113}" type="pres">
      <dgm:prSet presAssocID="{C9860526-9D40-D94C-BC5D-0AA2EA35052C}" presName="node" presStyleLbl="node1" presStyleIdx="0" presStyleCnt="3" custScaleX="123836" custScaleY="114384">
        <dgm:presLayoutVars>
          <dgm:bulletEnabled val="1"/>
        </dgm:presLayoutVars>
      </dgm:prSet>
      <dgm:spPr/>
    </dgm:pt>
    <dgm:pt modelId="{D3E675E8-6146-4346-A723-1F0C8BD6AC65}" type="pres">
      <dgm:prSet presAssocID="{5B6A8B88-E537-FB4D-84CC-0964A974ED46}" presName="Name9" presStyleLbl="parChTrans1D2" presStyleIdx="1" presStyleCnt="3"/>
      <dgm:spPr/>
    </dgm:pt>
    <dgm:pt modelId="{7B354384-F61D-7D48-82E8-F0E15EAEC947}" type="pres">
      <dgm:prSet presAssocID="{5B6A8B88-E537-FB4D-84CC-0964A974ED46}" presName="connTx" presStyleLbl="parChTrans1D2" presStyleIdx="1" presStyleCnt="3"/>
      <dgm:spPr/>
    </dgm:pt>
    <dgm:pt modelId="{B708BF05-D8FA-F44A-8FEE-AB92B1DD2E97}" type="pres">
      <dgm:prSet presAssocID="{62CB68E4-5CDA-614A-9504-E66F24D760BD}" presName="node" presStyleLbl="node1" presStyleIdx="1" presStyleCnt="3" custScaleX="114221" custScaleY="112763">
        <dgm:presLayoutVars>
          <dgm:bulletEnabled val="1"/>
        </dgm:presLayoutVars>
      </dgm:prSet>
      <dgm:spPr/>
    </dgm:pt>
    <dgm:pt modelId="{024D3EFD-A603-AC49-BA71-D921913331EC}" type="pres">
      <dgm:prSet presAssocID="{29F246C7-9E38-864A-A4EE-35223FA84BD3}" presName="Name9" presStyleLbl="parChTrans1D2" presStyleIdx="2" presStyleCnt="3"/>
      <dgm:spPr/>
    </dgm:pt>
    <dgm:pt modelId="{93B26437-F547-F046-AABB-8432B83F3E2B}" type="pres">
      <dgm:prSet presAssocID="{29F246C7-9E38-864A-A4EE-35223FA84BD3}" presName="connTx" presStyleLbl="parChTrans1D2" presStyleIdx="2" presStyleCnt="3"/>
      <dgm:spPr/>
    </dgm:pt>
    <dgm:pt modelId="{1E93C68D-9B3D-CF4B-AFA7-B4AC35AE53F2}" type="pres">
      <dgm:prSet presAssocID="{1916803A-8C89-6A44-B56F-A4BE54CC45B2}" presName="node" presStyleLbl="node1" presStyleIdx="2" presStyleCnt="3" custScaleX="112374" custScaleY="106381">
        <dgm:presLayoutVars>
          <dgm:bulletEnabled val="1"/>
        </dgm:presLayoutVars>
      </dgm:prSet>
      <dgm:spPr/>
    </dgm:pt>
  </dgm:ptLst>
  <dgm:cxnLst>
    <dgm:cxn modelId="{0128DE01-6367-414D-8A4B-05B8403B9E5B}" srcId="{BDB58749-55E1-754A-9A83-727B1C6209F5}" destId="{C9860526-9D40-D94C-BC5D-0AA2EA35052C}" srcOrd="0" destOrd="0" parTransId="{DA63800F-6E32-4649-9BDB-DA8CCBA61AA2}" sibTransId="{2A6320E0-A7D5-3F49-BB11-B451F3C059A6}"/>
    <dgm:cxn modelId="{F3CFE10D-7478-1B42-AA53-A2ACE36D80EA}" srcId="{E9D3E352-8C8C-114A-84A4-AAA607779179}" destId="{BDB58749-55E1-754A-9A83-727B1C6209F5}" srcOrd="0" destOrd="0" parTransId="{A5DEBDDE-0D37-5D4B-9E46-5EA5FF28BD08}" sibTransId="{2EA40981-AEE3-FE4B-9F88-8EB43FC2900B}"/>
    <dgm:cxn modelId="{2FFD492E-E0F9-8C47-9CE8-0D85A4D11222}" type="presOf" srcId="{DA63800F-6E32-4649-9BDB-DA8CCBA61AA2}" destId="{A8305BC1-535F-0748-A3B4-FC7E8EAB0DAD}" srcOrd="0" destOrd="0" presId="urn:microsoft.com/office/officeart/2005/8/layout/radial1"/>
    <dgm:cxn modelId="{F76C4535-9249-3D41-A78E-66B9396D3FD2}" type="presOf" srcId="{62CB68E4-5CDA-614A-9504-E66F24D760BD}" destId="{B708BF05-D8FA-F44A-8FEE-AB92B1DD2E97}" srcOrd="0" destOrd="0" presId="urn:microsoft.com/office/officeart/2005/8/layout/radial1"/>
    <dgm:cxn modelId="{4E94A247-B637-4647-B685-EED041DDB3F4}" type="presOf" srcId="{29F246C7-9E38-864A-A4EE-35223FA84BD3}" destId="{93B26437-F547-F046-AABB-8432B83F3E2B}" srcOrd="1" destOrd="0" presId="urn:microsoft.com/office/officeart/2005/8/layout/radial1"/>
    <dgm:cxn modelId="{A0427C4E-93A1-9740-8B2F-F10C54201D34}" type="presOf" srcId="{29F246C7-9E38-864A-A4EE-35223FA84BD3}" destId="{024D3EFD-A603-AC49-BA71-D921913331EC}" srcOrd="0" destOrd="0" presId="urn:microsoft.com/office/officeart/2005/8/layout/radial1"/>
    <dgm:cxn modelId="{10BD724F-B6BF-6643-A36B-A017F234C177}" type="presOf" srcId="{5B6A8B88-E537-FB4D-84CC-0964A974ED46}" destId="{D3E675E8-6146-4346-A723-1F0C8BD6AC65}" srcOrd="0" destOrd="0" presId="urn:microsoft.com/office/officeart/2005/8/layout/radial1"/>
    <dgm:cxn modelId="{B5335476-31AA-F446-B896-635D9D5A0C6B}" srcId="{BDB58749-55E1-754A-9A83-727B1C6209F5}" destId="{1916803A-8C89-6A44-B56F-A4BE54CC45B2}" srcOrd="2" destOrd="0" parTransId="{29F246C7-9E38-864A-A4EE-35223FA84BD3}" sibTransId="{5FEE3B70-320D-1644-81DB-A944164221A3}"/>
    <dgm:cxn modelId="{707A3178-3205-8343-BD86-37D4834ED736}" type="presOf" srcId="{BDB58749-55E1-754A-9A83-727B1C6209F5}" destId="{1F732031-A4D9-D740-BC44-F7290CCB4302}" srcOrd="0" destOrd="0" presId="urn:microsoft.com/office/officeart/2005/8/layout/radial1"/>
    <dgm:cxn modelId="{CB6AC0A1-B1C5-1249-8234-B9C31982B713}" type="presOf" srcId="{C9860526-9D40-D94C-BC5D-0AA2EA35052C}" destId="{B2088BB8-4F29-5F43-A609-12323FED3113}" srcOrd="0" destOrd="0" presId="urn:microsoft.com/office/officeart/2005/8/layout/radial1"/>
    <dgm:cxn modelId="{D5DA12AB-4B13-6B4F-A358-2A7EB3AD41CA}" type="presOf" srcId="{E9D3E352-8C8C-114A-84A4-AAA607779179}" destId="{DCBE8141-AEBF-0A41-B7AF-1C154CE6381B}" srcOrd="0" destOrd="0" presId="urn:microsoft.com/office/officeart/2005/8/layout/radial1"/>
    <dgm:cxn modelId="{F94F7CBC-735D-E649-87B6-B15CBA2C19A9}" srcId="{BDB58749-55E1-754A-9A83-727B1C6209F5}" destId="{62CB68E4-5CDA-614A-9504-E66F24D760BD}" srcOrd="1" destOrd="0" parTransId="{5B6A8B88-E537-FB4D-84CC-0964A974ED46}" sibTransId="{AD498C74-F971-044B-AE03-92A1265066DB}"/>
    <dgm:cxn modelId="{C003E7C2-7F99-164A-98A4-E486D2C16161}" type="presOf" srcId="{1916803A-8C89-6A44-B56F-A4BE54CC45B2}" destId="{1E93C68D-9B3D-CF4B-AFA7-B4AC35AE53F2}" srcOrd="0" destOrd="0" presId="urn:microsoft.com/office/officeart/2005/8/layout/radial1"/>
    <dgm:cxn modelId="{A305A8C6-811E-104D-AEB6-4BFB0430BA74}" type="presOf" srcId="{DA63800F-6E32-4649-9BDB-DA8CCBA61AA2}" destId="{58F3B0D2-7288-8F45-B202-B955B719EB0A}" srcOrd="1" destOrd="0" presId="urn:microsoft.com/office/officeart/2005/8/layout/radial1"/>
    <dgm:cxn modelId="{05D242D3-485C-C741-9179-8C6D387DE261}" type="presOf" srcId="{5B6A8B88-E537-FB4D-84CC-0964A974ED46}" destId="{7B354384-F61D-7D48-82E8-F0E15EAEC947}" srcOrd="1" destOrd="0" presId="urn:microsoft.com/office/officeart/2005/8/layout/radial1"/>
    <dgm:cxn modelId="{57C4B743-7C1B-D94A-BF9F-8C064456F378}" type="presParOf" srcId="{DCBE8141-AEBF-0A41-B7AF-1C154CE6381B}" destId="{1F732031-A4D9-D740-BC44-F7290CCB4302}" srcOrd="0" destOrd="0" presId="urn:microsoft.com/office/officeart/2005/8/layout/radial1"/>
    <dgm:cxn modelId="{DA0A7830-E775-4B40-A6B0-3D642C53BAB1}" type="presParOf" srcId="{DCBE8141-AEBF-0A41-B7AF-1C154CE6381B}" destId="{A8305BC1-535F-0748-A3B4-FC7E8EAB0DAD}" srcOrd="1" destOrd="0" presId="urn:microsoft.com/office/officeart/2005/8/layout/radial1"/>
    <dgm:cxn modelId="{A420280E-2FFB-604F-B26D-FC47B0E344F8}" type="presParOf" srcId="{A8305BC1-535F-0748-A3B4-FC7E8EAB0DAD}" destId="{58F3B0D2-7288-8F45-B202-B955B719EB0A}" srcOrd="0" destOrd="0" presId="urn:microsoft.com/office/officeart/2005/8/layout/radial1"/>
    <dgm:cxn modelId="{CAC3B7CE-3188-294E-AC77-1D2D5FCD2E49}" type="presParOf" srcId="{DCBE8141-AEBF-0A41-B7AF-1C154CE6381B}" destId="{B2088BB8-4F29-5F43-A609-12323FED3113}" srcOrd="2" destOrd="0" presId="urn:microsoft.com/office/officeart/2005/8/layout/radial1"/>
    <dgm:cxn modelId="{3266EBC7-D4FE-9B46-99BB-25AF7FBE3E24}" type="presParOf" srcId="{DCBE8141-AEBF-0A41-B7AF-1C154CE6381B}" destId="{D3E675E8-6146-4346-A723-1F0C8BD6AC65}" srcOrd="3" destOrd="0" presId="urn:microsoft.com/office/officeart/2005/8/layout/radial1"/>
    <dgm:cxn modelId="{69BAB7AC-69F8-674D-A87B-2619A22EA28F}" type="presParOf" srcId="{D3E675E8-6146-4346-A723-1F0C8BD6AC65}" destId="{7B354384-F61D-7D48-82E8-F0E15EAEC947}" srcOrd="0" destOrd="0" presId="urn:microsoft.com/office/officeart/2005/8/layout/radial1"/>
    <dgm:cxn modelId="{E04543EE-C9D2-4447-A1DA-C7E79EB00766}" type="presParOf" srcId="{DCBE8141-AEBF-0A41-B7AF-1C154CE6381B}" destId="{B708BF05-D8FA-F44A-8FEE-AB92B1DD2E97}" srcOrd="4" destOrd="0" presId="urn:microsoft.com/office/officeart/2005/8/layout/radial1"/>
    <dgm:cxn modelId="{4FB49FA8-983C-A840-B18D-81636F74B203}" type="presParOf" srcId="{DCBE8141-AEBF-0A41-B7AF-1C154CE6381B}" destId="{024D3EFD-A603-AC49-BA71-D921913331EC}" srcOrd="5" destOrd="0" presId="urn:microsoft.com/office/officeart/2005/8/layout/radial1"/>
    <dgm:cxn modelId="{7AFEA3FD-5E53-604E-B63F-5A19C12D557A}" type="presParOf" srcId="{024D3EFD-A603-AC49-BA71-D921913331EC}" destId="{93B26437-F547-F046-AABB-8432B83F3E2B}" srcOrd="0" destOrd="0" presId="urn:microsoft.com/office/officeart/2005/8/layout/radial1"/>
    <dgm:cxn modelId="{FA0672F8-3097-044B-BFAB-ACA124C9B3E0}" type="presParOf" srcId="{DCBE8141-AEBF-0A41-B7AF-1C154CE6381B}" destId="{1E93C68D-9B3D-CF4B-AFA7-B4AC35AE53F2}" srcOrd="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5A4EA1C-2CF0-EE47-92DA-7697016B7167}" type="doc">
      <dgm:prSet loTypeId="urn:microsoft.com/office/officeart/2005/8/layout/vList6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2CFC4AF-013E-3A4A-83F6-975533B3B17B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1800" dirty="0"/>
            <a:t>✓Driving after cannabis intake</a:t>
          </a:r>
        </a:p>
        <a:p>
          <a:r>
            <a:rPr lang="en-US" sz="1800" dirty="0"/>
            <a:t>(DUIC)</a:t>
          </a:r>
        </a:p>
      </dgm:t>
    </dgm:pt>
    <dgm:pt modelId="{0C20E4B2-36AA-2F4A-B56F-D11DF89D9119}" type="parTrans" cxnId="{91BB1E83-A04C-B346-B92D-A6075DDF7855}">
      <dgm:prSet/>
      <dgm:spPr/>
      <dgm:t>
        <a:bodyPr/>
        <a:lstStyle/>
        <a:p>
          <a:endParaRPr lang="en-US"/>
        </a:p>
      </dgm:t>
    </dgm:pt>
    <dgm:pt modelId="{D5E44A6E-2786-3940-94C3-F729829B6484}" type="sibTrans" cxnId="{91BB1E83-A04C-B346-B92D-A6075DDF7855}">
      <dgm:prSet/>
      <dgm:spPr/>
      <dgm:t>
        <a:bodyPr/>
        <a:lstStyle/>
        <a:p>
          <a:endParaRPr lang="en-US"/>
        </a:p>
      </dgm:t>
    </dgm:pt>
    <dgm:pt modelId="{6DE2E9FE-D9E0-8F42-9140-C977E0F31B03}">
      <dgm:prSet phldrT="[Text]"/>
      <dgm:spPr>
        <a:solidFill>
          <a:schemeClr val="bg2">
            <a:alpha val="90000"/>
          </a:schemeClr>
        </a:solidFill>
      </dgm:spPr>
      <dgm:t>
        <a:bodyPr/>
        <a:lstStyle/>
        <a:p>
          <a:pPr>
            <a:buNone/>
          </a:pPr>
          <a:r>
            <a:rPr lang="en-US" dirty="0">
              <a:solidFill>
                <a:schemeClr val="tx1"/>
              </a:solidFill>
            </a:rPr>
            <a:t>  110 participants</a:t>
          </a:r>
        </a:p>
      </dgm:t>
    </dgm:pt>
    <dgm:pt modelId="{E124A0EF-DA3A-D74D-A9E7-E8CDEFBB8C7B}" type="parTrans" cxnId="{F2EEB2B4-CE61-B64B-8481-E79A6CC610AE}">
      <dgm:prSet/>
      <dgm:spPr/>
      <dgm:t>
        <a:bodyPr/>
        <a:lstStyle/>
        <a:p>
          <a:endParaRPr lang="en-US"/>
        </a:p>
      </dgm:t>
    </dgm:pt>
    <dgm:pt modelId="{A728F65A-7579-B449-A979-D1453D8A8024}" type="sibTrans" cxnId="{F2EEB2B4-CE61-B64B-8481-E79A6CC610AE}">
      <dgm:prSet/>
      <dgm:spPr/>
      <dgm:t>
        <a:bodyPr/>
        <a:lstStyle/>
        <a:p>
          <a:endParaRPr lang="en-US"/>
        </a:p>
      </dgm:t>
    </dgm:pt>
    <dgm:pt modelId="{775BBED6-519A-DC4A-AE33-CA4F9AAA9EBB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1800" dirty="0"/>
            <a:t>✗Not driving after cannabis intake</a:t>
          </a:r>
        </a:p>
        <a:p>
          <a:r>
            <a:rPr lang="en-US" sz="1800" dirty="0"/>
            <a:t>(No</a:t>
          </a:r>
          <a:r>
            <a:rPr lang="en-US" sz="1600" dirty="0"/>
            <a:t> </a:t>
          </a:r>
          <a:r>
            <a:rPr lang="en-US" sz="1800" dirty="0"/>
            <a:t>DUIC)</a:t>
          </a:r>
        </a:p>
      </dgm:t>
    </dgm:pt>
    <dgm:pt modelId="{55788909-73E0-D64A-882E-A859BE00443F}" type="parTrans" cxnId="{292656B9-CC25-EE45-A80F-1086118AC7BA}">
      <dgm:prSet/>
      <dgm:spPr/>
      <dgm:t>
        <a:bodyPr/>
        <a:lstStyle/>
        <a:p>
          <a:endParaRPr lang="en-US"/>
        </a:p>
      </dgm:t>
    </dgm:pt>
    <dgm:pt modelId="{9047300C-30A5-5246-A5EE-D41F52616340}" type="sibTrans" cxnId="{292656B9-CC25-EE45-A80F-1086118AC7BA}">
      <dgm:prSet/>
      <dgm:spPr/>
      <dgm:t>
        <a:bodyPr/>
        <a:lstStyle/>
        <a:p>
          <a:endParaRPr lang="en-US"/>
        </a:p>
      </dgm:t>
    </dgm:pt>
    <dgm:pt modelId="{107DA645-AA08-9A40-A7F1-EACFE976206C}">
      <dgm:prSet phldrT="[Text]"/>
      <dgm:spPr>
        <a:solidFill>
          <a:schemeClr val="bg2">
            <a:alpha val="90000"/>
          </a:schemeClr>
        </a:solidFill>
      </dgm:spPr>
      <dgm:t>
        <a:bodyPr/>
        <a:lstStyle/>
        <a:p>
          <a:pPr>
            <a:buFontTx/>
            <a:buNone/>
          </a:pPr>
          <a:r>
            <a:rPr lang="en-US" dirty="0">
              <a:solidFill>
                <a:schemeClr val="tx1"/>
              </a:solidFill>
            </a:rPr>
            <a:t>  228 participants</a:t>
          </a:r>
        </a:p>
      </dgm:t>
    </dgm:pt>
    <dgm:pt modelId="{5F53BDB5-51FF-5F42-88F0-FE9271D73C10}" type="parTrans" cxnId="{229F8061-0546-124D-91B8-455AF3FA20BD}">
      <dgm:prSet/>
      <dgm:spPr/>
      <dgm:t>
        <a:bodyPr/>
        <a:lstStyle/>
        <a:p>
          <a:endParaRPr lang="en-US"/>
        </a:p>
      </dgm:t>
    </dgm:pt>
    <dgm:pt modelId="{72D3976C-1498-6846-BBE4-222FF50078C1}" type="sibTrans" cxnId="{229F8061-0546-124D-91B8-455AF3FA20BD}">
      <dgm:prSet/>
      <dgm:spPr/>
      <dgm:t>
        <a:bodyPr/>
        <a:lstStyle/>
        <a:p>
          <a:endParaRPr lang="en-US"/>
        </a:p>
      </dgm:t>
    </dgm:pt>
    <dgm:pt modelId="{2737745A-70AA-6245-ABE7-66CC127C5EC8}">
      <dgm:prSet phldrT="[Text]"/>
      <dgm:spPr>
        <a:solidFill>
          <a:schemeClr val="bg2">
            <a:alpha val="90000"/>
          </a:schemeClr>
        </a:solidFill>
      </dgm:spPr>
      <dgm:t>
        <a:bodyPr/>
        <a:lstStyle/>
        <a:p>
          <a:endParaRPr lang="en-US" dirty="0"/>
        </a:p>
      </dgm:t>
    </dgm:pt>
    <dgm:pt modelId="{670404E8-6859-034A-A380-7B6A42FE8D07}" type="parTrans" cxnId="{44AEE133-6DE9-794B-82A9-A03A194EA58F}">
      <dgm:prSet/>
      <dgm:spPr/>
      <dgm:t>
        <a:bodyPr/>
        <a:lstStyle/>
        <a:p>
          <a:endParaRPr lang="en-US"/>
        </a:p>
      </dgm:t>
    </dgm:pt>
    <dgm:pt modelId="{654F5B77-F49E-3640-A4F3-1127F8D4ED5D}" type="sibTrans" cxnId="{44AEE133-6DE9-794B-82A9-A03A194EA58F}">
      <dgm:prSet/>
      <dgm:spPr/>
      <dgm:t>
        <a:bodyPr/>
        <a:lstStyle/>
        <a:p>
          <a:endParaRPr lang="en-US"/>
        </a:p>
      </dgm:t>
    </dgm:pt>
    <dgm:pt modelId="{602930B1-BC6F-4945-A004-361A130FF2F2}">
      <dgm:prSet phldrT="[Text]"/>
      <dgm:spPr>
        <a:solidFill>
          <a:schemeClr val="bg2">
            <a:alpha val="90000"/>
          </a:schemeClr>
        </a:solidFill>
      </dgm:spPr>
      <dgm:t>
        <a:bodyPr/>
        <a:lstStyle/>
        <a:p>
          <a:endParaRPr lang="en-US" dirty="0"/>
        </a:p>
      </dgm:t>
    </dgm:pt>
    <dgm:pt modelId="{1B4330D7-CB5F-F94A-A5A1-E000ACA55FF9}" type="parTrans" cxnId="{E56294D7-19DE-A041-9DA5-9B3B8643CDC0}">
      <dgm:prSet/>
      <dgm:spPr/>
      <dgm:t>
        <a:bodyPr/>
        <a:lstStyle/>
        <a:p>
          <a:endParaRPr lang="en-US"/>
        </a:p>
      </dgm:t>
    </dgm:pt>
    <dgm:pt modelId="{E28AE0AF-5678-5343-9873-B5B0595E33EF}" type="sibTrans" cxnId="{E56294D7-19DE-A041-9DA5-9B3B8643CDC0}">
      <dgm:prSet/>
      <dgm:spPr/>
      <dgm:t>
        <a:bodyPr/>
        <a:lstStyle/>
        <a:p>
          <a:endParaRPr lang="en-US"/>
        </a:p>
      </dgm:t>
    </dgm:pt>
    <dgm:pt modelId="{2C1AB0EC-47AB-8643-ADE4-5286B6EA2717}" type="pres">
      <dgm:prSet presAssocID="{F5A4EA1C-2CF0-EE47-92DA-7697016B7167}" presName="Name0" presStyleCnt="0">
        <dgm:presLayoutVars>
          <dgm:dir/>
          <dgm:animLvl val="lvl"/>
          <dgm:resizeHandles/>
        </dgm:presLayoutVars>
      </dgm:prSet>
      <dgm:spPr/>
    </dgm:pt>
    <dgm:pt modelId="{65CA3565-5BDF-F443-A7D1-8FD3DE4450E6}" type="pres">
      <dgm:prSet presAssocID="{52CFC4AF-013E-3A4A-83F6-975533B3B17B}" presName="linNode" presStyleCnt="0"/>
      <dgm:spPr/>
    </dgm:pt>
    <dgm:pt modelId="{DF45F32A-1AAF-BA41-8208-E7CA2F47DF95}" type="pres">
      <dgm:prSet presAssocID="{52CFC4AF-013E-3A4A-83F6-975533B3B17B}" presName="parentShp" presStyleLbl="node1" presStyleIdx="0" presStyleCnt="2" custScaleY="69759">
        <dgm:presLayoutVars>
          <dgm:bulletEnabled val="1"/>
        </dgm:presLayoutVars>
      </dgm:prSet>
      <dgm:spPr/>
    </dgm:pt>
    <dgm:pt modelId="{0625665B-6D55-674E-92F1-5DA69F31DBFC}" type="pres">
      <dgm:prSet presAssocID="{52CFC4AF-013E-3A4A-83F6-975533B3B17B}" presName="childShp" presStyleLbl="bgAccFollowNode1" presStyleIdx="0" presStyleCnt="2" custScaleY="43108" custLinFactNeighborX="5454" custLinFactNeighborY="2307">
        <dgm:presLayoutVars>
          <dgm:bulletEnabled val="1"/>
        </dgm:presLayoutVars>
      </dgm:prSet>
      <dgm:spPr/>
    </dgm:pt>
    <dgm:pt modelId="{685FE8EB-ACC9-DB48-897C-71B471C164A7}" type="pres">
      <dgm:prSet presAssocID="{D5E44A6E-2786-3940-94C3-F729829B6484}" presName="spacing" presStyleCnt="0"/>
      <dgm:spPr/>
    </dgm:pt>
    <dgm:pt modelId="{D817C3DE-100D-2C48-AC77-1D0AA832D8D2}" type="pres">
      <dgm:prSet presAssocID="{775BBED6-519A-DC4A-AE33-CA4F9AAA9EBB}" presName="linNode" presStyleCnt="0"/>
      <dgm:spPr/>
    </dgm:pt>
    <dgm:pt modelId="{F26D0B4C-4050-824A-A5D1-75017F302728}" type="pres">
      <dgm:prSet presAssocID="{775BBED6-519A-DC4A-AE33-CA4F9AAA9EBB}" presName="parentShp" presStyleLbl="node1" presStyleIdx="1" presStyleCnt="2" custScaleY="78428" custLinFactNeighborX="-1645" custLinFactNeighborY="53066">
        <dgm:presLayoutVars>
          <dgm:bulletEnabled val="1"/>
        </dgm:presLayoutVars>
      </dgm:prSet>
      <dgm:spPr/>
    </dgm:pt>
    <dgm:pt modelId="{63ED8804-049D-2248-8F8E-5DD85EFE4CBF}" type="pres">
      <dgm:prSet presAssocID="{775BBED6-519A-DC4A-AE33-CA4F9AAA9EBB}" presName="childShp" presStyleLbl="bgAccFollowNode1" presStyleIdx="1" presStyleCnt="2" custScaleY="42138" custLinFactNeighborX="-1439" custLinFactNeighborY="944">
        <dgm:presLayoutVars>
          <dgm:bulletEnabled val="1"/>
        </dgm:presLayoutVars>
      </dgm:prSet>
      <dgm:spPr/>
    </dgm:pt>
  </dgm:ptLst>
  <dgm:cxnLst>
    <dgm:cxn modelId="{F3153526-974C-2B4F-8A55-126D0915D75F}" type="presOf" srcId="{6DE2E9FE-D9E0-8F42-9140-C977E0F31B03}" destId="{0625665B-6D55-674E-92F1-5DA69F31DBFC}" srcOrd="0" destOrd="1" presId="urn:microsoft.com/office/officeart/2005/8/layout/vList6"/>
    <dgm:cxn modelId="{44AEE133-6DE9-794B-82A9-A03A194EA58F}" srcId="{775BBED6-519A-DC4A-AE33-CA4F9AAA9EBB}" destId="{2737745A-70AA-6245-ABE7-66CC127C5EC8}" srcOrd="0" destOrd="0" parTransId="{670404E8-6859-034A-A380-7B6A42FE8D07}" sibTransId="{654F5B77-F49E-3640-A4F3-1127F8D4ED5D}"/>
    <dgm:cxn modelId="{257C1845-B59A-1E4B-90A0-9FDA5B6C57AC}" type="presOf" srcId="{775BBED6-519A-DC4A-AE33-CA4F9AAA9EBB}" destId="{F26D0B4C-4050-824A-A5D1-75017F302728}" srcOrd="0" destOrd="0" presId="urn:microsoft.com/office/officeart/2005/8/layout/vList6"/>
    <dgm:cxn modelId="{E753EE47-CA13-3A4F-8C5B-7A3C651CE24D}" type="presOf" srcId="{602930B1-BC6F-4945-A004-361A130FF2F2}" destId="{0625665B-6D55-674E-92F1-5DA69F31DBFC}" srcOrd="0" destOrd="0" presId="urn:microsoft.com/office/officeart/2005/8/layout/vList6"/>
    <dgm:cxn modelId="{229F8061-0546-124D-91B8-455AF3FA20BD}" srcId="{775BBED6-519A-DC4A-AE33-CA4F9AAA9EBB}" destId="{107DA645-AA08-9A40-A7F1-EACFE976206C}" srcOrd="1" destOrd="0" parTransId="{5F53BDB5-51FF-5F42-88F0-FE9271D73C10}" sibTransId="{72D3976C-1498-6846-BBE4-222FF50078C1}"/>
    <dgm:cxn modelId="{91BB1E83-A04C-B346-B92D-A6075DDF7855}" srcId="{F5A4EA1C-2CF0-EE47-92DA-7697016B7167}" destId="{52CFC4AF-013E-3A4A-83F6-975533B3B17B}" srcOrd="0" destOrd="0" parTransId="{0C20E4B2-36AA-2F4A-B56F-D11DF89D9119}" sibTransId="{D5E44A6E-2786-3940-94C3-F729829B6484}"/>
    <dgm:cxn modelId="{DB5AE186-D9C5-8141-92E1-988C6452EB39}" type="presOf" srcId="{107DA645-AA08-9A40-A7F1-EACFE976206C}" destId="{63ED8804-049D-2248-8F8E-5DD85EFE4CBF}" srcOrd="0" destOrd="1" presId="urn:microsoft.com/office/officeart/2005/8/layout/vList6"/>
    <dgm:cxn modelId="{5D18B49C-819F-A14F-ACE8-A56A582A60E9}" type="presOf" srcId="{52CFC4AF-013E-3A4A-83F6-975533B3B17B}" destId="{DF45F32A-1AAF-BA41-8208-E7CA2F47DF95}" srcOrd="0" destOrd="0" presId="urn:microsoft.com/office/officeart/2005/8/layout/vList6"/>
    <dgm:cxn modelId="{F2EEB2B4-CE61-B64B-8481-E79A6CC610AE}" srcId="{52CFC4AF-013E-3A4A-83F6-975533B3B17B}" destId="{6DE2E9FE-D9E0-8F42-9140-C977E0F31B03}" srcOrd="1" destOrd="0" parTransId="{E124A0EF-DA3A-D74D-A9E7-E8CDEFBB8C7B}" sibTransId="{A728F65A-7579-B449-A979-D1453D8A8024}"/>
    <dgm:cxn modelId="{292656B9-CC25-EE45-A80F-1086118AC7BA}" srcId="{F5A4EA1C-2CF0-EE47-92DA-7697016B7167}" destId="{775BBED6-519A-DC4A-AE33-CA4F9AAA9EBB}" srcOrd="1" destOrd="0" parTransId="{55788909-73E0-D64A-882E-A859BE00443F}" sibTransId="{9047300C-30A5-5246-A5EE-D41F52616340}"/>
    <dgm:cxn modelId="{7208ABBA-D8BA-5E4D-9947-278A9311656D}" type="presOf" srcId="{2737745A-70AA-6245-ABE7-66CC127C5EC8}" destId="{63ED8804-049D-2248-8F8E-5DD85EFE4CBF}" srcOrd="0" destOrd="0" presId="urn:microsoft.com/office/officeart/2005/8/layout/vList6"/>
    <dgm:cxn modelId="{DF8E02CB-BE36-B44A-93FE-9FEBC52C38DB}" type="presOf" srcId="{F5A4EA1C-2CF0-EE47-92DA-7697016B7167}" destId="{2C1AB0EC-47AB-8643-ADE4-5286B6EA2717}" srcOrd="0" destOrd="0" presId="urn:microsoft.com/office/officeart/2005/8/layout/vList6"/>
    <dgm:cxn modelId="{E56294D7-19DE-A041-9DA5-9B3B8643CDC0}" srcId="{52CFC4AF-013E-3A4A-83F6-975533B3B17B}" destId="{602930B1-BC6F-4945-A004-361A130FF2F2}" srcOrd="0" destOrd="0" parTransId="{1B4330D7-CB5F-F94A-A5A1-E000ACA55FF9}" sibTransId="{E28AE0AF-5678-5343-9873-B5B0595E33EF}"/>
    <dgm:cxn modelId="{96262552-9365-4841-BAEE-80A5D6F622BE}" type="presParOf" srcId="{2C1AB0EC-47AB-8643-ADE4-5286B6EA2717}" destId="{65CA3565-5BDF-F443-A7D1-8FD3DE4450E6}" srcOrd="0" destOrd="0" presId="urn:microsoft.com/office/officeart/2005/8/layout/vList6"/>
    <dgm:cxn modelId="{9F52EAAA-973E-134A-8747-46314BE77E1E}" type="presParOf" srcId="{65CA3565-5BDF-F443-A7D1-8FD3DE4450E6}" destId="{DF45F32A-1AAF-BA41-8208-E7CA2F47DF95}" srcOrd="0" destOrd="0" presId="urn:microsoft.com/office/officeart/2005/8/layout/vList6"/>
    <dgm:cxn modelId="{E47B8A16-6642-8D42-981E-B667FBFC0B23}" type="presParOf" srcId="{65CA3565-5BDF-F443-A7D1-8FD3DE4450E6}" destId="{0625665B-6D55-674E-92F1-5DA69F31DBFC}" srcOrd="1" destOrd="0" presId="urn:microsoft.com/office/officeart/2005/8/layout/vList6"/>
    <dgm:cxn modelId="{B2BA5CF2-9B83-3A4F-A9EB-5F5B4585DF6A}" type="presParOf" srcId="{2C1AB0EC-47AB-8643-ADE4-5286B6EA2717}" destId="{685FE8EB-ACC9-DB48-897C-71B471C164A7}" srcOrd="1" destOrd="0" presId="urn:microsoft.com/office/officeart/2005/8/layout/vList6"/>
    <dgm:cxn modelId="{68470B22-698E-0D44-A30C-6C0321BF5CC2}" type="presParOf" srcId="{2C1AB0EC-47AB-8643-ADE4-5286B6EA2717}" destId="{D817C3DE-100D-2C48-AC77-1D0AA832D8D2}" srcOrd="2" destOrd="0" presId="urn:microsoft.com/office/officeart/2005/8/layout/vList6"/>
    <dgm:cxn modelId="{97CDDE5A-7619-A640-B7EA-4EB1C0B6E02D}" type="presParOf" srcId="{D817C3DE-100D-2C48-AC77-1D0AA832D8D2}" destId="{F26D0B4C-4050-824A-A5D1-75017F302728}" srcOrd="0" destOrd="0" presId="urn:microsoft.com/office/officeart/2005/8/layout/vList6"/>
    <dgm:cxn modelId="{8FC8E602-B115-4040-82F5-310BD29BF91F}" type="presParOf" srcId="{D817C3DE-100D-2C48-AC77-1D0AA832D8D2}" destId="{63ED8804-049D-2248-8F8E-5DD85EFE4CBF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732031-A4D9-D740-BC44-F7290CCB4302}">
      <dsp:nvSpPr>
        <dsp:cNvPr id="0" name=""/>
        <dsp:cNvSpPr/>
      </dsp:nvSpPr>
      <dsp:spPr>
        <a:xfrm>
          <a:off x="2639397" y="2166954"/>
          <a:ext cx="1470193" cy="1414810"/>
        </a:xfrm>
        <a:prstGeom prst="ellipse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 dirty="0"/>
        </a:p>
      </dsp:txBody>
      <dsp:txXfrm>
        <a:off x="2854702" y="2374148"/>
        <a:ext cx="1039583" cy="1000422"/>
      </dsp:txXfrm>
    </dsp:sp>
    <dsp:sp modelId="{A8305BC1-535F-0748-A3B4-FC7E8EAB0DAD}">
      <dsp:nvSpPr>
        <dsp:cNvPr id="0" name=""/>
        <dsp:cNvSpPr/>
      </dsp:nvSpPr>
      <dsp:spPr>
        <a:xfrm rot="16200000">
          <a:off x="3150953" y="1922376"/>
          <a:ext cx="447081" cy="42075"/>
        </a:xfrm>
        <a:custGeom>
          <a:avLst/>
          <a:gdLst/>
          <a:ahLst/>
          <a:cxnLst/>
          <a:rect l="0" t="0" r="0" b="0"/>
          <a:pathLst>
            <a:path>
              <a:moveTo>
                <a:pt x="0" y="21037"/>
              </a:moveTo>
              <a:lnTo>
                <a:pt x="447081" y="21037"/>
              </a:lnTo>
            </a:path>
          </a:pathLst>
        </a:custGeom>
        <a:noFill/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363317" y="1932237"/>
        <a:ext cx="22354" cy="22354"/>
      </dsp:txXfrm>
    </dsp:sp>
    <dsp:sp modelId="{B2088BB8-4F29-5F43-A609-12323FED3113}">
      <dsp:nvSpPr>
        <dsp:cNvPr id="0" name=""/>
        <dsp:cNvSpPr/>
      </dsp:nvSpPr>
      <dsp:spPr>
        <a:xfrm>
          <a:off x="2395555" y="-88564"/>
          <a:ext cx="1957876" cy="1808437"/>
        </a:xfrm>
        <a:prstGeom prst="ellipse">
          <a:avLst/>
        </a:prstGeom>
        <a:gradFill rotWithShape="0">
          <a:gsLst>
            <a:gs pos="0">
              <a:schemeClr val="accent2">
                <a:lumMod val="0"/>
                <a:lumOff val="100000"/>
              </a:schemeClr>
            </a:gs>
            <a:gs pos="97000">
              <a:schemeClr val="accent2">
                <a:lumMod val="0"/>
                <a:lumOff val="100000"/>
              </a:schemeClr>
            </a:gs>
            <a:gs pos="51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>
              <a:solidFill>
                <a:schemeClr val="tx1"/>
              </a:solidFill>
              <a:latin typeface="+mj-lt"/>
            </a:rPr>
            <a:t>Bachelor’s student in psychology</a:t>
          </a:r>
          <a:endParaRPr lang="en-US" sz="1700" kern="1200" dirty="0">
            <a:solidFill>
              <a:schemeClr val="tx1"/>
            </a:solidFill>
          </a:endParaRPr>
        </a:p>
      </dsp:txBody>
      <dsp:txXfrm>
        <a:off x="2682279" y="176275"/>
        <a:ext cx="1384428" cy="1278759"/>
      </dsp:txXfrm>
    </dsp:sp>
    <dsp:sp modelId="{D3E675E8-6146-4346-A723-1F0C8BD6AC65}">
      <dsp:nvSpPr>
        <dsp:cNvPr id="0" name=""/>
        <dsp:cNvSpPr/>
      </dsp:nvSpPr>
      <dsp:spPr>
        <a:xfrm rot="1800000">
          <a:off x="3975988" y="3324964"/>
          <a:ext cx="430828" cy="42075"/>
        </a:xfrm>
        <a:custGeom>
          <a:avLst/>
          <a:gdLst/>
          <a:ahLst/>
          <a:cxnLst/>
          <a:rect l="0" t="0" r="0" b="0"/>
          <a:pathLst>
            <a:path>
              <a:moveTo>
                <a:pt x="0" y="21037"/>
              </a:moveTo>
              <a:lnTo>
                <a:pt x="430828" y="21037"/>
              </a:lnTo>
            </a:path>
          </a:pathLst>
        </a:custGeom>
        <a:noFill/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180631" y="3335231"/>
        <a:ext cx="21541" cy="21541"/>
      </dsp:txXfrm>
    </dsp:sp>
    <dsp:sp modelId="{B708BF05-D8FA-F44A-8FEE-AB92B1DD2E97}">
      <dsp:nvSpPr>
        <dsp:cNvPr id="0" name=""/>
        <dsp:cNvSpPr/>
      </dsp:nvSpPr>
      <dsp:spPr>
        <a:xfrm>
          <a:off x="4254455" y="3012308"/>
          <a:ext cx="1805860" cy="1782809"/>
        </a:xfrm>
        <a:prstGeom prst="ellipse">
          <a:avLst/>
        </a:prstGeom>
        <a:gradFill rotWithShape="0">
          <a:gsLst>
            <a:gs pos="0">
              <a:schemeClr val="accent2">
                <a:lumMod val="0"/>
                <a:lumOff val="100000"/>
              </a:schemeClr>
            </a:gs>
            <a:gs pos="100000">
              <a:schemeClr val="accent2">
                <a:lumMod val="0"/>
                <a:lumOff val="100000"/>
              </a:schemeClr>
            </a:gs>
            <a:gs pos="52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</a:gradFill>
        <a:ln w="12700" cap="flat" cmpd="sng" algn="ctr">
          <a:solidFill>
            <a:schemeClr val="lt1">
              <a:hueOff val="0"/>
              <a:satOff val="0"/>
              <a:lum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>
              <a:solidFill>
                <a:schemeClr val="tx1"/>
              </a:solidFill>
              <a:latin typeface="+mj-lt"/>
            </a:rPr>
            <a:t>Research assistant </a:t>
          </a:r>
          <a:endParaRPr lang="en-US" sz="1700" kern="1200" dirty="0">
            <a:solidFill>
              <a:schemeClr val="tx1"/>
            </a:solidFill>
          </a:endParaRPr>
        </a:p>
      </dsp:txBody>
      <dsp:txXfrm>
        <a:off x="4518917" y="3273394"/>
        <a:ext cx="1276936" cy="1260637"/>
      </dsp:txXfrm>
    </dsp:sp>
    <dsp:sp modelId="{024D3EFD-A603-AC49-BA71-D921913331EC}">
      <dsp:nvSpPr>
        <dsp:cNvPr id="0" name=""/>
        <dsp:cNvSpPr/>
      </dsp:nvSpPr>
      <dsp:spPr>
        <a:xfrm rot="9000000">
          <a:off x="2319529" y="3331031"/>
          <a:ext cx="455096" cy="42075"/>
        </a:xfrm>
        <a:custGeom>
          <a:avLst/>
          <a:gdLst/>
          <a:ahLst/>
          <a:cxnLst/>
          <a:rect l="0" t="0" r="0" b="0"/>
          <a:pathLst>
            <a:path>
              <a:moveTo>
                <a:pt x="0" y="21037"/>
              </a:moveTo>
              <a:lnTo>
                <a:pt x="455096" y="21037"/>
              </a:lnTo>
            </a:path>
          </a:pathLst>
        </a:custGeom>
        <a:noFill/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2535700" y="3340691"/>
        <a:ext cx="22754" cy="22754"/>
      </dsp:txXfrm>
    </dsp:sp>
    <dsp:sp modelId="{1E93C68D-9B3D-CF4B-AFA7-B4AC35AE53F2}">
      <dsp:nvSpPr>
        <dsp:cNvPr id="0" name=""/>
        <dsp:cNvSpPr/>
      </dsp:nvSpPr>
      <dsp:spPr>
        <a:xfrm>
          <a:off x="703273" y="3062758"/>
          <a:ext cx="1776659" cy="1681908"/>
        </a:xfrm>
        <a:prstGeom prst="ellipse">
          <a:avLst/>
        </a:prstGeom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100000">
              <a:schemeClr val="accent2">
                <a:lumMod val="0"/>
                <a:lumOff val="100000"/>
              </a:schemeClr>
            </a:gs>
            <a:gs pos="52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>
              <a:solidFill>
                <a:schemeClr val="tx1"/>
              </a:solidFill>
              <a:latin typeface="+mj-lt"/>
            </a:rPr>
            <a:t>Counselor at IVAC</a:t>
          </a:r>
          <a:endParaRPr lang="en-US" sz="1700" kern="1200" dirty="0">
            <a:solidFill>
              <a:schemeClr val="tx1"/>
            </a:solidFill>
          </a:endParaRPr>
        </a:p>
      </dsp:txBody>
      <dsp:txXfrm>
        <a:off x="963459" y="3309068"/>
        <a:ext cx="1256287" cy="11892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25665B-6D55-674E-92F1-5DA69F31DBFC}">
      <dsp:nvSpPr>
        <dsp:cNvPr id="0" name=""/>
        <dsp:cNvSpPr/>
      </dsp:nvSpPr>
      <dsp:spPr>
        <a:xfrm>
          <a:off x="1611464" y="374466"/>
          <a:ext cx="2417196" cy="1029926"/>
        </a:xfrm>
        <a:prstGeom prst="rightArrow">
          <a:avLst>
            <a:gd name="adj1" fmla="val 75000"/>
            <a:gd name="adj2" fmla="val 50000"/>
          </a:avLst>
        </a:prstGeom>
        <a:solidFill>
          <a:schemeClr val="bg2"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000" kern="1200" dirty="0">
              <a:solidFill>
                <a:schemeClr val="tx1"/>
              </a:solidFill>
            </a:rPr>
            <a:t>  110 participants</a:t>
          </a:r>
        </a:p>
      </dsp:txBody>
      <dsp:txXfrm>
        <a:off x="1611464" y="503207"/>
        <a:ext cx="2030974" cy="772444"/>
      </dsp:txXfrm>
    </dsp:sp>
    <dsp:sp modelId="{DF45F32A-1AAF-BA41-8208-E7CA2F47DF95}">
      <dsp:nvSpPr>
        <dsp:cNvPr id="0" name=""/>
        <dsp:cNvSpPr/>
      </dsp:nvSpPr>
      <dsp:spPr>
        <a:xfrm>
          <a:off x="0" y="978"/>
          <a:ext cx="1611464" cy="1666666"/>
        </a:xfrm>
        <a:prstGeom prst="round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✓Driving after cannabis intake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(DUIC)</a:t>
          </a:r>
        </a:p>
      </dsp:txBody>
      <dsp:txXfrm>
        <a:off x="78665" y="79643"/>
        <a:ext cx="1454134" cy="1509336"/>
      </dsp:txXfrm>
    </dsp:sp>
    <dsp:sp modelId="{63ED8804-049D-2248-8F8E-5DD85EFE4CBF}">
      <dsp:nvSpPr>
        <dsp:cNvPr id="0" name=""/>
        <dsp:cNvSpPr/>
      </dsp:nvSpPr>
      <dsp:spPr>
        <a:xfrm>
          <a:off x="1588275" y="2362633"/>
          <a:ext cx="2417196" cy="1006751"/>
        </a:xfrm>
        <a:prstGeom prst="rightArrow">
          <a:avLst>
            <a:gd name="adj1" fmla="val 75000"/>
            <a:gd name="adj2" fmla="val 50000"/>
          </a:avLst>
        </a:prstGeom>
        <a:solidFill>
          <a:schemeClr val="bg2"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n-US" sz="2000" kern="1200" dirty="0">
              <a:solidFill>
                <a:schemeClr val="tx1"/>
              </a:solidFill>
            </a:rPr>
            <a:t>  228 participants</a:t>
          </a:r>
        </a:p>
      </dsp:txBody>
      <dsp:txXfrm>
        <a:off x="1588275" y="2488477"/>
        <a:ext cx="2039664" cy="755063"/>
      </dsp:txXfrm>
    </dsp:sp>
    <dsp:sp modelId="{F26D0B4C-4050-824A-A5D1-75017F302728}">
      <dsp:nvSpPr>
        <dsp:cNvPr id="0" name=""/>
        <dsp:cNvSpPr/>
      </dsp:nvSpPr>
      <dsp:spPr>
        <a:xfrm>
          <a:off x="0" y="1907541"/>
          <a:ext cx="1611464" cy="1873784"/>
        </a:xfrm>
        <a:prstGeom prst="round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✗Not driving after cannabis intake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(No</a:t>
          </a:r>
          <a:r>
            <a:rPr lang="en-US" sz="1600" kern="1200" dirty="0"/>
            <a:t> </a:t>
          </a:r>
          <a:r>
            <a:rPr lang="en-US" sz="1800" kern="1200" dirty="0"/>
            <a:t>DUIC)</a:t>
          </a:r>
        </a:p>
      </dsp:txBody>
      <dsp:txXfrm>
        <a:off x="78665" y="1986206"/>
        <a:ext cx="1454134" cy="17164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E9B5861-5A09-AB4A-BC00-F65A8E3B9D3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C331910-5ED7-3141-992B-F4317625957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04F117-7591-8542-BDBE-9090DD195B37}" type="datetimeFigureOut">
              <a:rPr lang="en-US" smtClean="0"/>
              <a:t>5/22/19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161DB6-77EE-8C40-8A24-905CD9FC820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A638E2-C10F-364F-BAB3-9D2D2545197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1DAFD3-2EC8-AC43-B67B-EE0EDF280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1586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422379-6E8B-5D4D-9377-73A8D7576471}" type="datetimeFigureOut">
              <a:rPr lang="en-US" smtClean="0"/>
              <a:t>5/22/19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91C2ED-4E7E-8045-B9A2-CD5B0A652D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1968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search?biw=1146&amp;bih=710&amp;tbm=isch&amp;sa=1&amp;ei=_MWzXOP5G8rN_AaY86m4CA&amp;q=depression+and+anxiety&amp;oq=depression+and+anxiety&amp;gs_l=img.3..0j0i30l9.14602.17494..17660...0.0..0.96.1733.23......1....1..gws-wiz-img.....0..0i67.NdW2bcfiXaI#imgrc=Vl-jvMpgiv-0fM: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91C2ED-4E7E-8045-B9A2-CD5B0A652D2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5126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 GHQ-12 </a:t>
            </a:r>
            <a:r>
              <a:rPr lang="en-US" dirty="0" err="1"/>
              <a:t>mesure</a:t>
            </a:r>
            <a:r>
              <a:rPr lang="en-US" dirty="0"/>
              <a:t> divers aspects de la </a:t>
            </a:r>
            <a:r>
              <a:rPr lang="en-US" dirty="0" err="1"/>
              <a:t>sante</a:t>
            </a:r>
            <a:r>
              <a:rPr lang="en-US" dirty="0"/>
              <a:t> Y COMPRIS la </a:t>
            </a:r>
            <a:r>
              <a:rPr lang="en-US" dirty="0" err="1"/>
              <a:t>détresse</a:t>
            </a:r>
            <a:r>
              <a:rPr lang="en-US" dirty="0"/>
              <a:t> 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91C2ED-4E7E-8045-B9A2-CD5B0A652D2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5004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Driving : at least once a week + Regular or probationary licensing</a:t>
            </a:r>
          </a:p>
          <a:p>
            <a:r>
              <a:rPr lang="en-US" dirty="0"/>
              <a:t>Cannabis consumption: at least once in their lifetime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91C2ED-4E7E-8045-B9A2-CD5B0A652D2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2436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91C2ED-4E7E-8045-B9A2-CD5B0A652D2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5239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91C2ED-4E7E-8045-B9A2-CD5B0A652D2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1228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91C2ED-4E7E-8045-B9A2-CD5B0A652D2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8888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Cannabis + alcohol (au </a:t>
            </a:r>
            <a:r>
              <a:rPr lang="en-US" dirty="0" err="1"/>
              <a:t>moins</a:t>
            </a:r>
            <a:r>
              <a:rPr lang="en-US" dirty="0"/>
              <a:t> 1 </a:t>
            </a:r>
            <a:r>
              <a:rPr lang="en-US" dirty="0" err="1"/>
              <a:t>fois</a:t>
            </a:r>
            <a:r>
              <a:rPr lang="en-US" dirty="0"/>
              <a:t> par </a:t>
            </a:r>
            <a:r>
              <a:rPr lang="en-US" dirty="0" err="1"/>
              <a:t>semaine</a:t>
            </a:r>
            <a:r>
              <a:rPr lang="en-US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91C2ED-4E7E-8045-B9A2-CD5B0A652D2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5432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91C2ED-4E7E-8045-B9A2-CD5B0A652D2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6056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British Columbia’s study on drugs and alcohol among drivers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200" dirty="0"/>
              <a:t>Scott-Parker, B., Watson, B., King, M. J., et Hyde, M. K. (2011) : </a:t>
            </a:r>
            <a:r>
              <a:rPr lang="en-US" b="1" u="sng" dirty="0">
                <a:solidFill>
                  <a:schemeClr val="bg1"/>
                </a:solidFill>
              </a:rPr>
              <a:t>Australia study on students aged 17-25 years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Decreased psychological distress level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Beirness</a:t>
            </a:r>
            <a:r>
              <a:rPr lang="en-C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D. J., et Beasley, E. E. (2009).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91C2ED-4E7E-8045-B9A2-CD5B0A652D2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6887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91C2ED-4E7E-8045-B9A2-CD5B0A652D2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615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futures études </a:t>
            </a:r>
            <a:r>
              <a:rPr lang="en-CA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dans</a:t>
            </a:r>
            <a:r>
              <a:rPr lang="en-C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 </a:t>
            </a:r>
            <a:r>
              <a:rPr lang="en-CA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domaine</a:t>
            </a:r>
            <a:r>
              <a:rPr lang="en-C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CA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seront</a:t>
            </a:r>
            <a:r>
              <a:rPr lang="en-C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CA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pertinentes</a:t>
            </a:r>
            <a:r>
              <a:rPr lang="en-C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surtout chez les hommes de 26 </a:t>
            </a:r>
            <a:r>
              <a:rPr lang="en-CA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ans</a:t>
            </a:r>
            <a:r>
              <a:rPr lang="en-C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plus. </a:t>
            </a:r>
            <a:r>
              <a:rPr lang="en-CA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Cela</a:t>
            </a:r>
            <a:r>
              <a:rPr lang="en-C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CA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permettra</a:t>
            </a:r>
            <a:r>
              <a:rPr lang="en-C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CA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cerner</a:t>
            </a:r>
            <a:r>
              <a:rPr lang="en-C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les populations </a:t>
            </a:r>
            <a:r>
              <a:rPr lang="en-CA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à</a:t>
            </a:r>
            <a:r>
              <a:rPr lang="en-C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CA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risque</a:t>
            </a:r>
            <a:r>
              <a:rPr lang="en-C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CA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conduite</a:t>
            </a:r>
            <a:r>
              <a:rPr lang="en-C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avec les </a:t>
            </a:r>
            <a:r>
              <a:rPr lang="en-CA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facultés</a:t>
            </a:r>
            <a:r>
              <a:rPr lang="en-C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CA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affaiblies</a:t>
            </a:r>
            <a:r>
              <a:rPr lang="en-C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par le cannabis, et de sensibiliser </a:t>
            </a:r>
            <a:r>
              <a:rPr lang="en-CA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ces</a:t>
            </a:r>
            <a:r>
              <a:rPr lang="en-C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populations </a:t>
            </a:r>
            <a:r>
              <a:rPr lang="en-CA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ainsi</a:t>
            </a:r>
            <a:r>
              <a:rPr lang="en-C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que les </a:t>
            </a:r>
            <a:r>
              <a:rPr lang="en-CA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professionnels</a:t>
            </a:r>
            <a:r>
              <a:rPr lang="en-C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CA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œuvrant</a:t>
            </a:r>
            <a:r>
              <a:rPr lang="en-C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CA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auprès</a:t>
            </a:r>
            <a:r>
              <a:rPr lang="en-C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CA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celles</a:t>
            </a:r>
            <a:r>
              <a:rPr lang="en-C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-ci.</a:t>
            </a:r>
          </a:p>
          <a:p>
            <a:endParaRPr lang="en-CA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C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Continuer a </a:t>
            </a:r>
            <a:r>
              <a:rPr lang="en-CA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etudier</a:t>
            </a:r>
            <a:r>
              <a:rPr lang="en-C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 </a:t>
            </a:r>
            <a:r>
              <a:rPr lang="en-CA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detresse</a:t>
            </a:r>
            <a:r>
              <a:rPr lang="en-C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car </a:t>
            </a:r>
            <a:r>
              <a:rPr lang="en-CA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C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CA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connaissant</a:t>
            </a:r>
            <a:r>
              <a:rPr lang="en-C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CA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mieux</a:t>
            </a:r>
            <a:r>
              <a:rPr lang="en-C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les </a:t>
            </a:r>
            <a:r>
              <a:rPr lang="en-CA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conducteurs</a:t>
            </a:r>
            <a:r>
              <a:rPr lang="en-C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qui </a:t>
            </a:r>
            <a:r>
              <a:rPr lang="en-CA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prennent</a:t>
            </a:r>
            <a:r>
              <a:rPr lang="en-C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 volant, on </a:t>
            </a:r>
            <a:r>
              <a:rPr lang="en-CA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connaitra</a:t>
            </a:r>
            <a:r>
              <a:rPr lang="en-C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CA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leur</a:t>
            </a:r>
            <a:r>
              <a:rPr lang="en-C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CA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etat</a:t>
            </a:r>
            <a:r>
              <a:rPr lang="en-C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mental et </a:t>
            </a:r>
            <a:r>
              <a:rPr lang="en-CA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mieux</a:t>
            </a:r>
            <a:r>
              <a:rPr lang="en-C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CA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intervenir</a:t>
            </a:r>
            <a:r>
              <a:rPr lang="en-C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car on </a:t>
            </a:r>
            <a:r>
              <a:rPr lang="en-CA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connait</a:t>
            </a:r>
            <a:r>
              <a:rPr lang="en-C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CA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leur</a:t>
            </a:r>
            <a:r>
              <a:rPr lang="en-C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CA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profil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91C2ED-4E7E-8045-B9A2-CD5B0A652D2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8007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91C2ED-4E7E-8045-B9A2-CD5B0A652D2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8488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Among people that had a car accident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91C2ED-4E7E-8045-B9A2-CD5B0A652D2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1074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questions asked for the development of the study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91C2ED-4E7E-8045-B9A2-CD5B0A652D2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9360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chemeClr val="bg1"/>
                </a:solidFill>
              </a:rPr>
              <a:t>Canada’s security code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91C2ED-4E7E-8045-B9A2-CD5B0A652D2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1854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0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google.com/search?biw=1146&amp;bih=710&amp;tbm=isch&amp;sa=1&amp;ei=_MWzXOP5G8rN_AaY86m4CA&amp;q=depression+and+anxiety&amp;oq=depression+and+anxiety&amp;gs_l=img.3..0j0i30l9.14602.17494..17660...0.0..0.96.1733.23......1....1..gws-wiz-img.....0..0i67.NdW2bcfiXaI#imgrc=Vl-jvMpgiv-0fM:</a:t>
            </a:r>
            <a:endParaRPr lang="en-US" sz="10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91C2ED-4E7E-8045-B9A2-CD5B0A652D2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5784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Une des principals motivations (</a:t>
            </a:r>
            <a:r>
              <a:rPr lang="en-US" dirty="0" err="1"/>
              <a:t>il</a:t>
            </a:r>
            <a:r>
              <a:rPr lang="en-US" dirty="0"/>
              <a:t> y a </a:t>
            </a:r>
            <a:r>
              <a:rPr lang="en-US" dirty="0" err="1"/>
              <a:t>en</a:t>
            </a:r>
            <a:r>
              <a:rPr lang="en-US" dirty="0"/>
              <a:t> a </a:t>
            </a:r>
            <a:r>
              <a:rPr lang="en-US" dirty="0" err="1"/>
              <a:t>d’autres</a:t>
            </a:r>
            <a:r>
              <a:rPr lang="en-US" dirty="0"/>
              <a:t>) – dire a </a:t>
            </a:r>
            <a:r>
              <a:rPr lang="en-US" dirty="0" err="1"/>
              <a:t>l’oral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91C2ED-4E7E-8045-B9A2-CD5B0A652D2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7615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objective of the study is to determine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91C2ED-4E7E-8045-B9A2-CD5B0A652D2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0569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Tell the hypothesis verbally</a:t>
            </a:r>
          </a:p>
          <a:p>
            <a:endParaRPr lang="en-US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Dependent variable: psychological distress level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Independent variable: driving decision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91C2ED-4E7E-8045-B9A2-CD5B0A652D2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9254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1AB34E-879F-9446-AB39-806C1810B5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5D39F4-3222-F149-8CEC-510800E577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CF3016-8970-BD47-A284-CE6186F452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5444B-C9A2-A844-B3D9-D296E16CE1DC}" type="datetimeFigureOut">
              <a:rPr lang="en-US" smtClean="0"/>
              <a:t>5/22/19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06FD7A-A982-2D4A-85EB-33399AC9C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0DD519-6A82-E846-BDC2-A88006D35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825BC-BEA5-D943-A1A0-592B5E84D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556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01AA03-F668-BC40-A773-84C739640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B7764F-8460-CA4A-A917-AE5137D5CF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096440-E5CD-0C4C-B494-6F4C5EB3B7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5444B-C9A2-A844-B3D9-D296E16CE1DC}" type="datetimeFigureOut">
              <a:rPr lang="en-US" smtClean="0"/>
              <a:t>5/22/19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088720-C9EA-974D-A661-6B2E16154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635877-37A1-EF42-974B-5873C82B2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825BC-BEA5-D943-A1A0-592B5E84D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756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496006C-5B4B-0940-8CB6-7BDB51D2A6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09B258E-7A29-554D-B4C2-8B629979D6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C05907-F604-3C45-9EEF-55B74805E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5444B-C9A2-A844-B3D9-D296E16CE1DC}" type="datetimeFigureOut">
              <a:rPr lang="en-US" smtClean="0"/>
              <a:t>5/22/19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476F65-B381-0444-9782-BCFFB02AB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9E5EF3-5DC2-1141-B665-97A5C1151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825BC-BEA5-D943-A1A0-592B5E84D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02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4770B5-DBBB-6644-8E85-4E936327C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F2CECC-AC4D-7A4E-8219-1DB1AD34FA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588ECD-FB18-8F4C-AE54-706A04C03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5444B-C9A2-A844-B3D9-D296E16CE1DC}" type="datetimeFigureOut">
              <a:rPr lang="en-US" smtClean="0"/>
              <a:t>5/22/19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284A88-B47D-194C-AD52-07EFCE84C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42019E-22BA-ED4A-8209-6E57EDFF5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825BC-BEA5-D943-A1A0-592B5E84D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97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D0D00C-CF45-F141-93CF-5282BBA60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B541CA-AFCA-0A44-B0C6-8A8173DB14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53BEF6-A338-1F43-8F8B-C299FA4682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5444B-C9A2-A844-B3D9-D296E16CE1DC}" type="datetimeFigureOut">
              <a:rPr lang="en-US" smtClean="0"/>
              <a:t>5/22/19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50923-9DC9-CF44-A7C2-5BB6ED882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47A51C-142A-5F4B-93BB-7CBD9E76E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825BC-BEA5-D943-A1A0-592B5E84D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518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383907-3878-3349-B347-9C2C71BA9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2A8EA0-F7D9-5B43-9163-8FB20AAAC4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74F781-9B32-7D48-A0DA-30730DC2AD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103864-B5C8-1946-9415-F993FE0144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5444B-C9A2-A844-B3D9-D296E16CE1DC}" type="datetimeFigureOut">
              <a:rPr lang="en-US" smtClean="0"/>
              <a:t>5/22/19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30ED06-89B1-C441-88EB-FE885FC9C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217D5C-FAF7-B44F-9DA4-A248F336C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825BC-BEA5-D943-A1A0-592B5E84D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817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EE1A04-2226-7347-B23B-2E75D417E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7DF7BC-B767-B441-A8C3-AC7A03F3F5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2F8A65-C4DA-C848-ABEF-7C6E7B4FFA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695F63-7B3C-F54A-938C-BD99D56BA5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EFDE01-0CB6-B94C-9C7B-82A5C58B2E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FC8D4C2-C8A7-1C44-917C-F2183E088A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5444B-C9A2-A844-B3D9-D296E16CE1DC}" type="datetimeFigureOut">
              <a:rPr lang="en-US" smtClean="0"/>
              <a:t>5/22/19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53D2659-7EB0-344F-A13B-6B8111762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3816224-161C-A247-9E24-CC58EACD7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825BC-BEA5-D943-A1A0-592B5E84D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805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341EEB-4813-B34B-A061-BBA98A7EA0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37D6C1-2FB0-2343-B6CC-9F180A944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5444B-C9A2-A844-B3D9-D296E16CE1DC}" type="datetimeFigureOut">
              <a:rPr lang="en-US" smtClean="0"/>
              <a:t>5/22/19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532995-F94D-7544-8AFA-068778435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CDC34B-653B-4A40-B18D-F8F9DBFD9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825BC-BEA5-D943-A1A0-592B5E84D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503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D82F2D4-8A3A-5D4E-8A76-CFF5EB647A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5444B-C9A2-A844-B3D9-D296E16CE1DC}" type="datetimeFigureOut">
              <a:rPr lang="en-US" smtClean="0"/>
              <a:t>5/22/19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70CCD77-05BB-0B47-8198-898C8A1BE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B58AAB-421B-0E46-B8EB-617756F27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825BC-BEA5-D943-A1A0-592B5E84D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273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BD313-682E-0141-8425-875727623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0EFE7-CC1B-0E47-A294-F9EDBE6A1E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FBA175-7E6E-B34B-AB3E-5ADF2E06D1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22C99C-BB94-C648-BE85-4990CDE3F4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5444B-C9A2-A844-B3D9-D296E16CE1DC}" type="datetimeFigureOut">
              <a:rPr lang="en-US" smtClean="0"/>
              <a:t>5/22/19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C413D6-6309-4144-B992-03B828BF1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61FBCA-01BF-2646-841B-6CDAE707E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825BC-BEA5-D943-A1A0-592B5E84D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031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6CE41-F33B-A846-BAF8-07B42AF5A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659080-7753-6749-9BBF-18C2B32D16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01B20B-FAEE-BC43-9E20-7CFE6FFB28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829C74-28FF-624E-86BF-192E7FBEF3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5444B-C9A2-A844-B3D9-D296E16CE1DC}" type="datetimeFigureOut">
              <a:rPr lang="en-US" smtClean="0"/>
              <a:t>5/22/19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04B364-C72A-BD40-BC7E-95CFC2741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614213-BFB9-B64F-9F15-B15F16F1D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825BC-BEA5-D943-A1A0-592B5E84D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223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0000">
              <a:schemeClr val="accent6">
                <a:lumMod val="60000"/>
                <a:lumOff val="40000"/>
              </a:schemeClr>
            </a:gs>
            <a:gs pos="4000">
              <a:schemeClr val="accent6">
                <a:lumMod val="59000"/>
                <a:lumOff val="41000"/>
              </a:schemeClr>
            </a:gs>
            <a:gs pos="85000">
              <a:schemeClr val="accent6">
                <a:lumMod val="60000"/>
                <a:lumOff val="40000"/>
              </a:schemeClr>
            </a:gs>
            <a:gs pos="58000">
              <a:srgbClr val="61963F"/>
            </a:gs>
            <a:gs pos="95000">
              <a:schemeClr val="accent6">
                <a:lumMod val="66000"/>
                <a:lumOff val="34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9CB979-5CB7-2A46-BA57-5B6724841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7ABD22-0C49-B440-863E-562BA7897B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FB1104-BC0D-7541-9521-182ACD1108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35444B-C9A2-A844-B3D9-D296E16CE1DC}" type="datetimeFigureOut">
              <a:rPr lang="en-US" smtClean="0"/>
              <a:t>5/22/19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638C23-B5B6-8243-994D-76BEC02E37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90E8A6-5872-C049-9118-6F7C0E5495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7825BC-BEA5-D943-A1A0-592B5E84D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219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en.wikipedia.org/wiki/Universit%C3%A9_de_Montr%C3%A9al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microsoft.com/office/2007/relationships/hdphoto" Target="../media/hdphoto1.wdp"/><Relationship Id="rId9" Type="http://schemas.microsoft.com/office/2007/relationships/diagramDrawing" Target="../diagrams/drawing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11" Type="http://schemas.openxmlformats.org/officeDocument/2006/relationships/hyperlink" Target="https://en.wikipedia.org/wiki/Universit%C3%A9_de_Montr%C3%A9al" TargetMode="External"/><Relationship Id="rId5" Type="http://schemas.openxmlformats.org/officeDocument/2006/relationships/diagramData" Target="../diagrams/data1.xml"/><Relationship Id="rId10" Type="http://schemas.openxmlformats.org/officeDocument/2006/relationships/image" Target="../media/image4.png"/><Relationship Id="rId4" Type="http://schemas.microsoft.com/office/2007/relationships/hdphoto" Target="../media/hdphoto1.wdp"/><Relationship Id="rId9" Type="http://schemas.microsoft.com/office/2007/relationships/diagramDrawing" Target="../diagrams/drawin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tiff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040D2DE4-2483-404E-AE97-BF63C48A875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harpenSoften amount="-35000"/>
                    </a14:imgEffect>
                    <a14:imgEffect>
                      <a14:saturation sat="117000"/>
                    </a14:imgEffect>
                    <a14:imgEffect>
                      <a14:brightnessContrast bright="-19000" contrast="2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effectLst>
            <a:outerShdw blurRad="50800" dist="50800" sx="1000" sy="1000" algn="ctr" rotWithShape="0">
              <a:srgbClr val="000000"/>
            </a:outerShdw>
            <a:reflection stA="77000" endPos="0" dist="50800" dir="5400000" sy="-100000" algn="bl" rotWithShape="0"/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4C11BFA-4080-F544-BB95-FD72406034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2900" y="3902893"/>
            <a:ext cx="8458199" cy="1307338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 Is psychological distress related to driving under the influence of cannabis?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3932227-F73E-F947-985C-60AFE0D919DB}"/>
              </a:ext>
            </a:extLst>
          </p:cNvPr>
          <p:cNvSpPr txBox="1"/>
          <p:nvPr/>
        </p:nvSpPr>
        <p:spPr>
          <a:xfrm>
            <a:off x="772399" y="6016394"/>
            <a:ext cx="737974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400" dirty="0">
                <a:solidFill>
                  <a:schemeClr val="bg1"/>
                </a:solidFill>
              </a:rPr>
              <a:t>TIRNOVANU, </a:t>
            </a:r>
            <a:r>
              <a:rPr lang="en-CA" sz="1400" dirty="0" err="1">
                <a:solidFill>
                  <a:schemeClr val="bg1"/>
                </a:solidFill>
              </a:rPr>
              <a:t>Andreea</a:t>
            </a:r>
            <a:r>
              <a:rPr lang="en-CA" sz="1400" dirty="0">
                <a:solidFill>
                  <a:schemeClr val="bg1"/>
                </a:solidFill>
              </a:rPr>
              <a:t> </a:t>
            </a:r>
            <a:r>
              <a:rPr lang="en-CA" sz="1400" baseline="30000" dirty="0">
                <a:solidFill>
                  <a:schemeClr val="bg1"/>
                </a:solidFill>
              </a:rPr>
              <a:t>1 </a:t>
            </a:r>
            <a:r>
              <a:rPr lang="en-CA" sz="1400" dirty="0">
                <a:solidFill>
                  <a:schemeClr val="bg1"/>
                </a:solidFill>
              </a:rPr>
              <a:t>,BERTHIAUME-GRONDIN, Jade</a:t>
            </a:r>
            <a:r>
              <a:rPr lang="en-CA" sz="1400" baseline="30000" dirty="0">
                <a:solidFill>
                  <a:schemeClr val="bg1"/>
                </a:solidFill>
              </a:rPr>
              <a:t>1 </a:t>
            </a:r>
            <a:r>
              <a:rPr lang="en-CA" sz="1400" dirty="0">
                <a:solidFill>
                  <a:schemeClr val="bg1"/>
                </a:solidFill>
              </a:rPr>
              <a:t>, FOUG-SUNG, </a:t>
            </a:r>
            <a:r>
              <a:rPr lang="en-CA" sz="1400" dirty="0" err="1">
                <a:solidFill>
                  <a:schemeClr val="bg1"/>
                </a:solidFill>
              </a:rPr>
              <a:t>Meileen</a:t>
            </a:r>
            <a:r>
              <a:rPr lang="en-CA" sz="1400" dirty="0">
                <a:solidFill>
                  <a:schemeClr val="bg1"/>
                </a:solidFill>
              </a:rPr>
              <a:t> </a:t>
            </a:r>
            <a:r>
              <a:rPr lang="en-CA" sz="1400" baseline="30000" dirty="0">
                <a:solidFill>
                  <a:schemeClr val="bg1"/>
                </a:solidFill>
              </a:rPr>
              <a:t>1</a:t>
            </a:r>
            <a:r>
              <a:rPr lang="en-CA" sz="1400" dirty="0">
                <a:solidFill>
                  <a:schemeClr val="bg1"/>
                </a:solidFill>
              </a:rPr>
              <a:t>, </a:t>
            </a:r>
          </a:p>
          <a:p>
            <a:pPr algn="ctr"/>
            <a:r>
              <a:rPr lang="en-CA" sz="1400" dirty="0">
                <a:solidFill>
                  <a:schemeClr val="bg1"/>
                </a:solidFill>
              </a:rPr>
              <a:t>PAQUETTE, Martin</a:t>
            </a:r>
            <a:r>
              <a:rPr lang="en-CA" sz="1400" baseline="30000" dirty="0">
                <a:solidFill>
                  <a:schemeClr val="bg1"/>
                </a:solidFill>
              </a:rPr>
              <a:t>1</a:t>
            </a:r>
            <a:r>
              <a:rPr lang="en-CA" sz="1400" dirty="0">
                <a:solidFill>
                  <a:schemeClr val="bg1"/>
                </a:solidFill>
              </a:rPr>
              <a:t>, BERGERON, Jacques</a:t>
            </a:r>
            <a:r>
              <a:rPr lang="en-CA" sz="1400" baseline="30000" dirty="0">
                <a:solidFill>
                  <a:schemeClr val="bg1"/>
                </a:solidFill>
              </a:rPr>
              <a:t>1</a:t>
            </a:r>
          </a:p>
          <a:p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6" name="Image 2">
            <a:extLst>
              <a:ext uri="{FF2B5EF4-FFF2-40B4-BE49-F238E27FC236}">
                <a16:creationId xmlns:a16="http://schemas.microsoft.com/office/drawing/2014/main" id="{C8B0EACC-0E26-3146-A33F-3EE0F6D77E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384983" y="177396"/>
            <a:ext cx="2637097" cy="1077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2343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98BE2D9-4931-FE43-999C-A4CE7935CBA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200" l="571" r="99714"/>
                    </a14:imgEffect>
                    <a14:imgEffect>
                      <a14:artisticChalkSketch/>
                    </a14:imgEffect>
                    <a14:imgEffect>
                      <a14:sharpenSoften amount="-16000"/>
                    </a14:imgEffect>
                    <a14:imgEffect>
                      <a14:colorTemperature colorTemp="1500"/>
                    </a14:imgEffect>
                    <a14:imgEffect>
                      <a14:saturation sat="0"/>
                    </a14:imgEffect>
                    <a14:imgEffect>
                      <a14:brightnessContrast bright="19000" contrast="-1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4524084">
            <a:off x="1901364" y="-312829"/>
            <a:ext cx="6230740" cy="7394371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  <a:sp3d>
            <a:bevelB w="0" h="0" prst="angle"/>
          </a:sp3d>
        </p:spPr>
      </p:pic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19B07F7B-29BB-754C-9EDD-9DF72013CD8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90455217"/>
              </p:ext>
            </p:extLst>
          </p:nvPr>
        </p:nvGraphicFramePr>
        <p:xfrm>
          <a:off x="653693" y="1165412"/>
          <a:ext cx="8221365" cy="53034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85C2C662-0657-C64F-A371-88B7AEB3F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078" y="159346"/>
            <a:ext cx="4844817" cy="691879"/>
          </a:xfrm>
        </p:spPr>
        <p:txBody>
          <a:bodyPr>
            <a:normAutofit/>
          </a:bodyPr>
          <a:lstStyle/>
          <a:p>
            <a:r>
              <a:rPr lang="en-US" sz="3200" b="1" u="sng" dirty="0">
                <a:solidFill>
                  <a:srgbClr val="E27633"/>
                </a:solidFill>
                <a:latin typeface="+mn-lt"/>
              </a:rPr>
              <a:t>Hypothesis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3655888-D124-B948-B3A3-A42E0DE269FF}"/>
              </a:ext>
            </a:extLst>
          </p:cNvPr>
          <p:cNvSpPr txBox="1"/>
          <p:nvPr/>
        </p:nvSpPr>
        <p:spPr>
          <a:xfrm rot="16200000">
            <a:off x="-938971" y="3774652"/>
            <a:ext cx="37295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Psychological distress level</a:t>
            </a:r>
          </a:p>
        </p:txBody>
      </p:sp>
      <p:sp>
        <p:nvSpPr>
          <p:cNvPr id="5" name="Striped Right Arrow 4">
            <a:extLst>
              <a:ext uri="{FF2B5EF4-FFF2-40B4-BE49-F238E27FC236}">
                <a16:creationId xmlns:a16="http://schemas.microsoft.com/office/drawing/2014/main" id="{DFE18679-C140-D84E-9DDF-2CF435FCBD90}"/>
              </a:ext>
            </a:extLst>
          </p:cNvPr>
          <p:cNvSpPr/>
          <p:nvPr/>
        </p:nvSpPr>
        <p:spPr>
          <a:xfrm rot="16200000">
            <a:off x="-139757" y="3847756"/>
            <a:ext cx="3329343" cy="654073"/>
          </a:xfrm>
          <a:prstGeom prst="stripedRightArrow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</a:schemeClr>
              </a:gs>
              <a:gs pos="62000">
                <a:schemeClr val="accent2">
                  <a:lumMod val="20000"/>
                  <a:lumOff val="80000"/>
                </a:schemeClr>
              </a:gs>
              <a:gs pos="100000">
                <a:schemeClr val="bg2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829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1" uiExpand="1">
        <p:bldAsOne/>
      </p:bldGraphic>
      <p:bldP spid="12" grpId="0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199E9D3-41E8-1942-A342-25B72263482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200" l="571" r="99714"/>
                    </a14:imgEffect>
                    <a14:imgEffect>
                      <a14:artisticChalkSketch/>
                    </a14:imgEffect>
                    <a14:imgEffect>
                      <a14:sharpenSoften amount="-16000"/>
                    </a14:imgEffect>
                    <a14:imgEffect>
                      <a14:colorTemperature colorTemp="1500"/>
                    </a14:imgEffect>
                    <a14:imgEffect>
                      <a14:saturation sat="0"/>
                    </a14:imgEffect>
                    <a14:imgEffect>
                      <a14:brightnessContrast bright="19000" contrast="-1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4524084">
            <a:off x="1709434" y="-276888"/>
            <a:ext cx="6230740" cy="7394371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  <a:sp3d>
            <a:bevelB w="0" h="0" prst="angle"/>
          </a:sp3d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87D982D-EF0B-FD40-82F5-A565426E0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9252" y="2363675"/>
            <a:ext cx="7734748" cy="1325563"/>
          </a:xfrm>
        </p:spPr>
        <p:txBody>
          <a:bodyPr>
            <a:noAutofit/>
          </a:bodyPr>
          <a:lstStyle/>
          <a:p>
            <a:r>
              <a:rPr lang="en-US" sz="6600" b="1" dirty="0"/>
              <a:t>METHODOLOGY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5B3EC2-93A2-A44C-999C-C32BC0A71439}"/>
              </a:ext>
            </a:extLst>
          </p:cNvPr>
          <p:cNvSpPr txBox="1"/>
          <p:nvPr/>
        </p:nvSpPr>
        <p:spPr>
          <a:xfrm>
            <a:off x="1088220" y="3823963"/>
            <a:ext cx="66393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Characteristics </a:t>
            </a:r>
          </a:p>
          <a:p>
            <a:pPr algn="ctr"/>
            <a:r>
              <a:rPr lang="en-US" sz="3200" b="1" dirty="0"/>
              <a:t>of </a:t>
            </a:r>
          </a:p>
          <a:p>
            <a:pPr algn="ctr"/>
            <a:r>
              <a:rPr lang="en-US" sz="3200" b="1" dirty="0"/>
              <a:t>cannabis consumers</a:t>
            </a:r>
          </a:p>
        </p:txBody>
      </p:sp>
    </p:spTree>
    <p:extLst>
      <p:ext uri="{BB962C8B-B14F-4D97-AF65-F5344CB8AC3E}">
        <p14:creationId xmlns:p14="http://schemas.microsoft.com/office/powerpoint/2010/main" val="25473231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43AB7E1-220C-B048-A41C-B097B3656D9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200" l="571" r="99714"/>
                    </a14:imgEffect>
                    <a14:imgEffect>
                      <a14:artisticChalkSketch/>
                    </a14:imgEffect>
                    <a14:imgEffect>
                      <a14:sharpenSoften amount="-16000"/>
                    </a14:imgEffect>
                    <a14:imgEffect>
                      <a14:colorTemperature colorTemp="1500"/>
                    </a14:imgEffect>
                    <a14:imgEffect>
                      <a14:saturation sat="0"/>
                    </a14:imgEffect>
                    <a14:imgEffect>
                      <a14:brightnessContrast bright="19000" contrast="-1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4524084">
            <a:off x="1665591" y="-285381"/>
            <a:ext cx="6230740" cy="7394371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  <a:sp3d>
            <a:bevelB w="0" h="0" prst="angle"/>
          </a:sp3d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6DF63C4-0D7C-EF4C-B740-BA260522A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486" y="0"/>
            <a:ext cx="7886700" cy="1325563"/>
          </a:xfrm>
        </p:spPr>
        <p:txBody>
          <a:bodyPr>
            <a:normAutofit/>
          </a:bodyPr>
          <a:lstStyle/>
          <a:p>
            <a:r>
              <a:rPr lang="en-US" sz="3200" b="1" u="sng" dirty="0">
                <a:solidFill>
                  <a:srgbClr val="E27633"/>
                </a:solidFill>
                <a:latin typeface="+mn-lt"/>
              </a:rPr>
              <a:t>Methodology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9B8E671-1EA3-5746-9DE9-245DBEE1DD03}"/>
              </a:ext>
            </a:extLst>
          </p:cNvPr>
          <p:cNvSpPr txBox="1"/>
          <p:nvPr/>
        </p:nvSpPr>
        <p:spPr>
          <a:xfrm>
            <a:off x="1673698" y="2379716"/>
            <a:ext cx="5733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General health questionnaire -12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D9664C-CE9F-1E4A-93E5-47445977FC5E}"/>
              </a:ext>
            </a:extLst>
          </p:cNvPr>
          <p:cNvSpPr txBox="1"/>
          <p:nvPr/>
        </p:nvSpPr>
        <p:spPr>
          <a:xfrm>
            <a:off x="2441834" y="3867763"/>
            <a:ext cx="39401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My perceptions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076797A-6823-3E42-83E7-EA0E9ED0FE2E}"/>
              </a:ext>
            </a:extLst>
          </p:cNvPr>
          <p:cNvSpPr txBox="1"/>
          <p:nvPr/>
        </p:nvSpPr>
        <p:spPr>
          <a:xfrm>
            <a:off x="3114717" y="5138864"/>
            <a:ext cx="40610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Consumption habits</a:t>
            </a:r>
          </a:p>
        </p:txBody>
      </p:sp>
      <p:sp>
        <p:nvSpPr>
          <p:cNvPr id="12" name="Striped Right Arrow 11">
            <a:extLst>
              <a:ext uri="{FF2B5EF4-FFF2-40B4-BE49-F238E27FC236}">
                <a16:creationId xmlns:a16="http://schemas.microsoft.com/office/drawing/2014/main" id="{E91FB409-95BE-4246-B14A-6DA085348150}"/>
              </a:ext>
            </a:extLst>
          </p:cNvPr>
          <p:cNvSpPr/>
          <p:nvPr/>
        </p:nvSpPr>
        <p:spPr>
          <a:xfrm>
            <a:off x="144742" y="2354556"/>
            <a:ext cx="1255776" cy="486825"/>
          </a:xfrm>
          <a:prstGeom prst="stripedRightArrow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</a:schemeClr>
              </a:gs>
              <a:gs pos="62000">
                <a:schemeClr val="accent2">
                  <a:lumMod val="20000"/>
                  <a:lumOff val="80000"/>
                </a:schemeClr>
              </a:gs>
              <a:gs pos="100000">
                <a:schemeClr val="bg2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triped Right Arrow 12">
            <a:extLst>
              <a:ext uri="{FF2B5EF4-FFF2-40B4-BE49-F238E27FC236}">
                <a16:creationId xmlns:a16="http://schemas.microsoft.com/office/drawing/2014/main" id="{1156E24F-10F2-B34F-ABE7-714069472E22}"/>
              </a:ext>
            </a:extLst>
          </p:cNvPr>
          <p:cNvSpPr/>
          <p:nvPr/>
        </p:nvSpPr>
        <p:spPr>
          <a:xfrm>
            <a:off x="941617" y="3855184"/>
            <a:ext cx="1255776" cy="486825"/>
          </a:xfrm>
          <a:prstGeom prst="stripedRightArrow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</a:schemeClr>
              </a:gs>
              <a:gs pos="62000">
                <a:schemeClr val="accent2">
                  <a:lumMod val="20000"/>
                  <a:lumOff val="80000"/>
                </a:schemeClr>
              </a:gs>
              <a:gs pos="100000">
                <a:schemeClr val="bg2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triped Right Arrow 13">
            <a:extLst>
              <a:ext uri="{FF2B5EF4-FFF2-40B4-BE49-F238E27FC236}">
                <a16:creationId xmlns:a16="http://schemas.microsoft.com/office/drawing/2014/main" id="{1D2DFDA8-ADE6-8D41-8168-C49E5817B85A}"/>
              </a:ext>
            </a:extLst>
          </p:cNvPr>
          <p:cNvSpPr/>
          <p:nvPr/>
        </p:nvSpPr>
        <p:spPr>
          <a:xfrm>
            <a:off x="1569505" y="5126285"/>
            <a:ext cx="1255776" cy="486825"/>
          </a:xfrm>
          <a:prstGeom prst="stripedRightArrow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</a:schemeClr>
              </a:gs>
              <a:gs pos="62000">
                <a:schemeClr val="accent2">
                  <a:lumMod val="20000"/>
                  <a:lumOff val="80000"/>
                </a:schemeClr>
              </a:gs>
              <a:gs pos="100000">
                <a:schemeClr val="bg2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685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2" grpId="0" animBg="1"/>
      <p:bldP spid="1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4C99542F-8320-EE43-A7C2-6768C96D317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200" l="571" r="99714"/>
                    </a14:imgEffect>
                    <a14:imgEffect>
                      <a14:artisticChalkSketch/>
                    </a14:imgEffect>
                    <a14:imgEffect>
                      <a14:sharpenSoften amount="-16000"/>
                    </a14:imgEffect>
                    <a14:imgEffect>
                      <a14:colorTemperature colorTemp="1500"/>
                    </a14:imgEffect>
                    <a14:imgEffect>
                      <a14:saturation sat="0"/>
                    </a14:imgEffect>
                    <a14:imgEffect>
                      <a14:brightnessContrast bright="19000" contrast="-1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4524084">
            <a:off x="1665590" y="-211360"/>
            <a:ext cx="6230740" cy="7394371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  <a:sp3d>
            <a:bevelB w="0" h="0" prst="angle"/>
          </a:sp3d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474A66-6BBA-8F4E-B309-0B709DDBC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50" y="0"/>
            <a:ext cx="3841859" cy="877707"/>
          </a:xfrm>
        </p:spPr>
        <p:txBody>
          <a:bodyPr>
            <a:normAutofit/>
          </a:bodyPr>
          <a:lstStyle/>
          <a:p>
            <a:r>
              <a:rPr lang="en-US" sz="3200" b="1" u="sng" dirty="0">
                <a:solidFill>
                  <a:schemeClr val="accent2"/>
                </a:solidFill>
                <a:latin typeface="+mn-lt"/>
              </a:rPr>
              <a:t>Methodology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C1536CC-9FAD-CD45-A8C5-56211670CE80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7222" b="90000" l="10000" r="90000">
                        <a14:foregroundMark x1="49400" y1="14630" x2="49400" y2="1463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65550" y="2177285"/>
            <a:ext cx="2091094" cy="225838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F5FB2D0-5EC8-3B40-812B-51E4BE7832F0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7222" b="90000" l="10000" r="90000">
                        <a14:foregroundMark x1="49400" y1="14630" x2="49400" y2="1463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7130" y="2893042"/>
            <a:ext cx="2529644" cy="273201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4188F87-849C-B44E-BBB0-47745AD43DB1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983966" y="2237336"/>
            <a:ext cx="811132" cy="177097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2E1C7402-DC77-1C44-9135-80E38A558B1B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105374" y="2970619"/>
            <a:ext cx="950556" cy="207538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A4EB15B8-6D42-3C49-A4A3-7BD2C97B2E22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007613" y="3719705"/>
            <a:ext cx="1091282" cy="238263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B2DDBD8A-1051-2547-8EF6-A40534ABFD9E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7222" b="90000" l="10000" r="90000">
                        <a14:foregroundMark x1="49400" y1="14630" x2="49400" y2="1463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09583" y="3581958"/>
            <a:ext cx="2752926" cy="2973160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E1DFC781-8F26-E447-A841-D48024DDA9C1}"/>
              </a:ext>
            </a:extLst>
          </p:cNvPr>
          <p:cNvSpPr txBox="1"/>
          <p:nvPr/>
        </p:nvSpPr>
        <p:spPr>
          <a:xfrm>
            <a:off x="3214782" y="4222355"/>
            <a:ext cx="33424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Total: 338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3669D8A-41CB-774D-A926-5DBED704EE50}"/>
              </a:ext>
            </a:extLst>
          </p:cNvPr>
          <p:cNvSpPr txBox="1"/>
          <p:nvPr/>
        </p:nvSpPr>
        <p:spPr>
          <a:xfrm>
            <a:off x="297130" y="1868004"/>
            <a:ext cx="19498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157 men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A2FF19F-A665-3842-A075-2895618CCAA9}"/>
              </a:ext>
            </a:extLst>
          </p:cNvPr>
          <p:cNvSpPr txBox="1"/>
          <p:nvPr/>
        </p:nvSpPr>
        <p:spPr>
          <a:xfrm>
            <a:off x="7397131" y="1868004"/>
            <a:ext cx="18676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181 women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1F71023-1995-2B4C-9758-1B22F58735C8}"/>
              </a:ext>
            </a:extLst>
          </p:cNvPr>
          <p:cNvSpPr txBox="1"/>
          <p:nvPr/>
        </p:nvSpPr>
        <p:spPr>
          <a:xfrm>
            <a:off x="3638561" y="5005014"/>
            <a:ext cx="2231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Age: 18-62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10C2732-CF85-7248-9723-ABA462CB0F4C}"/>
              </a:ext>
            </a:extLst>
          </p:cNvPr>
          <p:cNvSpPr txBox="1"/>
          <p:nvPr/>
        </p:nvSpPr>
        <p:spPr>
          <a:xfrm>
            <a:off x="3838236" y="5970929"/>
            <a:ext cx="2057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SD = 11.05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01C06B8-B204-EE45-A1D7-FA143A0F86C9}"/>
              </a:ext>
            </a:extLst>
          </p:cNvPr>
          <p:cNvSpPr txBox="1"/>
          <p:nvPr/>
        </p:nvSpPr>
        <p:spPr>
          <a:xfrm>
            <a:off x="3330052" y="5553369"/>
            <a:ext cx="2617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Mean average: 28.34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36ED5D5-DA0D-BA4C-B390-B5E830E8C32E}"/>
              </a:ext>
            </a:extLst>
          </p:cNvPr>
          <p:cNvSpPr txBox="1"/>
          <p:nvPr/>
        </p:nvSpPr>
        <p:spPr>
          <a:xfrm>
            <a:off x="2236223" y="2455557"/>
            <a:ext cx="47293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chemeClr val="bg1"/>
                </a:solidFill>
              </a:rPr>
              <a:t>  Cannabis consumers</a:t>
            </a:r>
          </a:p>
          <a:p>
            <a:r>
              <a:rPr lang="en-US" sz="3200" b="1" i="1" dirty="0">
                <a:solidFill>
                  <a:schemeClr val="bg1"/>
                </a:solidFill>
              </a:rPr>
              <a:t>              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1DA7735-40A5-2F40-AF58-5D134FB4E08C}"/>
              </a:ext>
            </a:extLst>
          </p:cNvPr>
          <p:cNvSpPr txBox="1"/>
          <p:nvPr/>
        </p:nvSpPr>
        <p:spPr>
          <a:xfrm>
            <a:off x="3330052" y="797510"/>
            <a:ext cx="42766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496 drivers</a:t>
            </a:r>
          </a:p>
        </p:txBody>
      </p:sp>
      <p:sp>
        <p:nvSpPr>
          <p:cNvPr id="20" name="Striped Right Arrow 19">
            <a:extLst>
              <a:ext uri="{FF2B5EF4-FFF2-40B4-BE49-F238E27FC236}">
                <a16:creationId xmlns:a16="http://schemas.microsoft.com/office/drawing/2014/main" id="{6ACCB56B-EFA5-F14E-B918-173A4BFC1A42}"/>
              </a:ext>
            </a:extLst>
          </p:cNvPr>
          <p:cNvSpPr/>
          <p:nvPr/>
        </p:nvSpPr>
        <p:spPr>
          <a:xfrm rot="5400000">
            <a:off x="4042358" y="1688696"/>
            <a:ext cx="1044906" cy="629970"/>
          </a:xfrm>
          <a:prstGeom prst="stripedRightArrow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</a:schemeClr>
              </a:gs>
              <a:gs pos="62000">
                <a:schemeClr val="accent2">
                  <a:lumMod val="20000"/>
                  <a:lumOff val="80000"/>
                </a:schemeClr>
              </a:gs>
              <a:gs pos="100000">
                <a:schemeClr val="bg2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24FE75F-B99A-F044-9212-F26CDC34C235}"/>
              </a:ext>
            </a:extLst>
          </p:cNvPr>
          <p:cNvSpPr/>
          <p:nvPr/>
        </p:nvSpPr>
        <p:spPr>
          <a:xfrm>
            <a:off x="49824" y="6127455"/>
            <a:ext cx="3664802" cy="647459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0696799-4E41-F746-807F-F7C3B55C0FAD}"/>
              </a:ext>
            </a:extLst>
          </p:cNvPr>
          <p:cNvSpPr txBox="1"/>
          <p:nvPr/>
        </p:nvSpPr>
        <p:spPr>
          <a:xfrm>
            <a:off x="20273" y="6173219"/>
            <a:ext cx="4295457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- Regular or probationary licensing</a:t>
            </a:r>
          </a:p>
          <a:p>
            <a:r>
              <a:rPr lang="en-US" sz="1100" b="1" dirty="0">
                <a:solidFill>
                  <a:schemeClr val="bg1"/>
                </a:solidFill>
              </a:rPr>
              <a:t>- Driving at least once a week</a:t>
            </a:r>
          </a:p>
          <a:p>
            <a:r>
              <a:rPr lang="en-US" sz="1100" b="1" dirty="0">
                <a:solidFill>
                  <a:schemeClr val="bg1"/>
                </a:solidFill>
              </a:rPr>
              <a:t>- Cannabis consumption: at least once a week</a:t>
            </a:r>
          </a:p>
          <a:p>
            <a:endParaRPr lang="en-US" sz="1100" b="1" dirty="0">
              <a:solidFill>
                <a:schemeClr val="bg1"/>
              </a:solidFill>
            </a:endParaRPr>
          </a:p>
          <a:p>
            <a:endParaRPr lang="en-US" sz="1100" b="1" dirty="0">
              <a:solidFill>
                <a:schemeClr val="bg1"/>
              </a:solidFill>
            </a:endParaRPr>
          </a:p>
        </p:txBody>
      </p:sp>
      <p:sp>
        <p:nvSpPr>
          <p:cNvPr id="22" name="Striped Right Arrow 21">
            <a:extLst>
              <a:ext uri="{FF2B5EF4-FFF2-40B4-BE49-F238E27FC236}">
                <a16:creationId xmlns:a16="http://schemas.microsoft.com/office/drawing/2014/main" id="{F2643F33-E2F3-F446-AF53-04EFD0E70041}"/>
              </a:ext>
            </a:extLst>
          </p:cNvPr>
          <p:cNvSpPr/>
          <p:nvPr/>
        </p:nvSpPr>
        <p:spPr>
          <a:xfrm rot="5400000">
            <a:off x="4052312" y="3330291"/>
            <a:ext cx="1044906" cy="629970"/>
          </a:xfrm>
          <a:prstGeom prst="stripedRightArrow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</a:schemeClr>
              </a:gs>
              <a:gs pos="62000">
                <a:schemeClr val="accent2">
                  <a:lumMod val="20000"/>
                  <a:lumOff val="80000"/>
                </a:schemeClr>
              </a:gs>
              <a:gs pos="100000">
                <a:schemeClr val="bg2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8327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1" grpId="0"/>
      <p:bldP spid="32" grpId="0"/>
      <p:bldP spid="33" grpId="0"/>
      <p:bldP spid="3" grpId="0"/>
      <p:bldP spid="6" grpId="0"/>
      <p:bldP spid="20" grpId="1" animBg="1"/>
      <p:bldP spid="7" grpId="0" animBg="1"/>
      <p:bldP spid="35" grpId="0" build="p"/>
      <p:bldP spid="22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E01DC1B-D30B-8840-B098-B2A6DA2E998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200" l="571" r="99714"/>
                    </a14:imgEffect>
                    <a14:imgEffect>
                      <a14:artisticChalkSketch/>
                    </a14:imgEffect>
                    <a14:imgEffect>
                      <a14:sharpenSoften amount="-16000"/>
                    </a14:imgEffect>
                    <a14:imgEffect>
                      <a14:colorTemperature colorTemp="1500"/>
                    </a14:imgEffect>
                    <a14:imgEffect>
                      <a14:saturation sat="0"/>
                    </a14:imgEffect>
                    <a14:imgEffect>
                      <a14:brightnessContrast bright="19000" contrast="-1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4524084">
            <a:off x="1665591" y="-285381"/>
            <a:ext cx="6230740" cy="7394371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  <a:sp3d>
            <a:bevelB w="0" h="0" prst="angle"/>
          </a:sp3d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7177BF4-0075-C44E-B7C4-A92B4F59BA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5025" y="2086241"/>
            <a:ext cx="7886700" cy="1325563"/>
          </a:xfrm>
        </p:spPr>
        <p:txBody>
          <a:bodyPr>
            <a:normAutofit/>
          </a:bodyPr>
          <a:lstStyle/>
          <a:p>
            <a:r>
              <a:rPr lang="en-US" sz="7200" b="1" dirty="0">
                <a:ea typeface="Ayuthaya" pitchFamily="2" charset="-34"/>
                <a:cs typeface="Arial" panose="020B0604020202020204" pitchFamily="34" charset="0"/>
              </a:rPr>
              <a:t>RESULTS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F474865-987F-D74E-9520-4A3C62693C3F}"/>
              </a:ext>
            </a:extLst>
          </p:cNvPr>
          <p:cNvSpPr txBox="1"/>
          <p:nvPr/>
        </p:nvSpPr>
        <p:spPr>
          <a:xfrm>
            <a:off x="2588135" y="3587107"/>
            <a:ext cx="59735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Behavior pattern</a:t>
            </a:r>
          </a:p>
        </p:txBody>
      </p:sp>
    </p:spTree>
    <p:extLst>
      <p:ext uri="{BB962C8B-B14F-4D97-AF65-F5344CB8AC3E}">
        <p14:creationId xmlns:p14="http://schemas.microsoft.com/office/powerpoint/2010/main" val="3310210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39B0A9-9A96-1848-BDE0-40CFA074B5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123" y="-29737"/>
            <a:ext cx="2238727" cy="1176906"/>
          </a:xfrm>
        </p:spPr>
        <p:txBody>
          <a:bodyPr/>
          <a:lstStyle/>
          <a:p>
            <a:r>
              <a:rPr lang="en-US" b="1" u="sng" dirty="0">
                <a:solidFill>
                  <a:srgbClr val="E27633"/>
                </a:solidFill>
                <a:latin typeface="+mn-lt"/>
              </a:rPr>
              <a:t>Results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5522D1-8A3F-3D49-B298-25F09643174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200" l="571" r="99714"/>
                    </a14:imgEffect>
                    <a14:imgEffect>
                      <a14:artisticChalkSketch/>
                    </a14:imgEffect>
                    <a14:imgEffect>
                      <a14:sharpenSoften amount="-16000"/>
                    </a14:imgEffect>
                    <a14:imgEffect>
                      <a14:colorTemperature colorTemp="1500"/>
                    </a14:imgEffect>
                    <a14:imgEffect>
                      <a14:saturation sat="0"/>
                    </a14:imgEffect>
                    <a14:imgEffect>
                      <a14:brightnessContrast bright="19000" contrast="-1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4524084">
            <a:off x="2002301" y="-497202"/>
            <a:ext cx="6230740" cy="7394371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  <a:sp3d>
            <a:bevelB w="0" h="0" prst="angle"/>
          </a:sp3d>
        </p:spPr>
      </p:pic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5FB94757-91B5-FE43-A209-BFBC5A3C7AF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0383374"/>
              </p:ext>
            </p:extLst>
          </p:nvPr>
        </p:nvGraphicFramePr>
        <p:xfrm>
          <a:off x="522454" y="1864099"/>
          <a:ext cx="4028661" cy="37813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16ED7641-5D11-2742-B7EA-7E7EB073A882}"/>
              </a:ext>
            </a:extLst>
          </p:cNvPr>
          <p:cNvSpPr/>
          <p:nvPr/>
        </p:nvSpPr>
        <p:spPr>
          <a:xfrm>
            <a:off x="4783293" y="2040836"/>
            <a:ext cx="1670516" cy="152848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  47  Women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900220C4-EADD-6548-8002-456DE8811CB0}"/>
              </a:ext>
            </a:extLst>
          </p:cNvPr>
          <p:cNvSpPr/>
          <p:nvPr/>
        </p:nvSpPr>
        <p:spPr>
          <a:xfrm>
            <a:off x="4783293" y="4013390"/>
            <a:ext cx="1670516" cy="152848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/>
              <a:t>134  Women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503A945B-518F-AA44-9CC1-D0384C7ED30A}"/>
              </a:ext>
            </a:extLst>
          </p:cNvPr>
          <p:cNvSpPr/>
          <p:nvPr/>
        </p:nvSpPr>
        <p:spPr>
          <a:xfrm>
            <a:off x="6663523" y="2040836"/>
            <a:ext cx="1670516" cy="152848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/>
              <a:t>      63 Men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DD68B0C8-89E2-AF48-B897-9E729446A1AD}"/>
              </a:ext>
            </a:extLst>
          </p:cNvPr>
          <p:cNvSpPr/>
          <p:nvPr/>
        </p:nvSpPr>
        <p:spPr>
          <a:xfrm>
            <a:off x="6737610" y="4013390"/>
            <a:ext cx="1670516" cy="152848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/>
              <a:t>     94 Men</a:t>
            </a:r>
          </a:p>
        </p:txBody>
      </p:sp>
    </p:spTree>
    <p:extLst>
      <p:ext uri="{BB962C8B-B14F-4D97-AF65-F5344CB8AC3E}">
        <p14:creationId xmlns:p14="http://schemas.microsoft.com/office/powerpoint/2010/main" val="1390170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DF45F32A-1AAF-BA41-8208-E7CA2F47DF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graphicEl>
                                              <a:dgm id="{DF45F32A-1AAF-BA41-8208-E7CA2F47DF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F26D0B4C-4050-824A-A5D1-75017F3027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graphicEl>
                                              <a:dgm id="{F26D0B4C-4050-824A-A5D1-75017F3027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0625665B-6D55-674E-92F1-5DA69F31DB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>
                                            <p:graphicEl>
                                              <a:dgm id="{0625665B-6D55-674E-92F1-5DA69F31DB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63ED8804-049D-2248-8F8E-5DD85EFE4C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>
                                            <p:graphicEl>
                                              <a:dgm id="{63ED8804-049D-2248-8F8E-5DD85EFE4C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Sub>
          <a:bldDgm bld="lvlOne"/>
        </p:bldSub>
      </p:bldGraphic>
      <p:bldP spid="20" grpId="0" animBg="1"/>
      <p:bldP spid="14" grpId="0" animBg="1"/>
      <p:bldP spid="15" grpId="0" animBg="1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EC5BD81-F901-0643-821F-08A023DA824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200" l="571" r="99714"/>
                    </a14:imgEffect>
                    <a14:imgEffect>
                      <a14:artisticChalkSketch/>
                    </a14:imgEffect>
                    <a14:imgEffect>
                      <a14:sharpenSoften amount="-16000"/>
                    </a14:imgEffect>
                    <a14:imgEffect>
                      <a14:colorTemperature colorTemp="1500"/>
                    </a14:imgEffect>
                    <a14:imgEffect>
                      <a14:saturation sat="0"/>
                    </a14:imgEffect>
                    <a14:imgEffect>
                      <a14:brightnessContrast bright="19000" contrast="-1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4524084">
            <a:off x="1665591" y="-195379"/>
            <a:ext cx="6230740" cy="7394371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  <a:sp3d>
            <a:bevelB w="0" h="0" prst="angle"/>
          </a:sp3d>
        </p:spPr>
      </p:pic>
      <p:graphicFrame>
        <p:nvGraphicFramePr>
          <p:cNvPr id="9" name="Graphique 3">
            <a:extLst>
              <a:ext uri="{FF2B5EF4-FFF2-40B4-BE49-F238E27FC236}">
                <a16:creationId xmlns:a16="http://schemas.microsoft.com/office/drawing/2014/main" id="{28DFCF2E-5ACE-4E93-986B-60CAF1AC3AC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83821056"/>
              </p:ext>
            </p:extLst>
          </p:nvPr>
        </p:nvGraphicFramePr>
        <p:xfrm>
          <a:off x="706931" y="1043189"/>
          <a:ext cx="8148060" cy="54853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0C9119AA-EEDC-3E47-980E-F1DDE9C52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177" y="0"/>
            <a:ext cx="4560711" cy="854074"/>
          </a:xfrm>
        </p:spPr>
        <p:txBody>
          <a:bodyPr>
            <a:normAutofit/>
          </a:bodyPr>
          <a:lstStyle/>
          <a:p>
            <a:r>
              <a:rPr lang="en-US" sz="3200" b="1" u="sng" dirty="0">
                <a:solidFill>
                  <a:srgbClr val="E27633"/>
                </a:solidFill>
                <a:latin typeface="+mn-lt"/>
              </a:rPr>
              <a:t>ANOVA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3F97F09-3851-2A4B-B056-AF0947B53CDD}"/>
              </a:ext>
            </a:extLst>
          </p:cNvPr>
          <p:cNvSpPr txBox="1"/>
          <p:nvPr/>
        </p:nvSpPr>
        <p:spPr>
          <a:xfrm rot="16200000">
            <a:off x="-1664038" y="2925094"/>
            <a:ext cx="4163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Mean  GHQ-12 score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E68C87A-6903-1541-8071-7015D9116638}"/>
              </a:ext>
            </a:extLst>
          </p:cNvPr>
          <p:cNvSpPr txBox="1"/>
          <p:nvPr/>
        </p:nvSpPr>
        <p:spPr>
          <a:xfrm>
            <a:off x="5982283" y="2333115"/>
            <a:ext cx="2345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>
                <a:solidFill>
                  <a:schemeClr val="bg1"/>
                </a:solidFill>
              </a:rPr>
              <a:t>(F= 3.815, p=0.055)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69DC894-96F1-434B-8E5A-C1403F4FD00F}"/>
              </a:ext>
            </a:extLst>
          </p:cNvPr>
          <p:cNvSpPr/>
          <p:nvPr/>
        </p:nvSpPr>
        <p:spPr>
          <a:xfrm>
            <a:off x="3514075" y="1908301"/>
            <a:ext cx="450761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CA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BiauKai" panose="02010601000101010101" pitchFamily="2" charset="-120"/>
                <a:ea typeface="BiauKai" panose="02010601000101010101" pitchFamily="2" charset="-120"/>
              </a:rPr>
              <a:t>★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AD58E6-C80E-124D-9C24-209288C09DE3}"/>
              </a:ext>
            </a:extLst>
          </p:cNvPr>
          <p:cNvSpPr txBox="1"/>
          <p:nvPr/>
        </p:nvSpPr>
        <p:spPr>
          <a:xfrm>
            <a:off x="1792597" y="751449"/>
            <a:ext cx="6057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000" b="1" dirty="0"/>
              <a:t>The </a:t>
            </a:r>
            <a:r>
              <a:rPr lang="fr-CA" sz="2000" b="1" dirty="0" err="1"/>
              <a:t>mean</a:t>
            </a:r>
            <a:r>
              <a:rPr lang="fr-CA" sz="2000" b="1" dirty="0"/>
              <a:t> </a:t>
            </a:r>
            <a:r>
              <a:rPr lang="fr-CA" sz="2000" b="1" dirty="0" err="1"/>
              <a:t>psychological</a:t>
            </a:r>
            <a:r>
              <a:rPr lang="fr-CA" sz="2000" b="1" dirty="0"/>
              <a:t> </a:t>
            </a:r>
            <a:r>
              <a:rPr lang="fr-CA" sz="2000" b="1" dirty="0" err="1"/>
              <a:t>distress</a:t>
            </a:r>
            <a:r>
              <a:rPr lang="fr-CA" sz="2000" b="1" dirty="0"/>
              <a:t> on the GHQ-12 </a:t>
            </a:r>
            <a:r>
              <a:rPr lang="fr-CA" sz="2000" b="1" dirty="0" err="1"/>
              <a:t>scale</a:t>
            </a:r>
            <a:r>
              <a:rPr lang="fr-CA" sz="2000" b="1" dirty="0"/>
              <a:t> </a:t>
            </a:r>
            <a:r>
              <a:rPr lang="fr-CA" sz="2000" b="1" dirty="0" err="1"/>
              <a:t>among</a:t>
            </a:r>
            <a:r>
              <a:rPr lang="fr-CA" sz="2000" b="1" dirty="0"/>
              <a:t> cannabis </a:t>
            </a:r>
            <a:r>
              <a:rPr lang="fr-CA" sz="2000" b="1" dirty="0" err="1"/>
              <a:t>consumers</a:t>
            </a:r>
            <a:r>
              <a:rPr lang="fr-CA" sz="2000" b="1" dirty="0"/>
              <a:t>, </a:t>
            </a:r>
            <a:r>
              <a:rPr lang="fr-CA" sz="2000" b="1" dirty="0" err="1"/>
              <a:t>driving</a:t>
            </a:r>
            <a:r>
              <a:rPr lang="fr-CA" sz="2000" b="1" dirty="0"/>
              <a:t> or not, </a:t>
            </a:r>
            <a:r>
              <a:rPr lang="fr-CA" sz="2000" b="1" dirty="0" err="1"/>
              <a:t>under</a:t>
            </a:r>
            <a:r>
              <a:rPr lang="fr-CA" sz="2000" b="1" dirty="0"/>
              <a:t> the influence of cannabis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7240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1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>
                                            <p:graphicEl>
                                              <a:chart seriesIdx="1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>
                                            <p:graphicEl>
                                              <a:chart seriesIdx="1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1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>
                                            <p:graphicEl>
                                              <a:chart seriesIdx="1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>
                                            <p:graphicEl>
                                              <a:chart seriesIdx="1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1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">
                                            <p:graphicEl>
                                              <a:chart seriesIdx="1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">
                                            <p:graphicEl>
                                              <a:chart seriesIdx="1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1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9">
                                            <p:graphicEl>
                                              <a:chart seriesIdx="1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9">
                                            <p:graphicEl>
                                              <a:chart seriesIdx="1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8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Chart bld="categoryEl"/>
        </p:bldSub>
      </p:bldGraphic>
      <p:bldP spid="8" grpId="0"/>
      <p:bldP spid="3" grpId="1"/>
      <p:bldP spid="11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4B2D0F0-0C63-B54F-A407-95E34B69490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200" l="571" r="99714"/>
                    </a14:imgEffect>
                    <a14:imgEffect>
                      <a14:artisticChalkSketch/>
                    </a14:imgEffect>
                    <a14:imgEffect>
                      <a14:sharpenSoften amount="-16000"/>
                    </a14:imgEffect>
                    <a14:imgEffect>
                      <a14:colorTemperature colorTemp="1500"/>
                    </a14:imgEffect>
                    <a14:imgEffect>
                      <a14:saturation sat="0"/>
                    </a14:imgEffect>
                    <a14:imgEffect>
                      <a14:brightnessContrast bright="19000" contrast="-1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4524084">
            <a:off x="1665590" y="-306892"/>
            <a:ext cx="6230740" cy="7394371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  <a:sp3d>
            <a:bevelB w="0" h="0" prst="angle"/>
          </a:sp3d>
        </p:spPr>
      </p:pic>
      <p:graphicFrame>
        <p:nvGraphicFramePr>
          <p:cNvPr id="14" name="Graphique 4">
            <a:extLst>
              <a:ext uri="{FF2B5EF4-FFF2-40B4-BE49-F238E27FC236}">
                <a16:creationId xmlns:a16="http://schemas.microsoft.com/office/drawing/2014/main" id="{F28165DD-5496-4845-A54A-49409C60265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5845769"/>
              </p:ext>
            </p:extLst>
          </p:nvPr>
        </p:nvGraphicFramePr>
        <p:xfrm>
          <a:off x="684968" y="1986146"/>
          <a:ext cx="8278728" cy="45068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71E71177-115A-604E-9B4B-2E1EE650722E}"/>
              </a:ext>
            </a:extLst>
          </p:cNvPr>
          <p:cNvSpPr txBox="1"/>
          <p:nvPr/>
        </p:nvSpPr>
        <p:spPr>
          <a:xfrm rot="16200000">
            <a:off x="-1419134" y="3064217"/>
            <a:ext cx="37050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Mean  GHQ-12 score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D07E89A-CDB1-B04B-9322-E09FFC6F95F7}"/>
              </a:ext>
            </a:extLst>
          </p:cNvPr>
          <p:cNvSpPr/>
          <p:nvPr/>
        </p:nvSpPr>
        <p:spPr>
          <a:xfrm>
            <a:off x="3528056" y="1806336"/>
            <a:ext cx="554269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CA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BiauKai" panose="02010601000101010101" pitchFamily="2" charset="-120"/>
                <a:ea typeface="BiauKai" panose="02010601000101010101" pitchFamily="2" charset="-120"/>
              </a:rPr>
              <a:t>★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F117FA7-CFE4-8D46-B255-274D1D19A8C5}"/>
              </a:ext>
            </a:extLst>
          </p:cNvPr>
          <p:cNvSpPr txBox="1"/>
          <p:nvPr/>
        </p:nvSpPr>
        <p:spPr>
          <a:xfrm>
            <a:off x="176286" y="187730"/>
            <a:ext cx="24808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>
                <a:solidFill>
                  <a:srgbClr val="E27633"/>
                </a:solidFill>
              </a:rPr>
              <a:t>ANOVA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FDCFECA-1874-A049-8186-FAF2E73B734B}"/>
              </a:ext>
            </a:extLst>
          </p:cNvPr>
          <p:cNvSpPr txBox="1"/>
          <p:nvPr/>
        </p:nvSpPr>
        <p:spPr>
          <a:xfrm>
            <a:off x="6135897" y="1999457"/>
            <a:ext cx="27216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>
                <a:solidFill>
                  <a:schemeClr val="bg1"/>
                </a:solidFill>
              </a:rPr>
              <a:t>(F=6,176, p&lt;0,05)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CCCA205-CE6E-CF43-9314-D3AEE745FECC}"/>
              </a:ext>
            </a:extLst>
          </p:cNvPr>
          <p:cNvSpPr txBox="1"/>
          <p:nvPr/>
        </p:nvSpPr>
        <p:spPr>
          <a:xfrm>
            <a:off x="1458671" y="903395"/>
            <a:ext cx="65682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b="1" dirty="0"/>
              <a:t>The </a:t>
            </a:r>
            <a:r>
              <a:rPr lang="fr-CA" b="1" dirty="0" err="1"/>
              <a:t>mean</a:t>
            </a:r>
            <a:r>
              <a:rPr lang="fr-CA" b="1" dirty="0"/>
              <a:t> </a:t>
            </a:r>
            <a:r>
              <a:rPr lang="fr-CA" b="1" dirty="0" err="1"/>
              <a:t>psychological</a:t>
            </a:r>
            <a:r>
              <a:rPr lang="fr-CA" b="1" dirty="0"/>
              <a:t> </a:t>
            </a:r>
            <a:r>
              <a:rPr lang="fr-CA" b="1" dirty="0" err="1"/>
              <a:t>distress</a:t>
            </a:r>
            <a:r>
              <a:rPr lang="fr-CA" b="1" dirty="0"/>
              <a:t> on the GHQ-12 </a:t>
            </a:r>
            <a:r>
              <a:rPr lang="fr-CA" b="1" dirty="0" err="1"/>
              <a:t>scale</a:t>
            </a:r>
            <a:r>
              <a:rPr lang="fr-CA" b="1" dirty="0"/>
              <a:t> </a:t>
            </a:r>
            <a:r>
              <a:rPr lang="fr-CA" b="1" dirty="0" err="1"/>
              <a:t>among</a:t>
            </a:r>
            <a:r>
              <a:rPr lang="fr-CA" b="1" dirty="0"/>
              <a:t> cannabis and </a:t>
            </a:r>
            <a:r>
              <a:rPr lang="fr-CA" b="1" dirty="0" err="1"/>
              <a:t>alcohol</a:t>
            </a:r>
            <a:r>
              <a:rPr lang="fr-CA" b="1" dirty="0"/>
              <a:t> </a:t>
            </a:r>
            <a:r>
              <a:rPr lang="fr-CA" b="1" dirty="0" err="1"/>
              <a:t>consumers</a:t>
            </a:r>
            <a:r>
              <a:rPr lang="fr-CA" b="1" dirty="0"/>
              <a:t>, </a:t>
            </a:r>
            <a:r>
              <a:rPr lang="fr-CA" b="1" dirty="0" err="1"/>
              <a:t>driving</a:t>
            </a:r>
            <a:r>
              <a:rPr lang="fr-CA" b="1" dirty="0"/>
              <a:t> or not, </a:t>
            </a:r>
            <a:r>
              <a:rPr lang="fr-CA" b="1" dirty="0" err="1"/>
              <a:t>after</a:t>
            </a:r>
            <a:r>
              <a:rPr lang="fr-CA" b="1" dirty="0"/>
              <a:t> </a:t>
            </a:r>
            <a:r>
              <a:rPr lang="fr-CA" b="1" dirty="0" err="1"/>
              <a:t>being</a:t>
            </a:r>
            <a:r>
              <a:rPr lang="fr-CA" b="1" dirty="0"/>
              <a:t> </a:t>
            </a:r>
            <a:r>
              <a:rPr lang="fr-CA" b="1" dirty="0" err="1"/>
              <a:t>intoxicated</a:t>
            </a:r>
            <a:r>
              <a:rPr lang="fr-CA" b="1" dirty="0"/>
              <a:t> 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6418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chart seriesIdx="1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>
                                            <p:graphicEl>
                                              <a:chart seriesIdx="1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>
                                            <p:graphicEl>
                                              <a:chart seriesIdx="1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chart seriesIdx="1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>
                                            <p:graphicEl>
                                              <a:chart seriesIdx="1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>
                                            <p:graphicEl>
                                              <a:chart seriesIdx="1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chart seriesIdx="1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>
                                            <p:graphicEl>
                                              <a:chart seriesIdx="1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>
                                            <p:graphicEl>
                                              <a:chart seriesIdx="1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chart seriesIdx="1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>
                                            <p:graphicEl>
                                              <a:chart seriesIdx="1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>
                                            <p:graphicEl>
                                              <a:chart seriesIdx="1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>
        <p:bldSub>
          <a:bldChart bld="categoryEl"/>
        </p:bldSub>
      </p:bldGraphic>
      <p:bldP spid="8" grpId="0"/>
      <p:bldP spid="10" grpId="0"/>
      <p:bldP spid="12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B9B5F2B-9061-5940-BE70-4628ADC3851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200" l="571" r="99714"/>
                    </a14:imgEffect>
                    <a14:imgEffect>
                      <a14:artisticChalkSketch/>
                    </a14:imgEffect>
                    <a14:imgEffect>
                      <a14:sharpenSoften amount="-16000"/>
                    </a14:imgEffect>
                    <a14:imgEffect>
                      <a14:colorTemperature colorTemp="1500"/>
                    </a14:imgEffect>
                    <a14:imgEffect>
                      <a14:saturation sat="0"/>
                    </a14:imgEffect>
                    <a14:imgEffect>
                      <a14:brightnessContrast bright="19000" contrast="-1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4524084">
            <a:off x="1665592" y="-177805"/>
            <a:ext cx="6230740" cy="7394371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  <a:sp3d>
            <a:bevelB w="0" h="0" prst="angle"/>
          </a:sp3d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37AFB5-7574-0C43-9A7F-0CE5789FA0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7383" y="2100652"/>
            <a:ext cx="6613712" cy="21191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600" b="1" dirty="0">
                <a:solidFill>
                  <a:schemeClr val="tx1"/>
                </a:solidFill>
                <a:latin typeface="+mj-lt"/>
              </a:rPr>
              <a:t>DISCUSSION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F94DB7E-7E5F-FF4C-B005-839E0B65A2C9}"/>
              </a:ext>
            </a:extLst>
          </p:cNvPr>
          <p:cNvSpPr txBox="1"/>
          <p:nvPr/>
        </p:nvSpPr>
        <p:spPr>
          <a:xfrm>
            <a:off x="1513236" y="3434948"/>
            <a:ext cx="59225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What can be understood</a:t>
            </a:r>
          </a:p>
          <a:p>
            <a:pPr algn="ctr"/>
            <a:r>
              <a:rPr lang="en-US" sz="3200" b="1" dirty="0"/>
              <a:t>of the </a:t>
            </a:r>
          </a:p>
          <a:p>
            <a:pPr algn="ctr"/>
            <a:r>
              <a:rPr lang="en-US" sz="3200" b="1" dirty="0"/>
              <a:t>shown behavior pattern </a:t>
            </a:r>
          </a:p>
        </p:txBody>
      </p:sp>
    </p:spTree>
    <p:extLst>
      <p:ext uri="{BB962C8B-B14F-4D97-AF65-F5344CB8AC3E}">
        <p14:creationId xmlns:p14="http://schemas.microsoft.com/office/powerpoint/2010/main" val="14983307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5997570-B04C-A448-A42C-00AC764DF95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200" l="571" r="99714"/>
                    </a14:imgEffect>
                    <a14:imgEffect>
                      <a14:artisticChalkSketch/>
                    </a14:imgEffect>
                    <a14:imgEffect>
                      <a14:sharpenSoften amount="-16000"/>
                    </a14:imgEffect>
                    <a14:imgEffect>
                      <a14:colorTemperature colorTemp="1500"/>
                    </a14:imgEffect>
                    <a14:imgEffect>
                      <a14:saturation sat="0"/>
                    </a14:imgEffect>
                    <a14:imgEffect>
                      <a14:brightnessContrast bright="19000" contrast="-1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4524084">
            <a:off x="1665591" y="-285380"/>
            <a:ext cx="6230740" cy="7394371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  <a:sp3d>
            <a:bevelB w="0" h="0" prst="angle"/>
          </a:sp3d>
        </p:spPr>
      </p:pic>
      <p:sp>
        <p:nvSpPr>
          <p:cNvPr id="16" name="Oval Callout 15">
            <a:extLst>
              <a:ext uri="{FF2B5EF4-FFF2-40B4-BE49-F238E27FC236}">
                <a16:creationId xmlns:a16="http://schemas.microsoft.com/office/drawing/2014/main" id="{4F6C321B-C579-2E4F-A465-9A29343CFBD5}"/>
              </a:ext>
            </a:extLst>
          </p:cNvPr>
          <p:cNvSpPr/>
          <p:nvPr/>
        </p:nvSpPr>
        <p:spPr>
          <a:xfrm>
            <a:off x="2400300" y="3729691"/>
            <a:ext cx="5770382" cy="3057973"/>
          </a:xfrm>
          <a:prstGeom prst="wedgeEllipseCallout">
            <a:avLst>
              <a:gd name="adj1" fmla="val 60931"/>
              <a:gd name="adj2" fmla="val 49847"/>
            </a:avLst>
          </a:prstGeom>
          <a:gradFill>
            <a:gsLst>
              <a:gs pos="47000">
                <a:schemeClr val="accent2">
                  <a:lumMod val="40000"/>
                  <a:lumOff val="60000"/>
                  <a:alpha val="77000"/>
                </a:schemeClr>
              </a:gs>
              <a:gs pos="4000">
                <a:schemeClr val="accent2">
                  <a:lumMod val="60000"/>
                  <a:lumOff val="40000"/>
                </a:schemeClr>
              </a:gs>
              <a:gs pos="94000">
                <a:schemeClr val="bg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Callout 11">
            <a:extLst>
              <a:ext uri="{FF2B5EF4-FFF2-40B4-BE49-F238E27FC236}">
                <a16:creationId xmlns:a16="http://schemas.microsoft.com/office/drawing/2014/main" id="{6DB2C552-80C2-634B-9DA2-121026AB7827}"/>
              </a:ext>
            </a:extLst>
          </p:cNvPr>
          <p:cNvSpPr/>
          <p:nvPr/>
        </p:nvSpPr>
        <p:spPr>
          <a:xfrm>
            <a:off x="89650" y="1111906"/>
            <a:ext cx="6141402" cy="2617785"/>
          </a:xfrm>
          <a:prstGeom prst="wedgeEllipseCallout">
            <a:avLst>
              <a:gd name="adj1" fmla="val -42699"/>
              <a:gd name="adj2" fmla="val 71379"/>
            </a:avLst>
          </a:prstGeom>
          <a:gradFill>
            <a:gsLst>
              <a:gs pos="47000">
                <a:schemeClr val="accent2">
                  <a:lumMod val="40000"/>
                  <a:lumOff val="60000"/>
                  <a:alpha val="79000"/>
                </a:schemeClr>
              </a:gs>
              <a:gs pos="4000">
                <a:schemeClr val="accent2">
                  <a:lumMod val="60000"/>
                  <a:lumOff val="40000"/>
                </a:schemeClr>
              </a:gs>
              <a:gs pos="95000">
                <a:schemeClr val="bg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F8A5A0B-3BFC-DD40-A152-792395FC45D5}"/>
              </a:ext>
            </a:extLst>
          </p:cNvPr>
          <p:cNvSpPr txBox="1"/>
          <p:nvPr/>
        </p:nvSpPr>
        <p:spPr>
          <a:xfrm>
            <a:off x="170498" y="150606"/>
            <a:ext cx="27555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>
                <a:solidFill>
                  <a:srgbClr val="E27633"/>
                </a:solidFill>
              </a:rPr>
              <a:t>Discussion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8366F0-913B-044F-94BD-33401A3BCCCC}"/>
              </a:ext>
            </a:extLst>
          </p:cNvPr>
          <p:cNvSpPr txBox="1"/>
          <p:nvPr/>
        </p:nvSpPr>
        <p:spPr>
          <a:xfrm>
            <a:off x="605951" y="1625542"/>
            <a:ext cx="536633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u="sng" dirty="0"/>
              <a:t>Scott-Parker, B., </a:t>
            </a:r>
            <a:r>
              <a:rPr lang="en-CA" sz="2000" b="1" u="sng" dirty="0"/>
              <a:t>Watson</a:t>
            </a:r>
            <a:r>
              <a:rPr lang="en-CA" b="1" u="sng" dirty="0"/>
              <a:t>, B., King, M. J., and Hyde, M. K. (2011) </a:t>
            </a:r>
            <a:endParaRPr lang="en-US" b="1" u="sng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20EB38A-A153-1544-9474-BA5A14BEE029}"/>
              </a:ext>
            </a:extLst>
          </p:cNvPr>
          <p:cNvSpPr txBox="1"/>
          <p:nvPr/>
        </p:nvSpPr>
        <p:spPr>
          <a:xfrm>
            <a:off x="645162" y="2489856"/>
            <a:ext cx="50303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 - The psychological distress level predicts risky driving behavior.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160FDBA-2A85-4E4C-B486-DE05A58C2BAB}"/>
              </a:ext>
            </a:extLst>
          </p:cNvPr>
          <p:cNvSpPr txBox="1"/>
          <p:nvPr/>
        </p:nvSpPr>
        <p:spPr>
          <a:xfrm>
            <a:off x="2926081" y="4323195"/>
            <a:ext cx="56838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CA" sz="2000" b="1" u="sng" dirty="0" err="1"/>
              <a:t>Beirness</a:t>
            </a:r>
            <a:r>
              <a:rPr lang="en-CA" sz="2000" b="1" u="sng" dirty="0"/>
              <a:t>, D. J., et Beasley, E. E. (2009)</a:t>
            </a:r>
            <a:endParaRPr lang="en-US" sz="2000" b="1" u="sng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E09C694-7D6A-2741-8B8B-64A801A36B14}"/>
              </a:ext>
            </a:extLst>
          </p:cNvPr>
          <p:cNvSpPr txBox="1"/>
          <p:nvPr/>
        </p:nvSpPr>
        <p:spPr>
          <a:xfrm>
            <a:off x="3289120" y="4788544"/>
            <a:ext cx="4495716" cy="15644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Men are more likely than women to :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b="1" dirty="0"/>
              <a:t>Drive under the influence of cannabis 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b="1" dirty="0"/>
              <a:t>Have a reckless driving style</a:t>
            </a:r>
          </a:p>
        </p:txBody>
      </p:sp>
    </p:spTree>
    <p:extLst>
      <p:ext uri="{BB962C8B-B14F-4D97-AF65-F5344CB8AC3E}">
        <p14:creationId xmlns:p14="http://schemas.microsoft.com/office/powerpoint/2010/main" val="966289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2" grpId="0" animBg="1"/>
      <p:bldP spid="7" grpId="0"/>
      <p:bldP spid="8" grpId="0"/>
      <p:bldP spid="9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A79225D-0BAD-C84F-938E-9AE1872979F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200" l="571" r="99714"/>
                    </a14:imgEffect>
                    <a14:imgEffect>
                      <a14:artisticChalkSketch/>
                    </a14:imgEffect>
                    <a14:imgEffect>
                      <a14:sharpenSoften amount="-16000"/>
                    </a14:imgEffect>
                    <a14:imgEffect>
                      <a14:colorTemperature colorTemp="1500"/>
                    </a14:imgEffect>
                    <a14:imgEffect>
                      <a14:saturation sat="0"/>
                    </a14:imgEffect>
                    <a14:imgEffect>
                      <a14:brightnessContrast bright="19000" contrast="-1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4524084">
            <a:off x="1665591" y="-239162"/>
            <a:ext cx="6230740" cy="7394371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  <a:sp3d>
            <a:bevelB w="0" h="0" prst="angle"/>
          </a:sp3d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38052AAF-A404-9E4C-A65D-95B7023F2EE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9508060"/>
              </p:ext>
            </p:extLst>
          </p:nvPr>
        </p:nvGraphicFramePr>
        <p:xfrm>
          <a:off x="1235394" y="1497051"/>
          <a:ext cx="6763589" cy="47065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FB47E162-FB78-7443-934A-EC0916EBB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283" y="0"/>
            <a:ext cx="7886700" cy="1325563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E27633"/>
                </a:solidFill>
                <a:latin typeface="+mn-lt"/>
              </a:rPr>
              <a:t>A little bit about me… </a:t>
            </a:r>
          </a:p>
        </p:txBody>
      </p:sp>
      <p:pic>
        <p:nvPicPr>
          <p:cNvPr id="12" name="Image 2">
            <a:extLst>
              <a:ext uri="{FF2B5EF4-FFF2-40B4-BE49-F238E27FC236}">
                <a16:creationId xmlns:a16="http://schemas.microsoft.com/office/drawing/2014/main" id="{2E91ED78-5CA0-324C-98FC-97D924D0084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19151002" y="4183642"/>
            <a:ext cx="5428939" cy="2218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344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F732031-A4D9-D740-BC44-F7290CCB43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8305BC1-535F-0748-A3B4-FC7E8EAB0D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2088BB8-4F29-5F43-A609-12323FED31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3E675E8-6146-4346-A723-1F0C8BD6AC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708BF05-D8FA-F44A-8FEE-AB92B1DD2E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24D3EFD-A603-AC49-BA71-D921913331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E93C68D-9B3D-CF4B-AFA7-B4AC35AE53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1">
        <p:bldSub>
          <a:bldDgm bld="lvlOne"/>
        </p:bldSub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15F030C-282E-F04A-9317-5E7A974A692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200" l="571" r="99714"/>
                    </a14:imgEffect>
                    <a14:imgEffect>
                      <a14:artisticChalkSketch/>
                    </a14:imgEffect>
                    <a14:imgEffect>
                      <a14:sharpenSoften amount="-16000"/>
                    </a14:imgEffect>
                    <a14:imgEffect>
                      <a14:colorTemperature colorTemp="1500"/>
                    </a14:imgEffect>
                    <a14:imgEffect>
                      <a14:saturation sat="0"/>
                    </a14:imgEffect>
                    <a14:imgEffect>
                      <a14:brightnessContrast bright="19000" contrast="-1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4524084">
            <a:off x="1665591" y="-59471"/>
            <a:ext cx="6230740" cy="7394371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  <a:sp3d>
            <a:bevelB w="0" h="0" prst="angle"/>
          </a:sp3d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E553AEC-5BF5-8241-89AE-966E79C94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25" y="0"/>
            <a:ext cx="7886700" cy="1325563"/>
          </a:xfrm>
        </p:spPr>
        <p:txBody>
          <a:bodyPr>
            <a:normAutofit/>
          </a:bodyPr>
          <a:lstStyle/>
          <a:p>
            <a:r>
              <a:rPr lang="en-US" sz="3200" b="1" u="sng" dirty="0">
                <a:solidFill>
                  <a:srgbClr val="E27633"/>
                </a:solidFill>
                <a:latin typeface="+mn-lt"/>
              </a:rPr>
              <a:t>Scale choice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09DC3A-B159-744A-87D5-C42AB8A942C5}"/>
              </a:ext>
            </a:extLst>
          </p:cNvPr>
          <p:cNvSpPr txBox="1"/>
          <p:nvPr/>
        </p:nvSpPr>
        <p:spPr>
          <a:xfrm>
            <a:off x="165258" y="2833356"/>
            <a:ext cx="341622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+mj-lt"/>
              </a:rPr>
              <a:t>General Health Questionnaire-12</a:t>
            </a:r>
          </a:p>
          <a:p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7CD0F1-BAEE-BE4B-8D6C-B80DEF0A3B1D}"/>
              </a:ext>
            </a:extLst>
          </p:cNvPr>
          <p:cNvSpPr txBox="1"/>
          <p:nvPr/>
        </p:nvSpPr>
        <p:spPr>
          <a:xfrm>
            <a:off x="3367261" y="2833356"/>
            <a:ext cx="239895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chemeClr val="accent2"/>
                </a:solidFill>
              </a:rPr>
              <a:t>V.S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3B9F86-BF58-F744-9225-87D9FA08B167}"/>
              </a:ext>
            </a:extLst>
          </p:cNvPr>
          <p:cNvSpPr txBox="1"/>
          <p:nvPr/>
        </p:nvSpPr>
        <p:spPr>
          <a:xfrm>
            <a:off x="5654333" y="2833356"/>
            <a:ext cx="30612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+mj-lt"/>
              </a:rPr>
              <a:t>Kessler’s psychological distress scale</a:t>
            </a:r>
          </a:p>
        </p:txBody>
      </p:sp>
    </p:spTree>
    <p:extLst>
      <p:ext uri="{BB962C8B-B14F-4D97-AF65-F5344CB8AC3E}">
        <p14:creationId xmlns:p14="http://schemas.microsoft.com/office/powerpoint/2010/main" val="4015152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5F08414-FC0A-8846-96FD-476625B88F5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200" l="571" r="99714"/>
                    </a14:imgEffect>
                    <a14:imgEffect>
                      <a14:artisticChalkSketch/>
                    </a14:imgEffect>
                    <a14:imgEffect>
                      <a14:sharpenSoften amount="-16000"/>
                    </a14:imgEffect>
                    <a14:imgEffect>
                      <a14:colorTemperature colorTemp="1500"/>
                    </a14:imgEffect>
                    <a14:imgEffect>
                      <a14:saturation sat="0"/>
                    </a14:imgEffect>
                    <a14:imgEffect>
                      <a14:brightnessContrast bright="19000" contrast="-1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4524084">
            <a:off x="1665592" y="-243981"/>
            <a:ext cx="6230740" cy="7394371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  <a:sp3d>
            <a:bevelB w="0" h="0" prst="angle"/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6484E76-4BB6-A243-BE8D-CDF09AC78DFF}"/>
              </a:ext>
            </a:extLst>
          </p:cNvPr>
          <p:cNvSpPr txBox="1"/>
          <p:nvPr/>
        </p:nvSpPr>
        <p:spPr>
          <a:xfrm>
            <a:off x="1688139" y="2217016"/>
            <a:ext cx="683110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latin typeface="+mj-lt"/>
              </a:rPr>
              <a:t>CONCLUSION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FA75E1D-FAAA-6B40-BA23-EF25D7425F17}"/>
              </a:ext>
            </a:extLst>
          </p:cNvPr>
          <p:cNvSpPr txBox="1"/>
          <p:nvPr/>
        </p:nvSpPr>
        <p:spPr>
          <a:xfrm>
            <a:off x="2148977" y="3604295"/>
            <a:ext cx="51085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OUR ROAD MAP AHEAD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604864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75F4D7A-0B3C-E54A-9527-27062C28F95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200" l="571" r="99714"/>
                    </a14:imgEffect>
                    <a14:imgEffect>
                      <a14:artisticChalkSketch/>
                    </a14:imgEffect>
                    <a14:imgEffect>
                      <a14:sharpenSoften amount="-16000"/>
                    </a14:imgEffect>
                    <a14:imgEffect>
                      <a14:colorTemperature colorTemp="1500"/>
                    </a14:imgEffect>
                    <a14:imgEffect>
                      <a14:saturation sat="0"/>
                    </a14:imgEffect>
                    <a14:imgEffect>
                      <a14:brightnessContrast bright="19000" contrast="-1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4524084">
            <a:off x="1665591" y="-306897"/>
            <a:ext cx="6230740" cy="7394371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  <a:sp3d>
            <a:bevelB w="0" h="0" prst="angle"/>
          </a:sp3d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13391AAE-3884-5D41-A62F-A66DA13260D2}"/>
              </a:ext>
            </a:extLst>
          </p:cNvPr>
          <p:cNvSpPr/>
          <p:nvPr/>
        </p:nvSpPr>
        <p:spPr>
          <a:xfrm>
            <a:off x="1333500" y="753035"/>
            <a:ext cx="5949425" cy="5736665"/>
          </a:xfrm>
          <a:prstGeom prst="ellipse">
            <a:avLst/>
          </a:prstGeom>
          <a:solidFill>
            <a:schemeClr val="bg2">
              <a:lumMod val="90000"/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AFC6B9-F2A3-BD43-B1CC-D857B1BFDC8B}"/>
              </a:ext>
            </a:extLst>
          </p:cNvPr>
          <p:cNvSpPr txBox="1"/>
          <p:nvPr/>
        </p:nvSpPr>
        <p:spPr>
          <a:xfrm>
            <a:off x="1790227" y="1486781"/>
            <a:ext cx="5035972" cy="3890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/>
              <a:t>Continue to study the relationship between the psychological distress level and the risky driving behavior mainly among  men of 26 years and older.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7DB64A0-1F6C-FD45-A87E-4F0A024BA04E}"/>
              </a:ext>
            </a:extLst>
          </p:cNvPr>
          <p:cNvSpPr/>
          <p:nvPr/>
        </p:nvSpPr>
        <p:spPr>
          <a:xfrm>
            <a:off x="1333500" y="753035"/>
            <a:ext cx="5949427" cy="5736665"/>
          </a:xfrm>
          <a:prstGeom prst="ellipse">
            <a:avLst/>
          </a:prstGeom>
          <a:noFill/>
          <a:ln w="82550">
            <a:gradFill>
              <a:gsLst>
                <a:gs pos="14000">
                  <a:schemeClr val="accent2"/>
                </a:gs>
                <a:gs pos="46000">
                  <a:schemeClr val="accent4"/>
                </a:gs>
                <a:gs pos="78000">
                  <a:schemeClr val="accent2"/>
                </a:gs>
                <a:gs pos="100000">
                  <a:schemeClr val="accent4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9BC392F-BEAD-DB47-AEE1-534F52BAAF37}"/>
              </a:ext>
            </a:extLst>
          </p:cNvPr>
          <p:cNvCxnSpPr>
            <a:cxnSpLocks/>
          </p:cNvCxnSpPr>
          <p:nvPr/>
        </p:nvCxnSpPr>
        <p:spPr>
          <a:xfrm>
            <a:off x="6661972" y="5377205"/>
            <a:ext cx="1767592" cy="1379195"/>
          </a:xfrm>
          <a:prstGeom prst="line">
            <a:avLst/>
          </a:prstGeom>
          <a:ln w="82550">
            <a:gradFill flip="none" rotWithShape="1">
              <a:gsLst>
                <a:gs pos="42000">
                  <a:schemeClr val="accent2"/>
                </a:gs>
                <a:gs pos="4000">
                  <a:schemeClr val="accent2">
                    <a:lumMod val="67000"/>
                  </a:schemeClr>
                </a:gs>
                <a:gs pos="93000">
                  <a:schemeClr val="accent2">
                    <a:lumMod val="97000"/>
                    <a:lumOff val="3000"/>
                  </a:schemeClr>
                </a:gs>
                <a:gs pos="73000">
                  <a:schemeClr val="accent4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6668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A1C0A0D-979B-4040-BFE3-D455787178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2795" y="1399366"/>
            <a:ext cx="5805487" cy="4786281"/>
          </a:xfrm>
          <a:prstGeom prst="rect">
            <a:avLst/>
          </a:prstGeom>
          <a:ln>
            <a:noFill/>
          </a:ln>
          <a:effectLst>
            <a:reflection blurRad="6350" stA="52000" endA="300" endPos="35000" dir="5400000" sy="-100000" algn="bl" rotWithShape="0"/>
            <a:softEdge rad="112500"/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90DFE3B-AB8A-ED4A-B6BE-9D919409123C}"/>
              </a:ext>
            </a:extLst>
          </p:cNvPr>
          <p:cNvSpPr txBox="1"/>
          <p:nvPr/>
        </p:nvSpPr>
        <p:spPr>
          <a:xfrm>
            <a:off x="3299011" y="430306"/>
            <a:ext cx="4769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12852262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7B2D77-CD9B-084D-93BD-55864B794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122239"/>
            <a:ext cx="7886700" cy="692150"/>
          </a:xfrm>
        </p:spPr>
        <p:txBody>
          <a:bodyPr/>
          <a:lstStyle/>
          <a:p>
            <a:pPr algn="ctr"/>
            <a:r>
              <a:rPr lang="en-US" dirty="0"/>
              <a:t>REFERENCES </a:t>
            </a:r>
          </a:p>
        </p:txBody>
      </p:sp>
      <p:sp>
        <p:nvSpPr>
          <p:cNvPr id="4" name="ZoneTexte 127">
            <a:extLst>
              <a:ext uri="{FF2B5EF4-FFF2-40B4-BE49-F238E27FC236}">
                <a16:creationId xmlns:a16="http://schemas.microsoft.com/office/drawing/2014/main" id="{BA681E26-609F-CE42-9D56-38AC4EDAB8BB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71437" y="782639"/>
            <a:ext cx="9058275" cy="9012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just">
              <a:buNone/>
            </a:pPr>
            <a:r>
              <a:rPr lang="fr-CA" sz="1700" baseline="30000" dirty="0"/>
              <a:t>1</a:t>
            </a:r>
            <a:r>
              <a:rPr lang="fr-CA" sz="1700" dirty="0"/>
              <a:t> </a:t>
            </a:r>
            <a:r>
              <a:rPr lang="en-CA" sz="1700" dirty="0" err="1"/>
              <a:t>Begg</a:t>
            </a:r>
            <a:r>
              <a:rPr lang="en-CA" sz="1700" dirty="0"/>
              <a:t>, D. J., Langley, J. D., et Stephenson, S. (2003). Identifying factors that predict persistent driving after drinking, unsafe driving after drinking, and driving after using cannabis among young adults. </a:t>
            </a:r>
            <a:r>
              <a:rPr lang="fr-CA" sz="1700" i="1" dirty="0"/>
              <a:t>Accident </a:t>
            </a:r>
            <a:r>
              <a:rPr lang="fr-CA" sz="1700" i="1" dirty="0" err="1"/>
              <a:t>Analysis</a:t>
            </a:r>
            <a:r>
              <a:rPr lang="fr-CA" sz="1700" i="1" dirty="0"/>
              <a:t> &amp; Prevention, 35</a:t>
            </a:r>
            <a:r>
              <a:rPr lang="fr-CA" sz="1700" dirty="0"/>
              <a:t>(5), 669-675. </a:t>
            </a:r>
            <a:r>
              <a:rPr lang="fr-CA" sz="1700" baseline="30000" dirty="0"/>
              <a:t>2</a:t>
            </a:r>
            <a:r>
              <a:rPr lang="en-CA" sz="1700" dirty="0"/>
              <a:t>Bergeron, J. et Paquette, M. (2014). Relationships between frequency of driving under the influence of cannabis, self-reported reckless driving and risk-taking behavior observed in a driving simulator. </a:t>
            </a:r>
            <a:r>
              <a:rPr lang="en-CA" sz="1700" i="1" dirty="0"/>
              <a:t>Journal of Safety Research, 49</a:t>
            </a:r>
            <a:r>
              <a:rPr lang="en-CA" sz="1700" dirty="0"/>
              <a:t>. 19-24. </a:t>
            </a:r>
            <a:r>
              <a:rPr lang="en-CA" sz="1700" baseline="30000" dirty="0"/>
              <a:t>3</a:t>
            </a:r>
            <a:r>
              <a:rPr lang="en-CA" sz="1700" dirty="0"/>
              <a:t>Blows, S., </a:t>
            </a:r>
            <a:r>
              <a:rPr lang="en-CA" sz="1700" dirty="0" err="1"/>
              <a:t>Ivers</a:t>
            </a:r>
            <a:r>
              <a:rPr lang="en-CA" sz="1700" dirty="0"/>
              <a:t>, R. Q., Connor, J., </a:t>
            </a:r>
            <a:r>
              <a:rPr lang="en-CA" sz="1700" dirty="0" err="1"/>
              <a:t>Ameratunga</a:t>
            </a:r>
            <a:r>
              <a:rPr lang="en-CA" sz="1700" dirty="0"/>
              <a:t>, S., Woodward, M., et Norton, R. (2005). Marijuana use and car crash injury. </a:t>
            </a:r>
            <a:r>
              <a:rPr lang="en-CA" sz="1700" i="1" dirty="0"/>
              <a:t>Addiction, 100</a:t>
            </a:r>
            <a:r>
              <a:rPr lang="en-CA" sz="1700" dirty="0"/>
              <a:t>(5), 605-611. </a:t>
            </a:r>
            <a:r>
              <a:rPr lang="en-CA" sz="1700" baseline="30000" dirty="0"/>
              <a:t>4</a:t>
            </a:r>
            <a:r>
              <a:rPr lang="fr-CA" sz="1700" dirty="0"/>
              <a:t>Richer, I et Bergeron, J. (2009). </a:t>
            </a:r>
            <a:r>
              <a:rPr lang="en-CA" sz="1700" dirty="0"/>
              <a:t>Driving under the influence of cannabis: Links with dangerous driving, psychological predictors, and accident involvement. </a:t>
            </a:r>
            <a:r>
              <a:rPr lang="fr-CA" sz="1700" i="1" dirty="0"/>
              <a:t>Accident </a:t>
            </a:r>
            <a:r>
              <a:rPr lang="fr-CA" sz="1700" i="1" dirty="0" err="1"/>
              <a:t>Analysis</a:t>
            </a:r>
            <a:r>
              <a:rPr lang="fr-CA" sz="1700" i="1" dirty="0"/>
              <a:t> &amp; Prevention, 41</a:t>
            </a:r>
            <a:r>
              <a:rPr lang="fr-CA" sz="1700" dirty="0"/>
              <a:t>(2), 299-307. </a:t>
            </a:r>
            <a:r>
              <a:rPr lang="fr-CA" sz="1700" dirty="0" err="1"/>
              <a:t>Danielsson</a:t>
            </a:r>
            <a:r>
              <a:rPr lang="fr-CA" sz="1700" dirty="0"/>
              <a:t>, A-K., </a:t>
            </a:r>
            <a:r>
              <a:rPr lang="fr-CA" sz="1700" dirty="0" err="1"/>
              <a:t>Lundin</a:t>
            </a:r>
            <a:r>
              <a:rPr lang="fr-CA" sz="1700" dirty="0"/>
              <a:t>, A., </a:t>
            </a:r>
            <a:r>
              <a:rPr lang="fr-CA" sz="1700" dirty="0" err="1"/>
              <a:t>Allebeck</a:t>
            </a:r>
            <a:r>
              <a:rPr lang="fr-CA" sz="1700" dirty="0"/>
              <a:t>, P. et </a:t>
            </a:r>
            <a:r>
              <a:rPr lang="fr-CA" sz="1700" dirty="0" err="1"/>
              <a:t>Agardh</a:t>
            </a:r>
            <a:r>
              <a:rPr lang="fr-CA" sz="1700" dirty="0"/>
              <a:t>, E. (2016). </a:t>
            </a:r>
            <a:r>
              <a:rPr lang="en-CA" sz="1700" dirty="0"/>
              <a:t>Cannabis use and psychological distress: An 8-year prospective population-based study among Swedish men and women. </a:t>
            </a:r>
            <a:r>
              <a:rPr lang="fr-CA" sz="1700" i="1" dirty="0"/>
              <a:t>Addictive </a:t>
            </a:r>
            <a:r>
              <a:rPr lang="fr-CA" sz="1700" i="1" dirty="0" err="1"/>
              <a:t>behaviors</a:t>
            </a:r>
            <a:r>
              <a:rPr lang="fr-CA" sz="1700" i="1" dirty="0"/>
              <a:t>, 59</a:t>
            </a:r>
            <a:r>
              <a:rPr lang="fr-CA" sz="1700" dirty="0"/>
              <a:t>,</a:t>
            </a:r>
            <a:r>
              <a:rPr lang="fr-CA" sz="1700" i="1" dirty="0"/>
              <a:t> </a:t>
            </a:r>
            <a:r>
              <a:rPr lang="fr-CA" sz="1700" dirty="0"/>
              <a:t>18-23. </a:t>
            </a:r>
            <a:r>
              <a:rPr lang="fr-CA" sz="1700" baseline="30000" dirty="0"/>
              <a:t>5</a:t>
            </a:r>
            <a:r>
              <a:rPr lang="fr-CA" sz="1700" dirty="0"/>
              <a:t>Drapeau, A., Marchand, A et Beaulieu-Prévost, D. (2012). </a:t>
            </a:r>
            <a:r>
              <a:rPr lang="en-CA" sz="1700" dirty="0"/>
              <a:t>Epidemiology of psychological distress. Dans L. </a:t>
            </a:r>
            <a:r>
              <a:rPr lang="en-CA" sz="1700" dirty="0" err="1"/>
              <a:t>L’Abate</a:t>
            </a:r>
            <a:r>
              <a:rPr lang="en-CA" sz="1700" dirty="0"/>
              <a:t> (dir.), </a:t>
            </a:r>
            <a:r>
              <a:rPr lang="en-CA" sz="1700" i="1" dirty="0"/>
              <a:t>Mental Illnesses- Understanding, Prediction and Control </a:t>
            </a:r>
            <a:r>
              <a:rPr lang="en-CA" sz="1700" dirty="0"/>
              <a:t>(p.105-134) </a:t>
            </a:r>
            <a:r>
              <a:rPr lang="en-CA" sz="1700" dirty="0" err="1"/>
              <a:t>InTech</a:t>
            </a:r>
            <a:r>
              <a:rPr lang="fr-CA" sz="1700" dirty="0"/>
              <a:t>.</a:t>
            </a:r>
            <a:r>
              <a:rPr lang="en-US" sz="1700" dirty="0"/>
              <a:t> </a:t>
            </a:r>
            <a:r>
              <a:rPr lang="en-US" sz="1700" baseline="30000" dirty="0"/>
              <a:t>6</a:t>
            </a:r>
            <a:r>
              <a:rPr lang="en-US" sz="1700" dirty="0"/>
              <a:t>Dula, C. S. et Ballard, M. E. (2003). Development and evaluation of a measure of dangerous, </a:t>
            </a:r>
            <a:r>
              <a:rPr lang="en-US" sz="1700" dirty="0" err="1"/>
              <a:t>agressive</a:t>
            </a:r>
            <a:r>
              <a:rPr lang="en-US" sz="1700" dirty="0"/>
              <a:t>, negative emotional, and risky driving. Journal of Applied Social Psychology, 33(2), 263-282.</a:t>
            </a:r>
            <a:r>
              <a:rPr lang="fr-CA" sz="1700" dirty="0"/>
              <a:t> </a:t>
            </a:r>
            <a:r>
              <a:rPr lang="fr-CA" sz="1700" baseline="30000" dirty="0"/>
              <a:t>7</a:t>
            </a:r>
            <a:r>
              <a:rPr lang="en-CA" sz="1700" dirty="0"/>
              <a:t>Gao, W., Stark, D., Bennett, M., </a:t>
            </a:r>
            <a:r>
              <a:rPr lang="en-CA" sz="1700" dirty="0" err="1"/>
              <a:t>Siegert</a:t>
            </a:r>
            <a:r>
              <a:rPr lang="en-CA" sz="1700" dirty="0"/>
              <a:t>, R. J., Murray, S. et Higginson, I. J. (2012) Using the 12-item General Health Questionnaire to screen psychological distress from survivorship to end-of-life care: dimensionality and item quality. </a:t>
            </a:r>
            <a:r>
              <a:rPr lang="en-CA" sz="1700" i="1" dirty="0"/>
              <a:t>Psycho-Oncology, 21</a:t>
            </a:r>
            <a:r>
              <a:rPr lang="en-CA" sz="1700" dirty="0"/>
              <a:t>(9), 954-961. </a:t>
            </a:r>
            <a:r>
              <a:rPr lang="en-CA" sz="1700" baseline="30000" dirty="0"/>
              <a:t>8</a:t>
            </a:r>
            <a:r>
              <a:rPr lang="fr-CA" sz="1700" dirty="0" err="1"/>
              <a:t>Romppel</a:t>
            </a:r>
            <a:r>
              <a:rPr lang="fr-CA" sz="1700" dirty="0"/>
              <a:t>, M., </a:t>
            </a:r>
            <a:r>
              <a:rPr lang="fr-CA" sz="1700" dirty="0" err="1"/>
              <a:t>Braehler</a:t>
            </a:r>
            <a:r>
              <a:rPr lang="fr-CA" sz="1700" dirty="0"/>
              <a:t>, E., Roth, M. et </a:t>
            </a:r>
            <a:r>
              <a:rPr lang="fr-CA" sz="1700" dirty="0" err="1"/>
              <a:t>Glaesmer</a:t>
            </a:r>
            <a:r>
              <a:rPr lang="fr-CA" sz="1700" dirty="0"/>
              <a:t>, H. (2013). </a:t>
            </a:r>
            <a:r>
              <a:rPr lang="en-CA" sz="1700" dirty="0"/>
              <a:t>What is the General Health Questionnaire-12 assessing? Dimensionality and psychometric properties of the General Health Questionnaire-12 in a large scale German population sample. </a:t>
            </a:r>
            <a:r>
              <a:rPr lang="en-CA" sz="1700" i="1" dirty="0"/>
              <a:t>Comprehensive psychiatry, 54</a:t>
            </a:r>
            <a:r>
              <a:rPr lang="en-CA" sz="1700" dirty="0"/>
              <a:t>(4), 406-413. </a:t>
            </a:r>
            <a:r>
              <a:rPr lang="en-CA" sz="1700" baseline="30000" dirty="0"/>
              <a:t>9</a:t>
            </a:r>
            <a:r>
              <a:rPr lang="en-CA" sz="1700" dirty="0"/>
              <a:t>Scott-Parker, B., Watson, B., King, M. J., et Hyde, M. K. (2011). The psychological distress of the young driver: a brief report. </a:t>
            </a:r>
            <a:r>
              <a:rPr lang="fr-CA" sz="1700" i="1" dirty="0" err="1"/>
              <a:t>Injury</a:t>
            </a:r>
            <a:r>
              <a:rPr lang="fr-CA" sz="1700" i="1" dirty="0"/>
              <a:t> </a:t>
            </a:r>
            <a:r>
              <a:rPr lang="fr-CA" sz="1700" i="1" dirty="0" err="1"/>
              <a:t>prevention</a:t>
            </a:r>
            <a:r>
              <a:rPr lang="fr-CA" sz="1700" i="1" dirty="0"/>
              <a:t>, 17</a:t>
            </a:r>
            <a:r>
              <a:rPr lang="fr-CA" sz="1700" dirty="0"/>
              <a:t>, 275-277. </a:t>
            </a:r>
          </a:p>
          <a:p>
            <a:endParaRPr lang="fr-CA" sz="3600" dirty="0"/>
          </a:p>
          <a:p>
            <a:pPr algn="ctr"/>
            <a:endParaRPr lang="fr-CA" sz="3600" dirty="0"/>
          </a:p>
          <a:p>
            <a:pPr algn="ctr"/>
            <a:endParaRPr lang="fr-CA" sz="3600" dirty="0"/>
          </a:p>
          <a:p>
            <a:pPr algn="ctr"/>
            <a:endParaRPr lang="fr-CA" sz="3600" dirty="0"/>
          </a:p>
          <a:p>
            <a:pPr algn="ctr"/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9118130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D7BFDC0-3D92-AC4A-9C3A-F641E71F674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200" l="571" r="99714"/>
                    </a14:imgEffect>
                    <a14:imgEffect>
                      <a14:artisticChalkSketch/>
                    </a14:imgEffect>
                    <a14:imgEffect>
                      <a14:sharpenSoften amount="-16000"/>
                    </a14:imgEffect>
                    <a14:imgEffect>
                      <a14:colorTemperature colorTemp="1500"/>
                    </a14:imgEffect>
                    <a14:imgEffect>
                      <a14:saturation sat="0"/>
                    </a14:imgEffect>
                    <a14:imgEffect>
                      <a14:brightnessContrast bright="19000" contrast="-1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4524084">
            <a:off x="1665591" y="-239162"/>
            <a:ext cx="6230740" cy="7394371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  <a:sp3d>
            <a:bevelB w="0" h="0" prst="angle"/>
          </a:sp3d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6FD9ED5-3440-1B4D-95CF-C36B047170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7159" y="2132460"/>
            <a:ext cx="5707604" cy="1325563"/>
          </a:xfrm>
        </p:spPr>
        <p:txBody>
          <a:bodyPr>
            <a:normAutofit/>
          </a:bodyPr>
          <a:lstStyle/>
          <a:p>
            <a:r>
              <a:rPr lang="en-US" sz="8000" b="1" dirty="0">
                <a:solidFill>
                  <a:schemeClr val="tx1"/>
                </a:solidFill>
              </a:rPr>
              <a:t>CONTEXT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8001ACD-519C-B04E-8BC4-486B17C3A7DE}"/>
              </a:ext>
            </a:extLst>
          </p:cNvPr>
          <p:cNvSpPr txBox="1"/>
          <p:nvPr/>
        </p:nvSpPr>
        <p:spPr>
          <a:xfrm>
            <a:off x="1256756" y="3605964"/>
            <a:ext cx="70484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Cannabis legalization in Canada </a:t>
            </a:r>
            <a:br>
              <a:rPr lang="en-US" sz="3200" b="1" dirty="0"/>
            </a:br>
            <a:r>
              <a:rPr lang="en-US" sz="3200" b="1" dirty="0"/>
              <a:t>                         and </a:t>
            </a:r>
            <a:br>
              <a:rPr lang="en-US" sz="3200" b="1" dirty="0"/>
            </a:br>
            <a:r>
              <a:rPr lang="en-US" sz="3200" b="1" dirty="0"/>
              <a:t>              its potential effects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943975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184D4FE-8CB3-7A40-89A1-DAB0C7A2185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200" l="571" r="99714"/>
                    </a14:imgEffect>
                    <a14:imgEffect>
                      <a14:artisticChalkSketch/>
                    </a14:imgEffect>
                    <a14:imgEffect>
                      <a14:sharpenSoften amount="-16000"/>
                    </a14:imgEffect>
                    <a14:imgEffect>
                      <a14:colorTemperature colorTemp="1500"/>
                    </a14:imgEffect>
                    <a14:imgEffect>
                      <a14:saturation sat="0"/>
                    </a14:imgEffect>
                    <a14:imgEffect>
                      <a14:brightnessContrast bright="19000" contrast="-1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4524084">
            <a:off x="1321769" y="-530917"/>
            <a:ext cx="6600790" cy="783353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  <a:sp3d>
            <a:bevelB w="0" h="0" prst="angle"/>
          </a:sp3d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5C2E0D3-140B-264A-A077-B421C1CD07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154" y="-49594"/>
            <a:ext cx="2582773" cy="1325563"/>
          </a:xfrm>
        </p:spPr>
        <p:txBody>
          <a:bodyPr>
            <a:normAutofit/>
          </a:bodyPr>
          <a:lstStyle/>
          <a:p>
            <a:r>
              <a:rPr lang="en-US" sz="3200" b="1" u="sng" dirty="0">
                <a:solidFill>
                  <a:srgbClr val="E27633"/>
                </a:solidFill>
                <a:latin typeface="+mn-lt"/>
              </a:rPr>
              <a:t>Context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7F04D0-8CAB-B64D-8D7C-D1A7620420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5420" y="2465016"/>
            <a:ext cx="6707101" cy="4603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chemeClr val="tx1"/>
                </a:solidFill>
              </a:rPr>
              <a:t>41% of Canadians smoked cannabis at least once in their lifetime</a:t>
            </a:r>
          </a:p>
          <a:p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C52C7E3-C89D-3F4C-BD6A-6120910152E7}"/>
              </a:ext>
            </a:extLst>
          </p:cNvPr>
          <p:cNvSpPr txBox="1"/>
          <p:nvPr/>
        </p:nvSpPr>
        <p:spPr>
          <a:xfrm>
            <a:off x="456528" y="4097261"/>
            <a:ext cx="411356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One of the substances mostly found in the blood…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B497F2-8930-414C-BADF-8215BA2C1CE9}"/>
              </a:ext>
            </a:extLst>
          </p:cNvPr>
          <p:cNvSpPr txBox="1"/>
          <p:nvPr/>
        </p:nvSpPr>
        <p:spPr>
          <a:xfrm>
            <a:off x="295697" y="1477393"/>
            <a:ext cx="86529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Canada’s cannabis legalization: October 17, 2018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60E296B-46FE-BD4A-B24B-31E768F6EE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55592" y="3789728"/>
            <a:ext cx="3898900" cy="2590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54150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D3A088D-5755-A745-8927-875D9D191F8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200" l="571" r="99714"/>
                    </a14:imgEffect>
                    <a14:imgEffect>
                      <a14:artisticChalkSketch/>
                    </a14:imgEffect>
                    <a14:imgEffect>
                      <a14:sharpenSoften amount="-16000"/>
                    </a14:imgEffect>
                    <a14:imgEffect>
                      <a14:colorTemperature colorTemp="1500"/>
                    </a14:imgEffect>
                    <a14:imgEffect>
                      <a14:saturation sat="0"/>
                    </a14:imgEffect>
                    <a14:imgEffect>
                      <a14:brightnessContrast bright="19000" contrast="-1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4524084">
            <a:off x="1665591" y="-306368"/>
            <a:ext cx="6230740" cy="7394371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  <a:sp3d>
            <a:bevelB w="0" h="0" prst="angle"/>
          </a:sp3d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5C2E0D3-140B-264A-A077-B421C1CD07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798" y="1"/>
            <a:ext cx="7886700" cy="990832"/>
          </a:xfrm>
        </p:spPr>
        <p:txBody>
          <a:bodyPr/>
          <a:lstStyle/>
          <a:p>
            <a:r>
              <a:rPr lang="en-US" b="1" u="sng" dirty="0">
                <a:solidFill>
                  <a:srgbClr val="E27633"/>
                </a:solidFill>
                <a:latin typeface="+mn-lt"/>
              </a:rPr>
              <a:t>Context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6F95332-C80A-B94C-B752-8F441456605E}"/>
              </a:ext>
            </a:extLst>
          </p:cNvPr>
          <p:cNvSpPr txBox="1"/>
          <p:nvPr/>
        </p:nvSpPr>
        <p:spPr>
          <a:xfrm>
            <a:off x="417922" y="1809661"/>
            <a:ext cx="62815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Is the number of drivers under the influence of cannabis going to increase?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1B31BA4-DF9A-DA4D-BFF8-EE925332A7D8}"/>
              </a:ext>
            </a:extLst>
          </p:cNvPr>
          <p:cNvSpPr txBox="1"/>
          <p:nvPr/>
        </p:nvSpPr>
        <p:spPr>
          <a:xfrm>
            <a:off x="171456" y="4281177"/>
            <a:ext cx="56473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What are the consequences</a:t>
            </a:r>
          </a:p>
          <a:p>
            <a:r>
              <a:rPr lang="en-US" sz="3200" b="1" dirty="0"/>
              <a:t> on the ability to drive? 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B681784E-173F-1541-8A7E-C5C9E9658D63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/>
            <a:duotone>
              <a:srgbClr val="ED7D31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288" b="99067" l="1025" r="94290">
                        <a14:foregroundMark x1="15666" y1="27372" x2="15666" y2="27372"/>
                        <a14:foregroundMark x1="13763" y1="29705" x2="13763" y2="29705"/>
                        <a14:foregroundMark x1="13177" y1="33126" x2="13177" y2="33126"/>
                        <a14:foregroundMark x1="13470" y1="34526" x2="13470" y2="34526"/>
                        <a14:foregroundMark x1="13177" y1="38414" x2="13177" y2="38414"/>
                        <a14:foregroundMark x1="13470" y1="53810" x2="13470" y2="53810"/>
                        <a14:foregroundMark x1="13470" y1="58320" x2="13470" y2="58320"/>
                        <a14:foregroundMark x1="13763" y1="55677" x2="13763" y2="55677"/>
                        <a14:foregroundMark x1="13763" y1="60031" x2="13763" y2="60031"/>
                        <a14:foregroundMark x1="14495" y1="62986" x2="14495" y2="62986"/>
                        <a14:foregroundMark x1="15520" y1="64852" x2="15520" y2="64852"/>
                        <a14:foregroundMark x1="23426" y1="71229" x2="23426" y2="71229"/>
                        <a14:foregroundMark x1="25915" y1="73561" x2="25915" y2="73561"/>
                        <a14:foregroundMark x1="84480" y1="59565" x2="84480" y2="59565"/>
                        <a14:foregroundMark x1="13763" y1="37947" x2="13763" y2="37947"/>
                        <a14:foregroundMark x1="13470" y1="42613" x2="13470" y2="42613"/>
                        <a14:foregroundMark x1="13763" y1="45879" x2="13763" y2="45879"/>
                        <a14:foregroundMark x1="13763" y1="50855" x2="13763" y2="50855"/>
                        <a14:backgroundMark x1="2050" y1="38414" x2="2050" y2="38414"/>
                      </a14:backgroundRemoval>
                    </a14:imgEffect>
                    <a14:imgEffect>
                      <a14:saturation sat="92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32787" y="3048591"/>
            <a:ext cx="4083360" cy="3843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606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197C02E-5921-3049-9FAE-1676A209F49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200" l="571" r="99714"/>
                    </a14:imgEffect>
                    <a14:imgEffect>
                      <a14:artisticChalkSketch/>
                    </a14:imgEffect>
                    <a14:imgEffect>
                      <a14:sharpenSoften amount="-16000"/>
                    </a14:imgEffect>
                    <a14:imgEffect>
                      <a14:colorTemperature colorTemp="1500"/>
                    </a14:imgEffect>
                    <a14:imgEffect>
                      <a14:saturation sat="0"/>
                    </a14:imgEffect>
                    <a14:imgEffect>
                      <a14:brightnessContrast bright="19000" contrast="-1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4524084">
            <a:off x="1665591" y="-194532"/>
            <a:ext cx="6230740" cy="7394371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  <a:sp3d>
            <a:bevelB w="0" h="0" prst="angle"/>
          </a:sp3d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5C2E0D3-140B-264A-A077-B421C1CD07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06" y="3774"/>
            <a:ext cx="1941689" cy="890601"/>
          </a:xfrm>
        </p:spPr>
        <p:txBody>
          <a:bodyPr>
            <a:normAutofit/>
          </a:bodyPr>
          <a:lstStyle/>
          <a:p>
            <a:r>
              <a:rPr lang="en-US" sz="3200" b="1" u="sng" dirty="0">
                <a:solidFill>
                  <a:srgbClr val="E27633"/>
                </a:solidFill>
                <a:latin typeface="+mn-lt"/>
              </a:rPr>
              <a:t>Context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C7ADFFF-31C2-F14A-9AB2-FEFBA1F8293D}"/>
              </a:ext>
            </a:extLst>
          </p:cNvPr>
          <p:cNvSpPr txBox="1"/>
          <p:nvPr/>
        </p:nvSpPr>
        <p:spPr>
          <a:xfrm>
            <a:off x="1475525" y="926614"/>
            <a:ext cx="72725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What is risky driving behavior?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0AA92BD-FAFC-594B-9C9D-B4FC13BAFB50}"/>
              </a:ext>
            </a:extLst>
          </p:cNvPr>
          <p:cNvSpPr txBox="1"/>
          <p:nvPr/>
        </p:nvSpPr>
        <p:spPr>
          <a:xfrm>
            <a:off x="569631" y="2074982"/>
            <a:ext cx="81261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Driving under the influence of  a variety of substances</a:t>
            </a:r>
          </a:p>
          <a:p>
            <a:pPr lvl="1"/>
            <a:r>
              <a:rPr lang="en-US" sz="2000" b="1" dirty="0"/>
              <a:t> (One of the risky driving behaviors people have)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20D159F-493B-8149-9E67-939D7323B721}"/>
              </a:ext>
            </a:extLst>
          </p:cNvPr>
          <p:cNvSpPr txBox="1"/>
          <p:nvPr/>
        </p:nvSpPr>
        <p:spPr>
          <a:xfrm>
            <a:off x="336035" y="3142653"/>
            <a:ext cx="45450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/>
              <a:t>Important contributing factors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E7F561A-5561-CB44-9092-AF3392DD53F0}"/>
              </a:ext>
            </a:extLst>
          </p:cNvPr>
          <p:cNvSpPr txBox="1"/>
          <p:nvPr/>
        </p:nvSpPr>
        <p:spPr>
          <a:xfrm>
            <a:off x="587561" y="3592300"/>
            <a:ext cx="35526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Sensation seeking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Psychological distress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C9E9818-3DF1-D146-9ACD-5624EE59A2FD}"/>
              </a:ext>
            </a:extLst>
          </p:cNvPr>
          <p:cNvSpPr txBox="1"/>
          <p:nvPr/>
        </p:nvSpPr>
        <p:spPr>
          <a:xfrm>
            <a:off x="4500614" y="3982247"/>
            <a:ext cx="26867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/>
              <a:t>Consequences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5CB9009-7EDE-3C44-A6C7-4B9E7C093E3D}"/>
              </a:ext>
            </a:extLst>
          </p:cNvPr>
          <p:cNvSpPr txBox="1"/>
          <p:nvPr/>
        </p:nvSpPr>
        <p:spPr>
          <a:xfrm>
            <a:off x="4655455" y="4367008"/>
            <a:ext cx="4469180" cy="1881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/>
              <a:t>Effects on cognitive abilities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/>
              <a:t>Decreased concentration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/>
              <a:t>Increased reaction time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/>
              <a:t>Accidents 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67227DD-F001-3245-8396-D9F11433D711}"/>
              </a:ext>
            </a:extLst>
          </p:cNvPr>
          <p:cNvCxnSpPr>
            <a:cxnSpLocks/>
          </p:cNvCxnSpPr>
          <p:nvPr/>
        </p:nvCxnSpPr>
        <p:spPr>
          <a:xfrm flipV="1">
            <a:off x="6395922" y="5832052"/>
            <a:ext cx="0" cy="302646"/>
          </a:xfrm>
          <a:prstGeom prst="straightConnector1">
            <a:avLst/>
          </a:prstGeom>
          <a:ln w="317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AE132A18-BE98-F344-93C7-E5BE45500B32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7033" y="4496398"/>
            <a:ext cx="3705276" cy="1943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624B04F-1354-444C-A709-F1A4260CB77F}"/>
              </a:ext>
            </a:extLst>
          </p:cNvPr>
          <p:cNvSpPr txBox="1"/>
          <p:nvPr/>
        </p:nvSpPr>
        <p:spPr>
          <a:xfrm>
            <a:off x="336035" y="1694122"/>
            <a:ext cx="24877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/>
              <a:t>Definition</a:t>
            </a:r>
          </a:p>
        </p:txBody>
      </p:sp>
    </p:spTree>
    <p:extLst>
      <p:ext uri="{BB962C8B-B14F-4D97-AF65-F5344CB8AC3E}">
        <p14:creationId xmlns:p14="http://schemas.microsoft.com/office/powerpoint/2010/main" val="2554057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E526A56-1A3B-7342-96C7-E194757D6DF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200" l="571" r="99714"/>
                    </a14:imgEffect>
                    <a14:imgEffect>
                      <a14:artisticChalkSketch/>
                    </a14:imgEffect>
                    <a14:imgEffect>
                      <a14:sharpenSoften amount="-16000"/>
                    </a14:imgEffect>
                    <a14:imgEffect>
                      <a14:colorTemperature colorTemp="1500"/>
                    </a14:imgEffect>
                    <a14:imgEffect>
                      <a14:saturation sat="0"/>
                    </a14:imgEffect>
                    <a14:imgEffect>
                      <a14:brightnessContrast bright="19000" contrast="-1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4524084">
            <a:off x="1627636" y="-155493"/>
            <a:ext cx="6230740" cy="7394371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  <a:sp3d>
            <a:bevelB w="0" h="0" prst="angle"/>
          </a:sp3d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B6BC976-6A8A-1548-95AD-464DF1EBA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24719"/>
            <a:ext cx="7886700" cy="1325563"/>
          </a:xfrm>
        </p:spPr>
        <p:txBody>
          <a:bodyPr>
            <a:normAutofit/>
          </a:bodyPr>
          <a:lstStyle/>
          <a:p>
            <a:r>
              <a:rPr lang="en-US" sz="3200" b="1" u="sng" dirty="0">
                <a:solidFill>
                  <a:srgbClr val="E27633"/>
                </a:solidFill>
                <a:latin typeface="+mn-lt"/>
              </a:rPr>
              <a:t>Context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1F2FC0-BE56-9149-8630-77A20AF76B8F}"/>
              </a:ext>
            </a:extLst>
          </p:cNvPr>
          <p:cNvSpPr txBox="1"/>
          <p:nvPr/>
        </p:nvSpPr>
        <p:spPr>
          <a:xfrm>
            <a:off x="1411112" y="969915"/>
            <a:ext cx="66811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What is psychological distress?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4E64151-A8BB-9147-B3B7-597EFF00FE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885" y="1916093"/>
            <a:ext cx="4213103" cy="3251200"/>
          </a:xfrm>
          <a:prstGeom prst="rect">
            <a:avLst/>
          </a:prstGeom>
          <a:ln>
            <a:noFill/>
          </a:ln>
          <a:effectLst>
            <a:outerShdw sx="1000" sy="1000" algn="bl" rotWithShape="0">
              <a:prstClr val="black"/>
            </a:outerShdw>
            <a:reflection blurRad="6350" stA="50000" endA="300" endPos="36000" dir="5400000" sy="-100000" algn="bl" rotWithShape="0"/>
            <a:softEdge rad="112500"/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11CB108-480E-864E-BDA4-C733BDD25957}"/>
              </a:ext>
            </a:extLst>
          </p:cNvPr>
          <p:cNvSpPr txBox="1"/>
          <p:nvPr/>
        </p:nvSpPr>
        <p:spPr>
          <a:xfrm>
            <a:off x="4444441" y="1984358"/>
            <a:ext cx="46616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Emotional distress is affecting the normal functioning of an individual which implies a variety of symptoms: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BE8DFE-90A7-A643-9F0E-7C5E61EE2FAA}"/>
              </a:ext>
            </a:extLst>
          </p:cNvPr>
          <p:cNvSpPr txBox="1"/>
          <p:nvPr/>
        </p:nvSpPr>
        <p:spPr>
          <a:xfrm>
            <a:off x="4751690" y="4566437"/>
            <a:ext cx="47343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ü"/>
            </a:pPr>
            <a:r>
              <a:rPr lang="en-US" sz="3200" b="1" dirty="0"/>
              <a:t>Anxiety symptoms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E74850-8D04-F449-8C17-BF48E4B0642A}"/>
              </a:ext>
            </a:extLst>
          </p:cNvPr>
          <p:cNvSpPr txBox="1"/>
          <p:nvPr/>
        </p:nvSpPr>
        <p:spPr>
          <a:xfrm rot="21368169">
            <a:off x="4760890" y="5476960"/>
            <a:ext cx="43746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>
                <a:solidFill>
                  <a:schemeClr val="accent2"/>
                </a:solidFill>
              </a:rPr>
              <a:t>A result of primary stressors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624DEF9-06EB-5445-803D-AC417A2C1B13}"/>
              </a:ext>
            </a:extLst>
          </p:cNvPr>
          <p:cNvSpPr txBox="1"/>
          <p:nvPr/>
        </p:nvSpPr>
        <p:spPr>
          <a:xfrm>
            <a:off x="4339988" y="3759508"/>
            <a:ext cx="54346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n-US" sz="2800" b="1" dirty="0"/>
              <a:t>Depressive symptoms</a:t>
            </a:r>
          </a:p>
        </p:txBody>
      </p:sp>
    </p:spTree>
    <p:extLst>
      <p:ext uri="{BB962C8B-B14F-4D97-AF65-F5344CB8AC3E}">
        <p14:creationId xmlns:p14="http://schemas.microsoft.com/office/powerpoint/2010/main" val="3311163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6" grpId="0"/>
      <p:bldP spid="7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57BF94A-211D-FA40-86E0-B15B1847463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200" l="571" r="99714"/>
                    </a14:imgEffect>
                    <a14:imgEffect>
                      <a14:artisticChalkSketch/>
                    </a14:imgEffect>
                    <a14:imgEffect>
                      <a14:sharpenSoften amount="-16000"/>
                    </a14:imgEffect>
                    <a14:imgEffect>
                      <a14:colorTemperature colorTemp="1500"/>
                    </a14:imgEffect>
                    <a14:imgEffect>
                      <a14:saturation sat="0"/>
                    </a14:imgEffect>
                    <a14:imgEffect>
                      <a14:brightnessContrast bright="19000" contrast="-1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4524084">
            <a:off x="1831208" y="-234654"/>
            <a:ext cx="6230740" cy="7394371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  <a:sp3d>
            <a:bevelB w="0" h="0" prst="angle"/>
          </a:sp3d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A776F8E-044C-D741-882D-FEB8EB16C4DF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/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460" b="100000" l="9083" r="900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06588" y="2721462"/>
            <a:ext cx="7131960" cy="413653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17B6F50-5298-9E41-8FBC-E205A6BC01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7702" y="657513"/>
            <a:ext cx="4721219" cy="1325563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 Psychological distress</a:t>
            </a:r>
            <a:br>
              <a:rPr lang="en-US" b="1" dirty="0"/>
            </a:br>
            <a:r>
              <a:rPr lang="en-US" b="1" dirty="0"/>
              <a:t>              and </a:t>
            </a:r>
            <a:br>
              <a:rPr lang="en-US" b="1" dirty="0"/>
            </a:br>
            <a:r>
              <a:rPr lang="en-US" b="1" dirty="0"/>
              <a:t>       cannabis use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0EBE0A-0A6B-A140-BA3C-39802BA74B44}"/>
              </a:ext>
            </a:extLst>
          </p:cNvPr>
          <p:cNvSpPr txBox="1"/>
          <p:nvPr/>
        </p:nvSpPr>
        <p:spPr>
          <a:xfrm>
            <a:off x="825610" y="2274170"/>
            <a:ext cx="5097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Emotion regulation</a:t>
            </a:r>
          </a:p>
          <a:p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8EB5103-7062-6B4D-AFE6-2153DC5130DF}"/>
              </a:ext>
            </a:extLst>
          </p:cNvPr>
          <p:cNvSpPr txBox="1"/>
          <p:nvPr/>
        </p:nvSpPr>
        <p:spPr>
          <a:xfrm>
            <a:off x="825610" y="4350665"/>
            <a:ext cx="55177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Increased self-esteem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0E71BE0-D235-B749-9A05-EFAAC49AD05D}"/>
              </a:ext>
            </a:extLst>
          </p:cNvPr>
          <p:cNvSpPr txBox="1"/>
          <p:nvPr/>
        </p:nvSpPr>
        <p:spPr>
          <a:xfrm>
            <a:off x="308949" y="3058730"/>
            <a:ext cx="36625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Reduction of </a:t>
            </a:r>
          </a:p>
          <a:p>
            <a:r>
              <a:rPr lang="en-US" sz="2800" b="1" dirty="0">
                <a:solidFill>
                  <a:schemeClr val="bg1"/>
                </a:solidFill>
              </a:rPr>
              <a:t>anxiety symptoms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4CC7709-8510-884B-9DDE-D4C6FBC7B004}"/>
              </a:ext>
            </a:extLst>
          </p:cNvPr>
          <p:cNvSpPr txBox="1"/>
          <p:nvPr/>
        </p:nvSpPr>
        <p:spPr>
          <a:xfrm>
            <a:off x="147915" y="72738"/>
            <a:ext cx="26169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>
                <a:solidFill>
                  <a:srgbClr val="E27633"/>
                </a:solidFill>
              </a:rPr>
              <a:t>Context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67AA304-6EC8-B440-80E9-1018C4C94EB1}"/>
              </a:ext>
            </a:extLst>
          </p:cNvPr>
          <p:cNvSpPr txBox="1"/>
          <p:nvPr/>
        </p:nvSpPr>
        <p:spPr>
          <a:xfrm>
            <a:off x="468140" y="5211713"/>
            <a:ext cx="40991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Reduction of depressive symptoms</a:t>
            </a:r>
          </a:p>
        </p:txBody>
      </p:sp>
    </p:spTree>
    <p:extLst>
      <p:ext uri="{BB962C8B-B14F-4D97-AF65-F5344CB8AC3E}">
        <p14:creationId xmlns:p14="http://schemas.microsoft.com/office/powerpoint/2010/main" val="4197754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184D4FE-8CB3-7A40-89A1-DAB0C7A2185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200" l="571" r="99714"/>
                    </a14:imgEffect>
                    <a14:imgEffect>
                      <a14:artisticChalkSketch/>
                    </a14:imgEffect>
                    <a14:imgEffect>
                      <a14:sharpenSoften amount="-16000"/>
                    </a14:imgEffect>
                    <a14:imgEffect>
                      <a14:colorTemperature colorTemp="1500"/>
                    </a14:imgEffect>
                    <a14:imgEffect>
                      <a14:saturation sat="0"/>
                    </a14:imgEffect>
                    <a14:imgEffect>
                      <a14:brightnessContrast bright="19000" contrast="-1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4524084">
            <a:off x="1624547" y="-318254"/>
            <a:ext cx="6230740" cy="7394371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  <a:sp3d>
            <a:bevelB w="0" h="0" prst="angle"/>
          </a:sp3d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5C2E0D3-140B-264A-A077-B421C1CD07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533" y="236515"/>
            <a:ext cx="4711852" cy="575733"/>
          </a:xfrm>
        </p:spPr>
        <p:txBody>
          <a:bodyPr>
            <a:normAutofit/>
          </a:bodyPr>
          <a:lstStyle/>
          <a:p>
            <a:r>
              <a:rPr lang="en-US" sz="3200" b="1" u="sng" dirty="0">
                <a:solidFill>
                  <a:srgbClr val="E27633"/>
                </a:solidFill>
                <a:latin typeface="+mn-lt"/>
              </a:rPr>
              <a:t>Objective of the study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B894E91-FCE4-B54E-9B80-7B9DC071241C}"/>
              </a:ext>
            </a:extLst>
          </p:cNvPr>
          <p:cNvSpPr txBox="1"/>
          <p:nvPr/>
        </p:nvSpPr>
        <p:spPr>
          <a:xfrm>
            <a:off x="235132" y="1132162"/>
            <a:ext cx="864759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Determine if the psychological distress is different between cannabis users that drive after cannabis intake and those who do not </a:t>
            </a:r>
          </a:p>
          <a:p>
            <a:pPr algn="ctr"/>
            <a:endParaRPr lang="en-US" sz="2800" b="1" dirty="0"/>
          </a:p>
          <a:p>
            <a:endParaRPr lang="en-US" sz="28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C7C3F7-8191-154F-A619-E84E37BC339C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3">
                <a:tint val="45000"/>
                <a:satMod val="400000"/>
              </a:schemeClr>
            </a:duotone>
            <a:alphaModFix amt="68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854" b="95610" l="10000" r="90000">
                        <a14:foregroundMark x1="40685" y1="95610" x2="40685" y2="95610"/>
                        <a14:foregroundMark x1="28356" y1="16585" x2="28356" y2="16585"/>
                        <a14:foregroundMark x1="30685" y1="12439" x2="30685" y2="12439"/>
                        <a14:foregroundMark x1="35342" y1="20976" x2="35342" y2="20976"/>
                        <a14:foregroundMark x1="39589" y1="5854" x2="39589" y2="5854"/>
                        <a14:foregroundMark x1="71918" y1="16829" x2="71918" y2="16829"/>
                        <a14:foregroundMark x1="72329" y1="21707" x2="72329" y2="21707"/>
                        <a14:foregroundMark x1="26027" y1="21707" x2="26027" y2="2170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8949" y="2691413"/>
            <a:ext cx="7361093" cy="389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661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1389</TotalTime>
  <Words>876</Words>
  <Application>Microsoft Macintosh PowerPoint</Application>
  <PresentationFormat>On-screen Show (4:3)</PresentationFormat>
  <Paragraphs>166</Paragraphs>
  <Slides>24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BiauKai</vt:lpstr>
      <vt:lpstr>Arial</vt:lpstr>
      <vt:lpstr>Ayuthaya</vt:lpstr>
      <vt:lpstr>Calibri</vt:lpstr>
      <vt:lpstr>Wingdings</vt:lpstr>
      <vt:lpstr>Office Theme</vt:lpstr>
      <vt:lpstr> Is psychological distress related to driving under the influence of cannabis?</vt:lpstr>
      <vt:lpstr>A little bit about me… </vt:lpstr>
      <vt:lpstr>CONTEXT</vt:lpstr>
      <vt:lpstr>Context</vt:lpstr>
      <vt:lpstr>Context</vt:lpstr>
      <vt:lpstr>Context</vt:lpstr>
      <vt:lpstr>Context</vt:lpstr>
      <vt:lpstr> Psychological distress               and         cannabis use</vt:lpstr>
      <vt:lpstr>Objective of the study </vt:lpstr>
      <vt:lpstr>Hypothesis</vt:lpstr>
      <vt:lpstr>METHODOLOGY</vt:lpstr>
      <vt:lpstr>Methodology</vt:lpstr>
      <vt:lpstr>Methodology</vt:lpstr>
      <vt:lpstr>RESULTS</vt:lpstr>
      <vt:lpstr>Results</vt:lpstr>
      <vt:lpstr>ANOVA</vt:lpstr>
      <vt:lpstr>PowerPoint Presentation</vt:lpstr>
      <vt:lpstr>PowerPoint Presentation</vt:lpstr>
      <vt:lpstr>PowerPoint Presentation</vt:lpstr>
      <vt:lpstr>Scale choice</vt:lpstr>
      <vt:lpstr>PowerPoint Presentation</vt:lpstr>
      <vt:lpstr>PowerPoint Presentation</vt:lpstr>
      <vt:lpstr>PowerPoint Presentation</vt:lpstr>
      <vt:lpstr>REFERENCES 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 the psychological distress related to driving after consumption of cannabis?</dc:title>
  <dc:creator>Andreea Tirnovanu</dc:creator>
  <cp:lastModifiedBy>Andreea Tirnovanu</cp:lastModifiedBy>
  <cp:revision>191</cp:revision>
  <dcterms:created xsi:type="dcterms:W3CDTF">2019-04-13T20:22:59Z</dcterms:created>
  <dcterms:modified xsi:type="dcterms:W3CDTF">2019-05-22T22:48:00Z</dcterms:modified>
</cp:coreProperties>
</file>