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13" r:id="rId3"/>
    <p:sldId id="289" r:id="rId4"/>
    <p:sldId id="355" r:id="rId5"/>
    <p:sldId id="390" r:id="rId6"/>
    <p:sldId id="388" r:id="rId7"/>
    <p:sldId id="391" r:id="rId8"/>
    <p:sldId id="419" r:id="rId9"/>
    <p:sldId id="437" r:id="rId10"/>
    <p:sldId id="405" r:id="rId11"/>
    <p:sldId id="417" r:id="rId12"/>
    <p:sldId id="407" r:id="rId13"/>
    <p:sldId id="409" r:id="rId14"/>
    <p:sldId id="421" r:id="rId15"/>
    <p:sldId id="411" r:id="rId16"/>
    <p:sldId id="418" r:id="rId17"/>
    <p:sldId id="423" r:id="rId18"/>
    <p:sldId id="438" r:id="rId19"/>
    <p:sldId id="420" r:id="rId20"/>
    <p:sldId id="436" r:id="rId21"/>
    <p:sldId id="427" r:id="rId22"/>
    <p:sldId id="352" r:id="rId23"/>
    <p:sldId id="428" r:id="rId24"/>
    <p:sldId id="430" r:id="rId25"/>
    <p:sldId id="432" r:id="rId26"/>
    <p:sldId id="434" r:id="rId27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Pascua" initials="JP" lastIdx="3" clrIdx="0">
    <p:extLst/>
  </p:cmAuthor>
  <p:cmAuthor id="2" name="Michel Bédard" initials="MB" lastIdx="9" clrIdx="1">
    <p:extLst>
      <p:ext uri="{19B8F6BF-5375-455C-9EA6-DF929625EA0E}">
        <p15:presenceInfo xmlns:p15="http://schemas.microsoft.com/office/powerpoint/2012/main" userId="Michel Bédard" providerId="None"/>
      </p:ext>
    </p:extLst>
  </p:cmAuthor>
  <p:cmAuthor id="3" name="editor" initials="Ed.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E23"/>
    <a:srgbClr val="FFC30F"/>
    <a:srgbClr val="939598"/>
    <a:srgbClr val="000000"/>
    <a:srgbClr val="CBCBCB"/>
    <a:srgbClr val="E7E7E7"/>
    <a:srgbClr val="00417D"/>
    <a:srgbClr val="009900"/>
    <a:srgbClr val="595959"/>
    <a:srgbClr val="C71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5" autoAdjust="0"/>
    <p:restoredTop sz="80832" autoAdjust="0"/>
  </p:normalViewPr>
  <p:slideViewPr>
    <p:cSldViewPr snapToGrid="0">
      <p:cViewPr>
        <p:scale>
          <a:sx n="50" d="100"/>
          <a:sy n="50" d="100"/>
        </p:scale>
        <p:origin x="125" y="58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4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0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94779819189278"/>
          <c:y val="2.38712962962963E-2"/>
          <c:w val="0.78566345873432486"/>
          <c:h val="0.76555118511103892"/>
        </c:manualLayout>
      </c:layout>
      <c:scatterChart>
        <c:scatterStyle val="lineMarker"/>
        <c:varyColors val="0"/>
        <c:ser>
          <c:idx val="0"/>
          <c:order val="0"/>
          <c:tx>
            <c:v>Pedestrians</c:v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Sheet2!$A$6:$A$48</c:f>
              <c:numCache>
                <c:formatCode>General</c:formatCode>
                <c:ptCount val="43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</c:numCache>
            </c:numRef>
          </c:xVal>
          <c:yVal>
            <c:numRef>
              <c:f>Sheet2!$D$6:$D$48</c:f>
              <c:numCache>
                <c:formatCode>#,##0</c:formatCode>
                <c:ptCount val="43"/>
                <c:pt idx="0">
                  <c:v>7516</c:v>
                </c:pt>
                <c:pt idx="1">
                  <c:v>7427</c:v>
                </c:pt>
                <c:pt idx="2">
                  <c:v>7732</c:v>
                </c:pt>
                <c:pt idx="3">
                  <c:v>7795</c:v>
                </c:pt>
                <c:pt idx="4">
                  <c:v>8096</c:v>
                </c:pt>
                <c:pt idx="5">
                  <c:v>8070</c:v>
                </c:pt>
                <c:pt idx="6">
                  <c:v>7837</c:v>
                </c:pt>
                <c:pt idx="7">
                  <c:v>7331</c:v>
                </c:pt>
                <c:pt idx="8">
                  <c:v>6826</c:v>
                </c:pt>
                <c:pt idx="9">
                  <c:v>7025</c:v>
                </c:pt>
                <c:pt idx="10">
                  <c:v>6808</c:v>
                </c:pt>
                <c:pt idx="11">
                  <c:v>6779</c:v>
                </c:pt>
                <c:pt idx="12">
                  <c:v>6745</c:v>
                </c:pt>
                <c:pt idx="13">
                  <c:v>6870</c:v>
                </c:pt>
                <c:pt idx="14">
                  <c:v>6556</c:v>
                </c:pt>
                <c:pt idx="15">
                  <c:v>6482</c:v>
                </c:pt>
                <c:pt idx="16">
                  <c:v>5801</c:v>
                </c:pt>
                <c:pt idx="17">
                  <c:v>5549</c:v>
                </c:pt>
                <c:pt idx="18">
                  <c:v>5649</c:v>
                </c:pt>
                <c:pt idx="19">
                  <c:v>5489</c:v>
                </c:pt>
                <c:pt idx="20">
                  <c:v>5584</c:v>
                </c:pt>
                <c:pt idx="21">
                  <c:v>5449</c:v>
                </c:pt>
                <c:pt idx="22">
                  <c:v>5321</c:v>
                </c:pt>
                <c:pt idx="23">
                  <c:v>5228</c:v>
                </c:pt>
                <c:pt idx="24">
                  <c:v>4939</c:v>
                </c:pt>
                <c:pt idx="25">
                  <c:v>4763</c:v>
                </c:pt>
                <c:pt idx="26">
                  <c:v>4901</c:v>
                </c:pt>
                <c:pt idx="27">
                  <c:v>4851</c:v>
                </c:pt>
                <c:pt idx="28">
                  <c:v>4774</c:v>
                </c:pt>
                <c:pt idx="29">
                  <c:v>4675</c:v>
                </c:pt>
                <c:pt idx="30">
                  <c:v>4892</c:v>
                </c:pt>
                <c:pt idx="31">
                  <c:v>4795</c:v>
                </c:pt>
                <c:pt idx="32">
                  <c:v>4699</c:v>
                </c:pt>
                <c:pt idx="33">
                  <c:v>4414</c:v>
                </c:pt>
                <c:pt idx="34">
                  <c:v>4109</c:v>
                </c:pt>
                <c:pt idx="35">
                  <c:v>4302</c:v>
                </c:pt>
                <c:pt idx="36">
                  <c:v>4457</c:v>
                </c:pt>
                <c:pt idx="37">
                  <c:v>4818</c:v>
                </c:pt>
                <c:pt idx="38">
                  <c:v>4779</c:v>
                </c:pt>
                <c:pt idx="39">
                  <c:v>4910</c:v>
                </c:pt>
                <c:pt idx="40">
                  <c:v>5495</c:v>
                </c:pt>
                <c:pt idx="41">
                  <c:v>6080</c:v>
                </c:pt>
                <c:pt idx="42">
                  <c:v>5977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08-4DA2-A893-B364D935B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472512"/>
        <c:axId val="187482880"/>
      </c:scatterChart>
      <c:valAx>
        <c:axId val="187472512"/>
        <c:scaling>
          <c:orientation val="minMax"/>
          <c:max val="2025"/>
          <c:min val="197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r>
                  <a:rPr lang="en-CA" sz="1800" b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50010352872557584"/>
              <c:y val="0.872896194893629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en-US"/>
          </a:p>
        </c:txPr>
        <c:crossAx val="187482880"/>
        <c:crosses val="autoZero"/>
        <c:crossBetween val="midCat"/>
        <c:majorUnit val="10"/>
      </c:valAx>
      <c:valAx>
        <c:axId val="187482880"/>
        <c:scaling>
          <c:orientation val="minMax"/>
          <c:max val="10000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r>
                  <a:rPr lang="en-CA" sz="1800" b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Pedestrian Fatalities</a:t>
                </a:r>
              </a:p>
            </c:rich>
          </c:tx>
          <c:layout>
            <c:manualLayout>
              <c:xMode val="edge"/>
              <c:yMode val="edge"/>
              <c:x val="7.2397200349956286E-4"/>
              <c:y val="9.264966422767669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en-US"/>
          </a:p>
        </c:txPr>
        <c:crossAx val="187472512"/>
        <c:crosses val="autoZero"/>
        <c:crossBetween val="midCat"/>
        <c:majorUnit val="2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1862" cy="466565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477" y="2"/>
            <a:ext cx="3041862" cy="466565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15438A00-3D36-4428-8235-EDB8939ED870}" type="datetimeFigureOut">
              <a:rPr lang="en-CA" smtClean="0"/>
              <a:pPr/>
              <a:t>2019-05-28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9360"/>
            <a:ext cx="3041862" cy="466565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477" y="8839360"/>
            <a:ext cx="3041862" cy="466565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EFC8303C-700C-4895-B120-298E9992D1F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4504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77" tIns="46638" rIns="93277" bIns="4663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6912"/>
          </a:xfrm>
          <a:prstGeom prst="rect">
            <a:avLst/>
          </a:prstGeom>
        </p:spPr>
        <p:txBody>
          <a:bodyPr vert="horz" lIns="93277" tIns="46638" rIns="93277" bIns="46638" rtlCol="0"/>
          <a:lstStyle>
            <a:lvl1pPr algn="r">
              <a:defRPr sz="1200"/>
            </a:lvl1pPr>
          </a:lstStyle>
          <a:p>
            <a:fld id="{DE05CFEF-52E8-438F-8CA4-8D3D60063AEA}" type="datetimeFigureOut">
              <a:rPr lang="en-CA" smtClean="0"/>
              <a:pPr/>
              <a:t>2019-05-28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7" tIns="46638" rIns="93277" bIns="4663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77" tIns="46638" rIns="93277" bIns="4663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5"/>
            <a:ext cx="3041968" cy="466911"/>
          </a:xfrm>
          <a:prstGeom prst="rect">
            <a:avLst/>
          </a:prstGeom>
        </p:spPr>
        <p:txBody>
          <a:bodyPr vert="horz" lIns="93277" tIns="46638" rIns="93277" bIns="4663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4" y="8839015"/>
            <a:ext cx="3041968" cy="466911"/>
          </a:xfrm>
          <a:prstGeom prst="rect">
            <a:avLst/>
          </a:prstGeom>
        </p:spPr>
        <p:txBody>
          <a:bodyPr vert="horz" lIns="93277" tIns="46638" rIns="93277" bIns="46638" rtlCol="0" anchor="b"/>
          <a:lstStyle>
            <a:lvl1pPr algn="r">
              <a:defRPr sz="1200"/>
            </a:lvl1pPr>
          </a:lstStyle>
          <a:p>
            <a:fld id="{55F0979C-E482-4E38-802E-B9EC49313D3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470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4025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Driver Sex: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Female drivers were found to have higher odds of non-severe pedestrian injury involvement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Male drivers were found to be more likely to be involved with severe pedestrian injuries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9031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0316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Light Condition: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As the degree of surrounding light decreases, the odds of a severe pedestrian injury increase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Low light conditions will have negative effects on road user visibility</a:t>
            </a:r>
          </a:p>
          <a:p>
            <a:endParaRPr lang="en-CA" dirty="0"/>
          </a:p>
          <a:p>
            <a:r>
              <a:rPr lang="en-CA" dirty="0"/>
              <a:t>Surface Condition: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Pedestrians exposure is likely reduced during adverse weather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Motorists may drive more cautiously during inclement weather conditions, but should be investigated with further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294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Forcing posted speed limit to be linear</a:t>
            </a:r>
          </a:p>
          <a:p>
            <a:r>
              <a:rPr lang="en-CA" dirty="0"/>
              <a:t>Remember that no/possible injury severity surface plot is not shown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959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Traffic Control: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The full model results suggest that crashes at locations with signs as the primary method of traffic control had higher odds of severe pedestrian injuries.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In addition, uncontrolled locations also had higher odds of severe pedestrian injuries.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Roadway Profile: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Crashes on roadways with non-zero gradients had higher odds of severe pedestrian injuries.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dirty="0"/>
              <a:t>Median Type: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Crashes on roads with physical medians had higher odds of resulting in a severe pedestrian injury.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7109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sz="10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548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sz="10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6034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sz="10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6192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sz="10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4251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sz="10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9602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000" dirty="0"/>
              <a:t>Here is a brief outline of what I’ll be discussing this afternoon: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First, I’ll provide some very brief details about pedestrians in the U.S. and introduce the scope of the study.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Next, I’ll go over some of the common practices found in pedestrian safety and road safety targets.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I’ll discuss the methodology used in creating our fatality forecasts.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Due to time constraints, I’ll show a few forecasts that we’ve developed.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…and lastly, I’ll tie everything together with some conclusions, recommendations, and some final thoughts.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9072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sz="10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498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066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391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sz="10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4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CA" sz="1000" b="0" baseline="0" dirty="0"/>
              <a:t>Multiple vehicles: confounding variables</a:t>
            </a:r>
          </a:p>
          <a:p>
            <a:pPr marL="0" indent="0">
              <a:buFontTx/>
              <a:buNone/>
            </a:pPr>
            <a:r>
              <a:rPr lang="en-CA" sz="1000" b="0" baseline="0" dirty="0"/>
              <a:t>Issue, difficult to interpret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240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sz="10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6880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sz="10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5833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sz="10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8364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Pedestrian Action: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Pedestrian actions such as jaywalking, failing to yield right-of-way, and darting/dashing out were associated with higher odds of severe pedestrian injuries.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0979C-E482-4E38-802E-B9EC49313D39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432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6D89-3DB9-4458-94E6-17EE154CCCCF}" type="datetime1">
              <a:rPr lang="en-CA" smtClean="0"/>
              <a:pPr/>
              <a:t>2019-05-28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TAC 2018 - Designing Streets for all Road Users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070D-0BFB-4493-A5BC-987A0C92C6BE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oappa.ca/wp-content/uploads/2016/02/Lakehead-rgb-01.jpg">
            <a:extLst>
              <a:ext uri="{FF2B5EF4-FFF2-40B4-BE49-F238E27FC236}">
                <a16:creationId xmlns:a16="http://schemas.microsoft.com/office/drawing/2014/main" id="{C4360D50-5924-4A77-8D20-BAF8BD0529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9" y="5852899"/>
            <a:ext cx="1099734" cy="3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secure.surveymonkey.com/_resources/4833/30904833/eba5761f-01a0-447b-a4e9-20f718381f93.jpg">
            <a:extLst>
              <a:ext uri="{FF2B5EF4-FFF2-40B4-BE49-F238E27FC236}">
                <a16:creationId xmlns:a16="http://schemas.microsoft.com/office/drawing/2014/main" id="{18A07B75-49C3-404D-9DE6-F6E20E1C42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94" y="5863259"/>
            <a:ext cx="586867" cy="3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nosm logo transparent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04" y="5726035"/>
            <a:ext cx="887455" cy="55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28366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D8AB-89BF-4546-BB29-CDC9E4B52A07}" type="datetime1">
              <a:rPr lang="en-CA" smtClean="0"/>
              <a:pPr/>
              <a:t>2019-05-28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TAC 2018 - Designing Streets for all Road Users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070D-0BFB-4493-A5BC-987A0C92C6B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638466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1376-0189-4BBC-BE66-44DAE486AC35}" type="datetime1">
              <a:rPr lang="en-CA" smtClean="0"/>
              <a:pPr/>
              <a:t>2019-05-28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TAC 2018 - Designing Streets for all Road Users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070D-0BFB-4493-A5BC-987A0C92C6B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52101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C57B-94C0-42E4-B4E8-1E446DA95408}" type="datetime1">
              <a:rPr lang="en-CA" smtClean="0"/>
              <a:pPr/>
              <a:t>2019-05-28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TAC 2018 - Designing Streets for all Road Users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070D-0BFB-4493-A5BC-987A0C92C6BE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6" name="Picture 2" descr="https://oappa.ca/wp-content/uploads/2016/02/Lakehead-rgb-01.jpg">
            <a:extLst>
              <a:ext uri="{FF2B5EF4-FFF2-40B4-BE49-F238E27FC236}">
                <a16:creationId xmlns:a16="http://schemas.microsoft.com/office/drawing/2014/main" id="{C4360D50-5924-4A77-8D20-BAF8BD0529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9" y="5852899"/>
            <a:ext cx="1099734" cy="3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ecure.surveymonkey.com/_resources/4833/30904833/eba5761f-01a0-447b-a4e9-20f718381f93.jpg">
            <a:extLst>
              <a:ext uri="{FF2B5EF4-FFF2-40B4-BE49-F238E27FC236}">
                <a16:creationId xmlns:a16="http://schemas.microsoft.com/office/drawing/2014/main" id="{18A07B75-49C3-404D-9DE6-F6E20E1C42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94" y="5863259"/>
            <a:ext cx="586867" cy="3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nosm logo transparent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04" y="5726035"/>
            <a:ext cx="887455" cy="55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83479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29D-9339-4F16-AFB2-A20E60E43782}" type="datetime1">
              <a:rPr lang="en-CA" smtClean="0"/>
              <a:pPr/>
              <a:t>2019-05-28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TAC 2018 - Designing Streets for all Road Users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070D-0BFB-4493-A5BC-987A0C92C6B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77394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5289-C374-4940-898C-FDB0844CD8DF}" type="datetime1">
              <a:rPr lang="en-CA" smtClean="0"/>
              <a:pPr/>
              <a:t>2019-05-28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TAC 2018 - Designing Streets for all Road Users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070D-0BFB-4493-A5BC-987A0C92C6BE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s://oappa.ca/wp-content/uploads/2016/02/Lakehead-rgb-01.jpg">
            <a:extLst>
              <a:ext uri="{FF2B5EF4-FFF2-40B4-BE49-F238E27FC236}">
                <a16:creationId xmlns:a16="http://schemas.microsoft.com/office/drawing/2014/main" id="{C4360D50-5924-4A77-8D20-BAF8BD0529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9" y="5852899"/>
            <a:ext cx="1099734" cy="3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secure.surveymonkey.com/_resources/4833/30904833/eba5761f-01a0-447b-a4e9-20f718381f93.jpg">
            <a:extLst>
              <a:ext uri="{FF2B5EF4-FFF2-40B4-BE49-F238E27FC236}">
                <a16:creationId xmlns:a16="http://schemas.microsoft.com/office/drawing/2014/main" id="{18A07B75-49C3-404D-9DE6-F6E20E1C42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94" y="5863259"/>
            <a:ext cx="586867" cy="3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nosm logo transparent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04" y="5726035"/>
            <a:ext cx="887455" cy="55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8855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CE82-5922-4B94-BCC9-620BE20C9EE6}" type="datetime1">
              <a:rPr lang="en-CA" smtClean="0"/>
              <a:pPr/>
              <a:t>2019-05-28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TAC 2018 - Designing Streets for all Road Users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070D-0BFB-4493-A5BC-987A0C92C6BE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9" name="Picture 2" descr="https://oappa.ca/wp-content/uploads/2016/02/Lakehead-rgb-01.jpg">
            <a:extLst>
              <a:ext uri="{FF2B5EF4-FFF2-40B4-BE49-F238E27FC236}">
                <a16:creationId xmlns:a16="http://schemas.microsoft.com/office/drawing/2014/main" id="{C4360D50-5924-4A77-8D20-BAF8BD0529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9" y="5852899"/>
            <a:ext cx="1099734" cy="3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secure.surveymonkey.com/_resources/4833/30904833/eba5761f-01a0-447b-a4e9-20f718381f93.jpg">
            <a:extLst>
              <a:ext uri="{FF2B5EF4-FFF2-40B4-BE49-F238E27FC236}">
                <a16:creationId xmlns:a16="http://schemas.microsoft.com/office/drawing/2014/main" id="{18A07B75-49C3-404D-9DE6-F6E20E1C42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94" y="5863259"/>
            <a:ext cx="586867" cy="3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nosm logo transparent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04" y="5726035"/>
            <a:ext cx="887455" cy="55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360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9525-4B2D-4C13-8B48-FDEBB76799E3}" type="datetime1">
              <a:rPr lang="en-CA" smtClean="0"/>
              <a:pPr/>
              <a:t>2019-05-28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TAC 2018 - Designing Streets for all Road Users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070D-0BFB-4493-A5BC-987A0C92C6BE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1" name="Picture 2" descr="https://oappa.ca/wp-content/uploads/2016/02/Lakehead-rgb-01.jpg">
            <a:extLst>
              <a:ext uri="{FF2B5EF4-FFF2-40B4-BE49-F238E27FC236}">
                <a16:creationId xmlns:a16="http://schemas.microsoft.com/office/drawing/2014/main" id="{C4360D50-5924-4A77-8D20-BAF8BD0529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9" y="5852899"/>
            <a:ext cx="1099734" cy="3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ecure.surveymonkey.com/_resources/4833/30904833/eba5761f-01a0-447b-a4e9-20f718381f93.jpg">
            <a:extLst>
              <a:ext uri="{FF2B5EF4-FFF2-40B4-BE49-F238E27FC236}">
                <a16:creationId xmlns:a16="http://schemas.microsoft.com/office/drawing/2014/main" id="{18A07B75-49C3-404D-9DE6-F6E20E1C42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94" y="5863259"/>
            <a:ext cx="586867" cy="3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Image result for nosm logo transparent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04" y="5726035"/>
            <a:ext cx="887455" cy="55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600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F9D2-C2A6-4021-85FB-8DCE84E5EE5B}" type="datetime1">
              <a:rPr lang="en-CA" smtClean="0"/>
              <a:pPr/>
              <a:t>2019-05-28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TAC 2018 - Designing Streets for all Road Users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070D-0BFB-4493-A5BC-987A0C92C6BE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6" name="Picture 2" descr="https://oappa.ca/wp-content/uploads/2016/02/Lakehead-rgb-01.jpg">
            <a:extLst>
              <a:ext uri="{FF2B5EF4-FFF2-40B4-BE49-F238E27FC236}">
                <a16:creationId xmlns:a16="http://schemas.microsoft.com/office/drawing/2014/main" id="{C4360D50-5924-4A77-8D20-BAF8BD0529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9" y="5852899"/>
            <a:ext cx="1099734" cy="3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ecure.surveymonkey.com/_resources/4833/30904833/eba5761f-01a0-447b-a4e9-20f718381f93.jpg">
            <a:extLst>
              <a:ext uri="{FF2B5EF4-FFF2-40B4-BE49-F238E27FC236}">
                <a16:creationId xmlns:a16="http://schemas.microsoft.com/office/drawing/2014/main" id="{18A07B75-49C3-404D-9DE6-F6E20E1C42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94" y="5863259"/>
            <a:ext cx="586867" cy="3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nosm logo transparent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04" y="5726035"/>
            <a:ext cx="887455" cy="55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1736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FE73-B361-4FA0-B8D0-6B98F7D41F1E}" type="datetime1">
              <a:rPr lang="en-CA" smtClean="0"/>
              <a:pPr/>
              <a:t>2019-05-28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CA"/>
              <a:t>TAC 2018 - Designing Streets for all Road Users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070D-0BFB-4493-A5BC-987A0C92C6B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24279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3EDAB5-EA6B-485F-B78F-7F1B1FD10A70}" type="datetime1">
              <a:rPr lang="en-CA" smtClean="0"/>
              <a:pPr/>
              <a:t>2019-05-28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CA"/>
              <a:t>TAC 2018 - Designing Streets for all Road Users 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E3070D-0BFB-4493-A5BC-987A0C92C6BE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0" name="Picture 2" descr="https://oappa.ca/wp-content/uploads/2016/02/Lakehead-rgb-01.jpg">
            <a:extLst>
              <a:ext uri="{FF2B5EF4-FFF2-40B4-BE49-F238E27FC236}">
                <a16:creationId xmlns:a16="http://schemas.microsoft.com/office/drawing/2014/main" id="{C4360D50-5924-4A77-8D20-BAF8BD0529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61" y="6397115"/>
            <a:ext cx="1099734" cy="3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secure.surveymonkey.com/_resources/4833/30904833/eba5761f-01a0-447b-a4e9-20f718381f93.jpg">
            <a:extLst>
              <a:ext uri="{FF2B5EF4-FFF2-40B4-BE49-F238E27FC236}">
                <a16:creationId xmlns:a16="http://schemas.microsoft.com/office/drawing/2014/main" id="{18A07B75-49C3-404D-9DE6-F6E20E1C42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86" y="6407475"/>
            <a:ext cx="586867" cy="3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nosm logo transparent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96" y="6270251"/>
            <a:ext cx="887455" cy="55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543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D506-01D0-4A21-92EE-4C0F06EBC18E}" type="datetime1">
              <a:rPr lang="en-CA" smtClean="0"/>
              <a:pPr/>
              <a:t>2019-05-28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TAC 2018 - Designing Streets for all Road Users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3070D-0BFB-4493-A5BC-987A0C92C6B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4066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272111-7DF9-4B90-9D7F-99AAC9DF4F31}" type="datetime1">
              <a:rPr lang="en-CA" smtClean="0"/>
              <a:pPr/>
              <a:t>2019-05-28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CA"/>
              <a:t>TAC 2018 - Designing Streets for all Road Users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algn="l"/>
            <a:fld id="{3BE3070D-0BFB-4493-A5BC-987A0C92C6BE}" type="slidenum">
              <a:rPr lang="en-CA" smtClean="0"/>
              <a:pPr algn="l"/>
              <a:t>‹#›</a:t>
            </a:fld>
            <a:endParaRPr lang="en-CA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2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870" r:id="rId12"/>
  </p:sldLayoutIdLst>
  <p:transition>
    <p:fade/>
  </p:transition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7.png"/><Relationship Id="rId5" Type="http://schemas.openxmlformats.org/officeDocument/2006/relationships/image" Target="../media/image5.svg"/><Relationship Id="rId10" Type="http://schemas.openxmlformats.org/officeDocument/2006/relationships/image" Target="../media/image34.sv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fars.nhtsa.dot.gov/Main/index.asp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doi.org/10.1080/15389588.2011.653841" TargetMode="External"/><Relationship Id="rId4" Type="http://schemas.openxmlformats.org/officeDocument/2006/relationships/hyperlink" Target="https://doi.org/10.1016/j.trd.2009.01.001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.jpe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hyperlink" Target="mailto:jpascua@lakeheadu.ca" TargetMode="External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8.sv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23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5.sv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821" y="4014942"/>
            <a:ext cx="3784245" cy="1087702"/>
          </a:xfrm>
        </p:spPr>
        <p:txBody>
          <a:bodyPr anchor="ctr">
            <a:normAutofit/>
          </a:bodyPr>
          <a:lstStyle/>
          <a:p>
            <a:r>
              <a:rPr lang="en-CA" sz="2800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Jeff Pascua</a:t>
            </a:r>
            <a:br>
              <a:rPr lang="en-CA" sz="2800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</a:br>
            <a:r>
              <a:rPr lang="en-CA" sz="2000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M.Sc. Candidate, E.I.T.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1</a:t>
            </a:fld>
            <a:r>
              <a:rPr lang="en-CA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pic>
        <p:nvPicPr>
          <p:cNvPr id="7" name="Graphic 6" descr="Walk">
            <a:extLst>
              <a:ext uri="{FF2B5EF4-FFF2-40B4-BE49-F238E27FC236}">
                <a16:creationId xmlns:a16="http://schemas.microsoft.com/office/drawing/2014/main" id="{5B7D62D0-B934-49D3-943A-D666C20C90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6732" y="939599"/>
            <a:ext cx="1381071" cy="138107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376F37E-CB18-47FD-BD55-CDBEEA8A89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2"/>
          <a:stretch/>
        </p:blipFill>
        <p:spPr>
          <a:xfrm>
            <a:off x="3930670" y="881651"/>
            <a:ext cx="1589227" cy="1600200"/>
          </a:xfrm>
          <a:prstGeom prst="rect">
            <a:avLst/>
          </a:prstGeom>
        </p:spPr>
      </p:pic>
      <p:pic>
        <p:nvPicPr>
          <p:cNvPr id="13" name="Graphic 12" descr="Car">
            <a:extLst>
              <a:ext uri="{FF2B5EF4-FFF2-40B4-BE49-F238E27FC236}">
                <a16:creationId xmlns:a16="http://schemas.microsoft.com/office/drawing/2014/main" id="{CA8FFAC5-6E6E-4EE2-ADC1-8B90FFC3FB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43585" y="6043671"/>
            <a:ext cx="411578" cy="411578"/>
          </a:xfrm>
          <a:prstGeom prst="rect">
            <a:avLst/>
          </a:prstGeom>
        </p:spPr>
      </p:pic>
      <p:pic>
        <p:nvPicPr>
          <p:cNvPr id="17" name="Graphic 16" descr="Truck">
            <a:extLst>
              <a:ext uri="{FF2B5EF4-FFF2-40B4-BE49-F238E27FC236}">
                <a16:creationId xmlns:a16="http://schemas.microsoft.com/office/drawing/2014/main" id="{EED7F47A-12BF-4FA4-989D-581B49DAA6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87015" y="6039755"/>
            <a:ext cx="411578" cy="411578"/>
          </a:xfrm>
          <a:prstGeom prst="rect">
            <a:avLst/>
          </a:prstGeom>
        </p:spPr>
      </p:pic>
      <p:pic>
        <p:nvPicPr>
          <p:cNvPr id="20" name="Graphic 19" descr="Motorcycle">
            <a:extLst>
              <a:ext uri="{FF2B5EF4-FFF2-40B4-BE49-F238E27FC236}">
                <a16:creationId xmlns:a16="http://schemas.microsoft.com/office/drawing/2014/main" id="{22DA4139-1F6A-433D-93CF-91514994DA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85446" y="6094212"/>
            <a:ext cx="319419" cy="319419"/>
          </a:xfrm>
          <a:prstGeom prst="rect">
            <a:avLst/>
          </a:prstGeom>
        </p:spPr>
      </p:pic>
      <p:pic>
        <p:nvPicPr>
          <p:cNvPr id="22" name="Graphic 21" descr="Bus">
            <a:extLst>
              <a:ext uri="{FF2B5EF4-FFF2-40B4-BE49-F238E27FC236}">
                <a16:creationId xmlns:a16="http://schemas.microsoft.com/office/drawing/2014/main" id="{A0772737-8525-40B9-9290-A09EF9ACAF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20305" y="5958036"/>
            <a:ext cx="518794" cy="518794"/>
          </a:xfrm>
          <a:prstGeom prst="rect">
            <a:avLst/>
          </a:prstGeom>
        </p:spPr>
      </p:pic>
      <p:pic>
        <p:nvPicPr>
          <p:cNvPr id="24" name="Graphic 23" descr="Taxi">
            <a:extLst>
              <a:ext uri="{FF2B5EF4-FFF2-40B4-BE49-F238E27FC236}">
                <a16:creationId xmlns:a16="http://schemas.microsoft.com/office/drawing/2014/main" id="{F4956688-497D-4943-A105-DFFE013DCF9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40967" y="6010776"/>
            <a:ext cx="411578" cy="41157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D0A7AB-3B7C-4E37-BA3A-35CFC9A69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6342" y="861851"/>
            <a:ext cx="1620000" cy="1620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582603" y="5578292"/>
            <a:ext cx="2574129" cy="701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000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Michel Bédard, Ph.D., FGSA;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000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Juan C. Pernia, Ph.D., P.Eng;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000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Sacha Dubois, MPH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2353" y="2669520"/>
            <a:ext cx="8741663" cy="1339238"/>
          </a:xfr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n-CA" sz="4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Modeling Associations between Pedestrian Injury Severity and</a:t>
            </a:r>
            <a:br>
              <a:rPr lang="en-CA" sz="4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4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Road Infrastructure</a:t>
            </a: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633448" y="4919169"/>
            <a:ext cx="10925101" cy="666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6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Presentation prepared for: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600" i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Built Environment’s Relationship to Roadway </a:t>
            </a:r>
            <a:r>
              <a:rPr lang="en-CA" sz="1600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Session</a:t>
            </a:r>
            <a:br>
              <a:rPr lang="en-CA" sz="1600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CA" sz="1600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the 2019 CARSP Conference, Calgary, AB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7015" y="4008758"/>
            <a:ext cx="2412340" cy="92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06E46B4-182F-4210-BE72-0795640BE1D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680" y="819171"/>
            <a:ext cx="1632441" cy="1632441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82458386-7753-4851-948A-8F501C539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1729" y="23577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https://secure.surveymonkey.com/_resources/4833/30904833/eba5761f-01a0-447b-a4e9-20f718381f93.jpg">
            <a:extLst>
              <a:ext uri="{FF2B5EF4-FFF2-40B4-BE49-F238E27FC236}">
                <a16:creationId xmlns:a16="http://schemas.microsoft.com/office/drawing/2014/main" id="{E19BA5E1-EE00-403F-8D97-EE26DDA6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816" y="3363167"/>
            <a:ext cx="798171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BA341F35-A84D-471A-885D-FC7652E01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9040" y="4014839"/>
            <a:ext cx="7843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AHR-CLR">
            <a:extLst>
              <a:ext uri="{FF2B5EF4-FFF2-40B4-BE49-F238E27FC236}">
                <a16:creationId xmlns:a16="http://schemas.microsoft.com/office/drawing/2014/main" id="{D617579B-6D87-48E8-AD44-65A1DE3ED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621" y="5032934"/>
            <a:ext cx="64293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43677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882911"/>
              </p:ext>
            </p:extLst>
          </p:nvPr>
        </p:nvGraphicFramePr>
        <p:xfrm>
          <a:off x="685801" y="159212"/>
          <a:ext cx="5410198" cy="4017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198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</a:tblGrid>
              <a:tr h="933008">
                <a:tc>
                  <a:txBody>
                    <a:bodyPr/>
                    <a:lstStyle/>
                    <a:p>
                      <a:pPr algn="l"/>
                      <a:r>
                        <a:rPr lang="en-US" sz="1800" cap="none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Predictor Variable</a:t>
                      </a:r>
                      <a:endParaRPr lang="en-CA" sz="18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54425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Driver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Age</a:t>
                      </a:r>
                      <a:br>
                        <a:rPr lang="en-US" sz="18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(Center: 16, Increment: 5)</a:t>
                      </a:r>
                      <a:endParaRPr lang="en-CA" sz="11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7584556"/>
                  </a:ext>
                </a:extLst>
              </a:tr>
              <a:tr h="507964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Driver Age</a:t>
                      </a:r>
                      <a:endParaRPr lang="en-CA" sz="1800" baseline="30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686781"/>
                  </a:ext>
                </a:extLst>
              </a:tr>
              <a:tr h="507964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Driver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Age (Squared)</a:t>
                      </a:r>
                      <a:endParaRPr lang="en-CA" sz="18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4442300"/>
                  </a:ext>
                </a:extLst>
              </a:tr>
              <a:tr h="50796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Driver Sex</a:t>
                      </a:r>
                      <a:endParaRPr lang="en-CA" sz="18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865591"/>
                  </a:ext>
                </a:extLst>
              </a:tr>
              <a:tr h="507964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Male</a:t>
                      </a:r>
                      <a:endParaRPr lang="en-CA" sz="18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5700113"/>
                  </a:ext>
                </a:extLst>
              </a:tr>
              <a:tr h="507964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Female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Reference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CA" sz="18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3705279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b="1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10</a:t>
            </a:fld>
            <a:r>
              <a:rPr lang="en-CA" sz="1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4F6B25E-3985-4263-8578-F99318D1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2600" y="3768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0A47DA2-FACF-4BF0-8A83-7B4436EEB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014248"/>
              </p:ext>
            </p:extLst>
          </p:nvPr>
        </p:nvGraphicFramePr>
        <p:xfrm>
          <a:off x="6095999" y="158041"/>
          <a:ext cx="5056962" cy="40182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28481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  <a:gridCol w="2528481">
                  <a:extLst>
                    <a:ext uri="{9D8B030D-6E8A-4147-A177-3AD203B41FA5}">
                      <a16:colId xmlns:a16="http://schemas.microsoft.com/office/drawing/2014/main" val="313358736"/>
                    </a:ext>
                  </a:extLst>
                </a:gridCol>
              </a:tblGrid>
              <a:tr h="470534"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Full MNL Model</a:t>
                      </a:r>
                      <a:br>
                        <a:rPr lang="en-CA" sz="16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CA" sz="10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Adjusted Odds Ratios (95% Confidence Interval)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CA" sz="16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470534">
                <a:tc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Non-Severe Injuries</a:t>
                      </a:r>
                      <a:endParaRPr lang="en-CA" sz="1400" cap="none" baseline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Severe Injuries</a:t>
                      </a:r>
                      <a:endParaRPr lang="en-CA" sz="1400" cap="none" baseline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26126"/>
                  </a:ext>
                </a:extLst>
              </a:tr>
              <a:tr h="512864">
                <a:tc>
                  <a:txBody>
                    <a:bodyPr/>
                    <a:lstStyle/>
                    <a:p>
                      <a:pPr lvl="0"/>
                      <a:endParaRPr lang="en-CA" sz="1800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800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6488012"/>
                  </a:ext>
                </a:extLst>
              </a:tr>
              <a:tr h="512864"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0.85 (0.84 – 0.87)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0.82 (0.80 – 0.83)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686781"/>
                  </a:ext>
                </a:extLst>
              </a:tr>
              <a:tr h="512864"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1.01 (1.01 – 1.01)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1.01 (1.01 – 1.01)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4442300"/>
                  </a:ext>
                </a:extLst>
              </a:tr>
              <a:tr h="512864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865591"/>
                  </a:ext>
                </a:extLst>
              </a:tr>
              <a:tr h="512864"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0.77 (0.74 – 0.80)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1.08 (1.03 – 1.13)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5700113"/>
                  </a:ext>
                </a:extLst>
              </a:tr>
              <a:tr h="512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3705279"/>
                  </a:ext>
                </a:extLst>
              </a:tr>
            </a:tbl>
          </a:graphicData>
        </a:graphic>
      </p:graphicFrame>
      <p:sp>
        <p:nvSpPr>
          <p:cNvPr id="11" name="Footer Placeholder 94">
            <a:extLst>
              <a:ext uri="{FF2B5EF4-FFF2-40B4-BE49-F238E27FC236}">
                <a16:creationId xmlns:a16="http://schemas.microsoft.com/office/drawing/2014/main" id="{41024D08-8DE1-4DBD-856E-1B66934E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</p:spTree>
    <p:extLst>
      <p:ext uri="{BB962C8B-B14F-4D97-AF65-F5344CB8AC3E}">
        <p14:creationId xmlns:p14="http://schemas.microsoft.com/office/powerpoint/2010/main" val="48390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b="1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11</a:t>
            </a:fld>
            <a:r>
              <a:rPr lang="en-CA" sz="1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1108885-06DC-4444-A81A-7F73B8776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2600" y="3768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CFE6C8-E355-4543-91E3-0FF407EFBE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753" y="1246287"/>
            <a:ext cx="5943600" cy="4098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4BA52EE-D24E-47A4-BCD2-5D67439DA91D}"/>
              </a:ext>
            </a:extLst>
          </p:cNvPr>
          <p:cNvSpPr txBox="1">
            <a:spLocks/>
          </p:cNvSpPr>
          <p:nvPr/>
        </p:nvSpPr>
        <p:spPr>
          <a:xfrm>
            <a:off x="1321057" y="713903"/>
            <a:ext cx="4300993" cy="295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0000"/>
              </a:lnSpc>
              <a:spcBef>
                <a:spcPts val="200"/>
              </a:spcBef>
              <a:buNone/>
            </a:pPr>
            <a:r>
              <a:rPr lang="en-CA" sz="1800" dirty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Non-Severe Injuries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F1F0A13-4DC3-4E0A-A021-1F08AE25B925}"/>
              </a:ext>
            </a:extLst>
          </p:cNvPr>
          <p:cNvSpPr txBox="1">
            <a:spLocks/>
          </p:cNvSpPr>
          <p:nvPr/>
        </p:nvSpPr>
        <p:spPr>
          <a:xfrm>
            <a:off x="6688703" y="713902"/>
            <a:ext cx="4300993" cy="295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0000"/>
              </a:lnSpc>
              <a:spcBef>
                <a:spcPts val="200"/>
              </a:spcBef>
              <a:buNone/>
            </a:pPr>
            <a:r>
              <a:rPr lang="en-CA" sz="1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Severe Injuries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EE6B9B-5783-4A02-8070-C5E7F593BD7D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8315" y="1253435"/>
            <a:ext cx="5943600" cy="4084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Footer Placeholder 94">
            <a:extLst>
              <a:ext uri="{FF2B5EF4-FFF2-40B4-BE49-F238E27FC236}">
                <a16:creationId xmlns:a16="http://schemas.microsoft.com/office/drawing/2014/main" id="{9CB99377-2E96-4972-B0E8-24750719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</p:spTree>
    <p:extLst>
      <p:ext uri="{BB962C8B-B14F-4D97-AF65-F5344CB8AC3E}">
        <p14:creationId xmlns:p14="http://schemas.microsoft.com/office/powerpoint/2010/main" val="608119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731707"/>
              </p:ext>
            </p:extLst>
          </p:nvPr>
        </p:nvGraphicFramePr>
        <p:xfrm>
          <a:off x="685801" y="159213"/>
          <a:ext cx="5410198" cy="603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198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sz="1800" cap="none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Predictor Variable</a:t>
                      </a:r>
                      <a:endParaRPr lang="en-CA" sz="18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39152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Crash Day</a:t>
                      </a:r>
                      <a:endParaRPr lang="en-CA" sz="18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76299"/>
                  </a:ext>
                </a:extLst>
              </a:tr>
              <a:tr h="355935">
                <a:tc>
                  <a:txBody>
                    <a:bodyPr/>
                    <a:lstStyle/>
                    <a:p>
                      <a:pPr marL="180000" lvl="1"/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Weekends (20:00 Fridays – 20:00 Sundays)</a:t>
                      </a:r>
                      <a:endParaRPr lang="en-CA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299400"/>
                  </a:ext>
                </a:extLst>
              </a:tr>
              <a:tr h="355935">
                <a:tc>
                  <a:txBody>
                    <a:bodyPr/>
                    <a:lstStyle/>
                    <a:p>
                      <a:pPr marL="180000" lvl="1"/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Weekdays (else)</a:t>
                      </a:r>
                      <a:endParaRPr lang="en-CA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336614"/>
                  </a:ext>
                </a:extLst>
              </a:tr>
              <a:tr h="39152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Light Condition</a:t>
                      </a:r>
                      <a:endParaRPr lang="en-CA" sz="18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814043"/>
                  </a:ext>
                </a:extLst>
              </a:tr>
              <a:tr h="355935">
                <a:tc>
                  <a:txBody>
                    <a:bodyPr/>
                    <a:lstStyle/>
                    <a:p>
                      <a:pPr marL="180000" lvl="1"/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Dark &amp; Unlit</a:t>
                      </a:r>
                      <a:endParaRPr lang="en-CA" sz="1600" baseline="30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258708"/>
                  </a:ext>
                </a:extLst>
              </a:tr>
              <a:tr h="355935">
                <a:tc>
                  <a:txBody>
                    <a:bodyPr/>
                    <a:lstStyle/>
                    <a:p>
                      <a:pPr marL="180000" lvl="1"/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Dark &amp; Artificially Lit</a:t>
                      </a:r>
                      <a:endParaRPr lang="en-CA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2865793"/>
                  </a:ext>
                </a:extLst>
              </a:tr>
              <a:tr h="355935">
                <a:tc>
                  <a:txBody>
                    <a:bodyPr/>
                    <a:lstStyle/>
                    <a:p>
                      <a:pPr marL="180000" lvl="1"/>
                      <a:r>
                        <a:rPr lang="en-CA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Daylight </a:t>
                      </a:r>
                      <a:r>
                        <a:rPr lang="en-CA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CA" sz="1400" i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Reference</a:t>
                      </a:r>
                      <a:r>
                        <a:rPr lang="en-CA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CA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2332477"/>
                  </a:ext>
                </a:extLst>
              </a:tr>
              <a:tr h="39152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Surface Condition</a:t>
                      </a:r>
                      <a:endParaRPr lang="en-CA" sz="11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7584556"/>
                  </a:ext>
                </a:extLst>
              </a:tr>
              <a:tr h="355935">
                <a:tc>
                  <a:txBody>
                    <a:bodyPr/>
                    <a:lstStyle/>
                    <a:p>
                      <a:pPr marL="180000" lvl="1"/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Adverse</a:t>
                      </a:r>
                      <a:endParaRPr lang="en-CA" sz="1600" baseline="30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686781"/>
                  </a:ext>
                </a:extLst>
              </a:tr>
              <a:tr h="355935">
                <a:tc>
                  <a:txBody>
                    <a:bodyPr/>
                    <a:lstStyle/>
                    <a:p>
                      <a:pPr marL="180000" lvl="1"/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Dry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Reference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CA" sz="16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4442300"/>
                  </a:ext>
                </a:extLst>
              </a:tr>
              <a:tr h="39152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Vehicle Type</a:t>
                      </a:r>
                      <a:endParaRPr lang="en-CA" sz="18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865591"/>
                  </a:ext>
                </a:extLst>
              </a:tr>
              <a:tr h="355935">
                <a:tc>
                  <a:txBody>
                    <a:bodyPr/>
                    <a:lstStyle/>
                    <a:p>
                      <a:pPr marL="180000" lvl="1"/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Trucks</a:t>
                      </a:r>
                      <a:endParaRPr lang="en-CA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5700113"/>
                  </a:ext>
                </a:extLst>
              </a:tr>
              <a:tr h="355935">
                <a:tc>
                  <a:txBody>
                    <a:bodyPr/>
                    <a:lstStyle/>
                    <a:p>
                      <a:pPr marL="180000" lvl="1"/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Utility Vehicles</a:t>
                      </a:r>
                      <a:endParaRPr lang="en-CA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3705279"/>
                  </a:ext>
                </a:extLst>
              </a:tr>
              <a:tr h="355935">
                <a:tc>
                  <a:txBody>
                    <a:bodyPr/>
                    <a:lstStyle/>
                    <a:p>
                      <a:pPr marL="180000" lvl="1"/>
                      <a:r>
                        <a:rPr lang="en-CA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Automobiles </a:t>
                      </a:r>
                      <a:r>
                        <a:rPr lang="en-CA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CA" sz="1400" i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Reference</a:t>
                      </a:r>
                      <a:r>
                        <a:rPr lang="en-CA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CA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6292403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b="1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12</a:t>
            </a:fld>
            <a:r>
              <a:rPr lang="en-CA" sz="1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4F6B25E-3985-4263-8578-F99318D1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2600" y="3768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0A47DA2-FACF-4BF0-8A83-7B4436EEB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31377"/>
              </p:ext>
            </p:extLst>
          </p:nvPr>
        </p:nvGraphicFramePr>
        <p:xfrm>
          <a:off x="6095999" y="158042"/>
          <a:ext cx="5056962" cy="60558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28481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  <a:gridCol w="2528481">
                  <a:extLst>
                    <a:ext uri="{9D8B030D-6E8A-4147-A177-3AD203B41FA5}">
                      <a16:colId xmlns:a16="http://schemas.microsoft.com/office/drawing/2014/main" val="313358736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Full MNL Model</a:t>
                      </a:r>
                      <a:br>
                        <a:rPr lang="en-CA" sz="14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CA" sz="10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Adjusted Odds Ratios (95% Confidence Interval)</a:t>
                      </a:r>
                      <a:endParaRPr lang="en-CA" sz="1400" cap="none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CA" sz="16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Non-Severe Injuries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Severe Injuries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26126"/>
                  </a:ext>
                </a:extLst>
              </a:tr>
              <a:tr h="370955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76299"/>
                  </a:ext>
                </a:extLst>
              </a:tr>
              <a:tr h="351089"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1.39 (1.32 – 1.45)</a:t>
                      </a:r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1.40 (1.33 – 1.47)</a:t>
                      </a:r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299400"/>
                  </a:ext>
                </a:extLst>
              </a:tr>
              <a:tr h="351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336614"/>
                  </a:ext>
                </a:extLst>
              </a:tr>
              <a:tr h="370955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814043"/>
                  </a:ext>
                </a:extLst>
              </a:tr>
              <a:tr h="351089"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solidFill>
                            <a:schemeClr val="accent3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0.94 (0.88 – 1.01)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1.99 (1.86 – 2.14)</a:t>
                      </a:r>
                      <a:endParaRPr lang="en-CA" sz="18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258708"/>
                  </a:ext>
                </a:extLst>
              </a:tr>
              <a:tr h="351089"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0.77 (0.74 – 0.81)</a:t>
                      </a:r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1.48 (1.41 – 1.55)</a:t>
                      </a:r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2865793"/>
                  </a:ext>
                </a:extLst>
              </a:tr>
              <a:tr h="351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4420696"/>
                  </a:ext>
                </a:extLst>
              </a:tr>
              <a:tr h="371022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7584556"/>
                  </a:ext>
                </a:extLst>
              </a:tr>
              <a:tr h="351089"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0.71 (0.67 – 0.75)</a:t>
                      </a:r>
                      <a:endParaRPr lang="en-CA" sz="18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0.53 (0.50 – 0.56)</a:t>
                      </a:r>
                      <a:endParaRPr lang="en-CA" sz="18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686781"/>
                  </a:ext>
                </a:extLst>
              </a:tr>
              <a:tr h="351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4442300"/>
                  </a:ext>
                </a:extLst>
              </a:tr>
              <a:tr h="370955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865591"/>
                  </a:ext>
                </a:extLst>
              </a:tr>
              <a:tr h="351089"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solidFill>
                            <a:schemeClr val="accent3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0.98 (0.94 – 1.02)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1.34 (1.28 – 1.40)</a:t>
                      </a:r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5700113"/>
                  </a:ext>
                </a:extLst>
              </a:tr>
              <a:tr h="351089"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2.91 (2.73 – 3.10)</a:t>
                      </a:r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3.38 (3.16 – 3.62)</a:t>
                      </a:r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3705279"/>
                  </a:ext>
                </a:extLst>
              </a:tr>
              <a:tr h="351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0802978"/>
                  </a:ext>
                </a:extLst>
              </a:tr>
            </a:tbl>
          </a:graphicData>
        </a:graphic>
      </p:graphicFrame>
      <p:sp>
        <p:nvSpPr>
          <p:cNvPr id="10" name="Footer Placeholder 94">
            <a:extLst>
              <a:ext uri="{FF2B5EF4-FFF2-40B4-BE49-F238E27FC236}">
                <a16:creationId xmlns:a16="http://schemas.microsoft.com/office/drawing/2014/main" id="{312F6E6C-D9B3-448A-9806-73B60389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CFA75C-38ED-4140-AB32-5DCA57326FE0}"/>
              </a:ext>
            </a:extLst>
          </p:cNvPr>
          <p:cNvSpPr/>
          <p:nvPr/>
        </p:nvSpPr>
        <p:spPr>
          <a:xfrm>
            <a:off x="108857" y="2180492"/>
            <a:ext cx="11063743" cy="2582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0EC410-8182-4F95-9BA7-D1104D692DF7}"/>
              </a:ext>
            </a:extLst>
          </p:cNvPr>
          <p:cNvSpPr/>
          <p:nvPr/>
        </p:nvSpPr>
        <p:spPr>
          <a:xfrm>
            <a:off x="182159" y="4741147"/>
            <a:ext cx="11063743" cy="1588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208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03801"/>
              </p:ext>
            </p:extLst>
          </p:nvPr>
        </p:nvGraphicFramePr>
        <p:xfrm>
          <a:off x="685801" y="159212"/>
          <a:ext cx="5410198" cy="5051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198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sz="1800" cap="none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Predictor Variable</a:t>
                      </a:r>
                      <a:endParaRPr lang="en-CA" sz="18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67451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Posted Speed Limit (PSL)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(Center: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30 mph, Increment: 5 mph)</a:t>
                      </a:r>
                      <a:endParaRPr lang="en-CA" sz="12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417731"/>
                  </a:ext>
                </a:extLst>
              </a:tr>
              <a:tr h="427194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PSL</a:t>
                      </a:r>
                      <a:endParaRPr lang="en-CA" sz="1800" baseline="30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169694"/>
                  </a:ext>
                </a:extLst>
              </a:tr>
              <a:tr h="44967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Vehicle Movement</a:t>
                      </a:r>
                      <a:endParaRPr lang="en-CA" sz="20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76299"/>
                  </a:ext>
                </a:extLst>
              </a:tr>
              <a:tr h="427194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Turning Left</a:t>
                      </a:r>
                      <a:endParaRPr lang="en-CA" sz="18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299400"/>
                  </a:ext>
                </a:extLst>
              </a:tr>
              <a:tr h="427194">
                <a:tc>
                  <a:txBody>
                    <a:bodyPr/>
                    <a:lstStyle/>
                    <a:p>
                      <a:pPr marL="180000" lvl="1"/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Turning Right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6247060"/>
                  </a:ext>
                </a:extLst>
              </a:tr>
              <a:tr h="427194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Straight / Through 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Reference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CA" sz="1800" i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336614"/>
                  </a:ext>
                </a:extLst>
              </a:tr>
              <a:tr h="44967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Crash Location</a:t>
                      </a:r>
                      <a:endParaRPr lang="en-CA" sz="20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814043"/>
                  </a:ext>
                </a:extLst>
              </a:tr>
              <a:tr h="427194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Midblock</a:t>
                      </a:r>
                      <a:endParaRPr lang="en-CA" sz="1800" baseline="30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258708"/>
                  </a:ext>
                </a:extLst>
              </a:tr>
              <a:tr h="427194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3-/4-leg Intersection 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Reference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CA" sz="18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2865793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b="1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13</a:t>
            </a:fld>
            <a:r>
              <a:rPr lang="en-CA" sz="1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4F6B25E-3985-4263-8578-F99318D1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2600" y="3768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0A47DA2-FACF-4BF0-8A83-7B4436EEB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385545"/>
              </p:ext>
            </p:extLst>
          </p:nvPr>
        </p:nvGraphicFramePr>
        <p:xfrm>
          <a:off x="6095999" y="158041"/>
          <a:ext cx="5056962" cy="50573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28481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  <a:gridCol w="2528481">
                  <a:extLst>
                    <a:ext uri="{9D8B030D-6E8A-4147-A177-3AD203B41FA5}">
                      <a16:colId xmlns:a16="http://schemas.microsoft.com/office/drawing/2014/main" val="313358736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Full MNL Model</a:t>
                      </a:r>
                      <a:br>
                        <a:rPr lang="en-CA" sz="14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CA" sz="10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Adjusted Odds Ratios (95% Confidence Interval)</a:t>
                      </a:r>
                      <a:endParaRPr lang="en-CA" sz="1400" cap="none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CA" sz="16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Non-Severe Injuries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Severe Injuries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26126"/>
                  </a:ext>
                </a:extLst>
              </a:tr>
              <a:tr h="674934"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417731"/>
                  </a:ext>
                </a:extLst>
              </a:tr>
              <a:tr h="4274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0.95 (0.94 – 0.96)</a:t>
                      </a:r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1.04 (1.02 – 1.05)</a:t>
                      </a:r>
                      <a:endParaRPr lang="en-CA" sz="18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169694"/>
                  </a:ext>
                </a:extLst>
              </a:tr>
              <a:tr h="451646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76299"/>
                  </a:ext>
                </a:extLst>
              </a:tr>
              <a:tr h="427458"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solidFill>
                            <a:schemeClr val="accent3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0.96 (0.90 – 1.02)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0.45 (0.42 – 0.48)</a:t>
                      </a:r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299400"/>
                  </a:ext>
                </a:extLst>
              </a:tr>
              <a:tr h="427458"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0.73 (0.68 – 0.79)</a:t>
                      </a:r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0.37 (0.33 – 0.40)</a:t>
                      </a:r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336614"/>
                  </a:ext>
                </a:extLst>
              </a:tr>
              <a:tr h="4274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7942188"/>
                  </a:ext>
                </a:extLst>
              </a:tr>
              <a:tr h="451646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814043"/>
                  </a:ext>
                </a:extLst>
              </a:tr>
              <a:tr h="427458"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solidFill>
                            <a:schemeClr val="accent3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0.98 (0.93 – 1.04)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0.79 (0.74 – 0.84)</a:t>
                      </a:r>
                      <a:endParaRPr lang="en-CA" sz="18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258708"/>
                  </a:ext>
                </a:extLst>
              </a:tr>
              <a:tr h="4274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2865793"/>
                  </a:ext>
                </a:extLst>
              </a:tr>
            </a:tbl>
          </a:graphicData>
        </a:graphic>
      </p:graphicFrame>
      <p:sp>
        <p:nvSpPr>
          <p:cNvPr id="10" name="Footer Placeholder 94">
            <a:extLst>
              <a:ext uri="{FF2B5EF4-FFF2-40B4-BE49-F238E27FC236}">
                <a16:creationId xmlns:a16="http://schemas.microsoft.com/office/drawing/2014/main" id="{B02B5643-877C-48A0-808E-DD811DAA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</p:spTree>
    <p:extLst>
      <p:ext uri="{BB962C8B-B14F-4D97-AF65-F5344CB8AC3E}">
        <p14:creationId xmlns:p14="http://schemas.microsoft.com/office/powerpoint/2010/main" val="3418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b="1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14</a:t>
            </a:fld>
            <a:r>
              <a:rPr lang="en-CA" sz="1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1108885-06DC-4444-A81A-7F73B8776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2600" y="3768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CFE6C8-E355-4543-91E3-0FF407EFBEE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499753" y="1009684"/>
            <a:ext cx="5943600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4BA52EE-D24E-47A4-BCD2-5D67439DA91D}"/>
              </a:ext>
            </a:extLst>
          </p:cNvPr>
          <p:cNvSpPr txBox="1">
            <a:spLocks/>
          </p:cNvSpPr>
          <p:nvPr/>
        </p:nvSpPr>
        <p:spPr>
          <a:xfrm>
            <a:off x="1321057" y="713903"/>
            <a:ext cx="4300993" cy="295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0000"/>
              </a:lnSpc>
              <a:spcBef>
                <a:spcPts val="200"/>
              </a:spcBef>
              <a:buNone/>
            </a:pPr>
            <a:r>
              <a:rPr lang="en-CA" sz="1800" dirty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Non-Severe Injuries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F1F0A13-4DC3-4E0A-A021-1F08AE25B925}"/>
              </a:ext>
            </a:extLst>
          </p:cNvPr>
          <p:cNvSpPr txBox="1">
            <a:spLocks/>
          </p:cNvSpPr>
          <p:nvPr/>
        </p:nvSpPr>
        <p:spPr>
          <a:xfrm>
            <a:off x="6688703" y="713902"/>
            <a:ext cx="4300993" cy="295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0000"/>
              </a:lnSpc>
              <a:spcBef>
                <a:spcPts val="200"/>
              </a:spcBef>
              <a:buNone/>
            </a:pPr>
            <a:r>
              <a:rPr lang="en-CA" sz="1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Severe Injuries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EE6B9B-5783-4A02-8070-C5E7F593BD7D}"/>
              </a:ext>
            </a:extLst>
          </p:cNvPr>
          <p:cNvPicPr/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7"/>
          <a:stretch/>
        </p:blipFill>
        <p:spPr bwMode="auto">
          <a:xfrm>
            <a:off x="5958315" y="1009684"/>
            <a:ext cx="5943600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Footer Placeholder 94">
            <a:extLst>
              <a:ext uri="{FF2B5EF4-FFF2-40B4-BE49-F238E27FC236}">
                <a16:creationId xmlns:a16="http://schemas.microsoft.com/office/drawing/2014/main" id="{4DE571EC-E5F8-4C97-9B65-08A8A727A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</p:spTree>
    <p:extLst>
      <p:ext uri="{BB962C8B-B14F-4D97-AF65-F5344CB8AC3E}">
        <p14:creationId xmlns:p14="http://schemas.microsoft.com/office/powerpoint/2010/main" val="1524264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746432"/>
              </p:ext>
            </p:extLst>
          </p:nvPr>
        </p:nvGraphicFramePr>
        <p:xfrm>
          <a:off x="685800" y="159212"/>
          <a:ext cx="5410199" cy="545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199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</a:tblGrid>
              <a:tr h="906122">
                <a:tc>
                  <a:txBody>
                    <a:bodyPr/>
                    <a:lstStyle/>
                    <a:p>
                      <a:pPr algn="l"/>
                      <a:r>
                        <a:rPr lang="en-US" sz="1800" cap="none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Predictor Variable</a:t>
                      </a:r>
                      <a:endParaRPr lang="en-CA" sz="18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42895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Traffic Control</a:t>
                      </a:r>
                      <a:endParaRPr lang="en-CA" sz="12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002042"/>
                  </a:ext>
                </a:extLst>
              </a:tr>
              <a:tr h="407503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 Control</a:t>
                      </a:r>
                      <a:endParaRPr lang="en-CA" sz="1800" baseline="30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3168725"/>
                  </a:ext>
                </a:extLst>
              </a:tr>
              <a:tr h="407503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Regulatory Sign</a:t>
                      </a:r>
                      <a:endParaRPr lang="en-CA" sz="18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6503814"/>
                  </a:ext>
                </a:extLst>
              </a:tr>
              <a:tr h="407503">
                <a:tc>
                  <a:txBody>
                    <a:bodyPr/>
                    <a:lstStyle/>
                    <a:p>
                      <a:pPr marL="180000" lvl="1"/>
                      <a:r>
                        <a:rPr lang="en-CA" sz="18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Signal </a:t>
                      </a: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CA" sz="1400" i="1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Reference</a:t>
                      </a: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CA" sz="18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2524169"/>
                  </a:ext>
                </a:extLst>
              </a:tr>
              <a:tr h="42895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Roadway Profile</a:t>
                      </a:r>
                      <a:endParaRPr lang="en-CA" sz="20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76299"/>
                  </a:ext>
                </a:extLst>
              </a:tr>
              <a:tr h="407503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Vertical Curvature</a:t>
                      </a:r>
                      <a:endParaRPr lang="en-CA" sz="18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299400"/>
                  </a:ext>
                </a:extLst>
              </a:tr>
              <a:tr h="407503">
                <a:tc>
                  <a:txBody>
                    <a:bodyPr/>
                    <a:lstStyle/>
                    <a:p>
                      <a:pPr marL="180000" lvl="1"/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Level Roadway </a:t>
                      </a:r>
                      <a:r>
                        <a:rPr lang="en-CA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CA" sz="1400" i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Reference</a:t>
                      </a:r>
                      <a:r>
                        <a:rPr lang="en-CA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CA" sz="18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6247060"/>
                  </a:ext>
                </a:extLst>
              </a:tr>
              <a:tr h="42895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Median Type</a:t>
                      </a:r>
                      <a:endParaRPr lang="en-CA" sz="20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814043"/>
                  </a:ext>
                </a:extLst>
              </a:tr>
              <a:tr h="407503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 Median/Undivided Road</a:t>
                      </a:r>
                      <a:endParaRPr lang="en-CA" sz="1800" baseline="30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258708"/>
                  </a:ext>
                </a:extLst>
              </a:tr>
              <a:tr h="407503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Painted Median</a:t>
                      </a:r>
                      <a:endParaRPr lang="en-CA" sz="18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2865793"/>
                  </a:ext>
                </a:extLst>
              </a:tr>
              <a:tr h="407503">
                <a:tc>
                  <a:txBody>
                    <a:bodyPr/>
                    <a:lstStyle/>
                    <a:p>
                      <a:pPr marL="180000" lvl="1"/>
                      <a:r>
                        <a:rPr lang="en-CA" sz="18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Raised/Physical Median </a:t>
                      </a: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CA" sz="1400" b="0" i="1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Reference</a:t>
                      </a:r>
                      <a:r>
                        <a:rPr lang="en-CA" sz="14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CA" sz="18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7050130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b="1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15</a:t>
            </a:fld>
            <a:r>
              <a:rPr lang="en-CA" sz="1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4F6B25E-3985-4263-8578-F99318D1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2600" y="3768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0A47DA2-FACF-4BF0-8A83-7B4436EEB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810921"/>
              </p:ext>
            </p:extLst>
          </p:nvPr>
        </p:nvGraphicFramePr>
        <p:xfrm>
          <a:off x="6095999" y="159212"/>
          <a:ext cx="5056962" cy="54529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28481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  <a:gridCol w="2528481">
                  <a:extLst>
                    <a:ext uri="{9D8B030D-6E8A-4147-A177-3AD203B41FA5}">
                      <a16:colId xmlns:a16="http://schemas.microsoft.com/office/drawing/2014/main" val="313358736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Full MNL Model</a:t>
                      </a:r>
                      <a:br>
                        <a:rPr lang="en-CA" sz="14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CA" sz="10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Adjusted Odds Ratios (95% Confidence Interval)</a:t>
                      </a:r>
                      <a:endParaRPr lang="en-CA" sz="1400" cap="none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CA" sz="16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Non-Severe Injuries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Severe Injuries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26126"/>
                  </a:ext>
                </a:extLst>
              </a:tr>
              <a:tr h="420835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5781431"/>
                  </a:ext>
                </a:extLst>
              </a:tr>
              <a:tr h="420835"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solidFill>
                            <a:schemeClr val="accent3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1.02 (0.96 – 1.08)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1.36 (1.27 – 1.45)</a:t>
                      </a:r>
                      <a:endParaRPr lang="en-CA" sz="18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109095"/>
                  </a:ext>
                </a:extLst>
              </a:tr>
              <a:tr h="420835"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solidFill>
                            <a:schemeClr val="accent3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1.05 (0.98 – 1.13)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1.57 (1.44 – 1.71)</a:t>
                      </a:r>
                      <a:endParaRPr lang="en-CA" sz="18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7766586"/>
                  </a:ext>
                </a:extLst>
              </a:tr>
              <a:tr h="4208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6971251"/>
                  </a:ext>
                </a:extLst>
              </a:tr>
              <a:tr h="420835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417731"/>
                  </a:ext>
                </a:extLst>
              </a:tr>
              <a:tr h="3982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1.42 (1.32 – 1.53)</a:t>
                      </a:r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2.55 (2.36 – 2.74)</a:t>
                      </a:r>
                      <a:endParaRPr lang="en-CA" sz="18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169694"/>
                  </a:ext>
                </a:extLst>
              </a:tr>
              <a:tr h="420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76299"/>
                  </a:ext>
                </a:extLst>
              </a:tr>
              <a:tr h="398226">
                <a:tc>
                  <a:txBody>
                    <a:bodyPr/>
                    <a:lstStyle/>
                    <a:p>
                      <a:pPr lvl="0" algn="ctr"/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299400"/>
                  </a:ext>
                </a:extLst>
              </a:tr>
              <a:tr h="398226"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0.31 (0.29 – 0.34)</a:t>
                      </a:r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0.25 (0.23 – 0.27)</a:t>
                      </a:r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336614"/>
                  </a:ext>
                </a:extLst>
              </a:tr>
              <a:tr h="398226"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0.45 (0.41 – 0.49)</a:t>
                      </a:r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0.37 (0.35 – 0.40)</a:t>
                      </a:r>
                      <a:endParaRPr lang="en-CA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7942188"/>
                  </a:ext>
                </a:extLst>
              </a:tr>
              <a:tr h="420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814043"/>
                  </a:ext>
                </a:extLst>
              </a:tr>
            </a:tbl>
          </a:graphicData>
        </a:graphic>
      </p:graphicFrame>
      <p:sp>
        <p:nvSpPr>
          <p:cNvPr id="11" name="Footer Placeholder 94">
            <a:extLst>
              <a:ext uri="{FF2B5EF4-FFF2-40B4-BE49-F238E27FC236}">
                <a16:creationId xmlns:a16="http://schemas.microsoft.com/office/drawing/2014/main" id="{4B9F47B8-E0B9-4FB1-8618-8A781AE76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C75EF5-2652-42D6-8C88-02301B8D37EF}"/>
              </a:ext>
            </a:extLst>
          </p:cNvPr>
          <p:cNvSpPr/>
          <p:nvPr/>
        </p:nvSpPr>
        <p:spPr>
          <a:xfrm>
            <a:off x="182159" y="2710544"/>
            <a:ext cx="11063743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C2EB5-DA5F-44B7-8931-F900CAC2D64B}"/>
              </a:ext>
            </a:extLst>
          </p:cNvPr>
          <p:cNvSpPr/>
          <p:nvPr/>
        </p:nvSpPr>
        <p:spPr>
          <a:xfrm>
            <a:off x="182159" y="3984171"/>
            <a:ext cx="11063743" cy="1861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45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0DE9446-C1CC-4881-B5D8-B475E7E3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4800"/>
            <a:ext cx="10058400" cy="1432560"/>
          </a:xfrm>
        </p:spPr>
        <p:txBody>
          <a:bodyPr anchor="ctr">
            <a:normAutofit/>
          </a:bodyPr>
          <a:lstStyle/>
          <a:p>
            <a:r>
              <a:rPr lang="en-CA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Discussion</a:t>
            </a:r>
            <a:endParaRPr lang="en-CA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4E0875-DC46-4370-95B4-EDD35728477A}"/>
              </a:ext>
            </a:extLst>
          </p:cNvPr>
          <p:cNvSpPr/>
          <p:nvPr/>
        </p:nvSpPr>
        <p:spPr>
          <a:xfrm>
            <a:off x="1111793" y="1275695"/>
            <a:ext cx="3160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latin typeface="Segoe UI" panose="020B0502040204020203" pitchFamily="34" charset="0"/>
                <a:cs typeface="Segoe UI" panose="020B0502040204020203" pitchFamily="34" charset="0"/>
              </a:rPr>
              <a:t>Non-Roadway Factors</a:t>
            </a:r>
            <a:endParaRPr lang="en-CA" sz="2400" dirty="0"/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16</a:t>
            </a:fld>
            <a:r>
              <a:rPr lang="en-CA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CE32EC74-E23E-400B-9C75-339C15695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3280" y="9401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17E6400-1DF2-44FA-A7D2-5BC419327797}"/>
              </a:ext>
            </a:extLst>
          </p:cNvPr>
          <p:cNvGrpSpPr/>
          <p:nvPr/>
        </p:nvGrpSpPr>
        <p:grpSpPr>
          <a:xfrm>
            <a:off x="210456" y="161920"/>
            <a:ext cx="1202848" cy="727609"/>
            <a:chOff x="210456" y="161920"/>
            <a:chExt cx="1202848" cy="727609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2711586-9BFC-446A-B5CA-D9C0BDAB0047}"/>
                </a:ext>
              </a:extLst>
            </p:cNvPr>
            <p:cNvCxnSpPr>
              <a:cxnSpLocks/>
            </p:cNvCxnSpPr>
            <p:nvPr/>
          </p:nvCxnSpPr>
          <p:spPr>
            <a:xfrm>
              <a:off x="333304" y="239630"/>
              <a:ext cx="1080000" cy="18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5058CA2-9004-4966-92E8-40C7EFCA01BA}"/>
                </a:ext>
              </a:extLst>
            </p:cNvPr>
            <p:cNvSpPr/>
            <p:nvPr/>
          </p:nvSpPr>
          <p:spPr>
            <a:xfrm>
              <a:off x="210456" y="166517"/>
              <a:ext cx="126000" cy="1260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DBB7896-86D2-481A-A80C-97C7CCAFB762}"/>
                </a:ext>
              </a:extLst>
            </p:cNvPr>
            <p:cNvSpPr/>
            <p:nvPr/>
          </p:nvSpPr>
          <p:spPr>
            <a:xfrm>
              <a:off x="225018" y="385442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052B729-DD8A-47C2-9A31-DA09F6D097D9}"/>
                </a:ext>
              </a:extLst>
            </p:cNvPr>
            <p:cNvCxnSpPr>
              <a:cxnSpLocks/>
              <a:stCxn id="33" idx="2"/>
              <a:endCxn id="37" idx="0"/>
            </p:cNvCxnSpPr>
            <p:nvPr/>
          </p:nvCxnSpPr>
          <p:spPr>
            <a:xfrm>
              <a:off x="273583" y="482691"/>
              <a:ext cx="0" cy="111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D8DE927-9BFF-403B-9E6C-22A8E68AF06C}"/>
                </a:ext>
              </a:extLst>
            </p:cNvPr>
            <p:cNvSpPr/>
            <p:nvPr/>
          </p:nvSpPr>
          <p:spPr>
            <a:xfrm>
              <a:off x="225018" y="594091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2BF1D34-E063-46CD-8DF2-E67CFB04AD71}"/>
                </a:ext>
              </a:extLst>
            </p:cNvPr>
            <p:cNvCxnSpPr>
              <a:cxnSpLocks/>
              <a:stCxn id="32" idx="4"/>
              <a:endCxn id="33" idx="0"/>
            </p:cNvCxnSpPr>
            <p:nvPr/>
          </p:nvCxnSpPr>
          <p:spPr>
            <a:xfrm>
              <a:off x="273456" y="292517"/>
              <a:ext cx="127" cy="929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C27E612-BB40-436E-87AC-5B40143E45A2}"/>
                </a:ext>
              </a:extLst>
            </p:cNvPr>
            <p:cNvSpPr/>
            <p:nvPr/>
          </p:nvSpPr>
          <p:spPr>
            <a:xfrm>
              <a:off x="484827" y="161920"/>
              <a:ext cx="126000" cy="1260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289D5F-9A3C-472B-B081-8AD1E1BF31CF}"/>
                </a:ext>
              </a:extLst>
            </p:cNvPr>
            <p:cNvSpPr/>
            <p:nvPr/>
          </p:nvSpPr>
          <p:spPr>
            <a:xfrm>
              <a:off x="498292" y="383723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15561B6-4835-4CB6-8640-8BF65F4ACA71}"/>
                </a:ext>
              </a:extLst>
            </p:cNvPr>
            <p:cNvCxnSpPr>
              <a:cxnSpLocks/>
              <a:stCxn id="40" idx="2"/>
              <a:endCxn id="42" idx="0"/>
            </p:cNvCxnSpPr>
            <p:nvPr/>
          </p:nvCxnSpPr>
          <p:spPr>
            <a:xfrm flipH="1">
              <a:off x="546408" y="480972"/>
              <a:ext cx="449" cy="1184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4987124-A4C5-4A41-BDC7-785B041FF0C3}"/>
                </a:ext>
              </a:extLst>
            </p:cNvPr>
            <p:cNvSpPr/>
            <p:nvPr/>
          </p:nvSpPr>
          <p:spPr>
            <a:xfrm>
              <a:off x="497843" y="599397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2CDF1AE-2262-4834-A0FA-CC8244B8D4BA}"/>
                </a:ext>
              </a:extLst>
            </p:cNvPr>
            <p:cNvCxnSpPr>
              <a:cxnSpLocks/>
              <a:stCxn id="39" idx="4"/>
              <a:endCxn id="40" idx="0"/>
            </p:cNvCxnSpPr>
            <p:nvPr/>
          </p:nvCxnSpPr>
          <p:spPr>
            <a:xfrm flipH="1">
              <a:off x="546857" y="287920"/>
              <a:ext cx="970" cy="958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E8A1146-8FAE-44DF-96F0-B8C42D139137}"/>
                </a:ext>
              </a:extLst>
            </p:cNvPr>
            <p:cNvSpPr/>
            <p:nvPr/>
          </p:nvSpPr>
          <p:spPr>
            <a:xfrm>
              <a:off x="748268" y="161920"/>
              <a:ext cx="126000" cy="12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32C1AD2-2B7B-4287-91D3-98A2BE49EB00}"/>
                </a:ext>
              </a:extLst>
            </p:cNvPr>
            <p:cNvSpPr/>
            <p:nvPr/>
          </p:nvSpPr>
          <p:spPr>
            <a:xfrm>
              <a:off x="1013379" y="164267"/>
              <a:ext cx="126000" cy="12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EA2E9B5-506A-4C00-99C8-BB49DDE631DF}"/>
                </a:ext>
              </a:extLst>
            </p:cNvPr>
            <p:cNvSpPr/>
            <p:nvPr/>
          </p:nvSpPr>
          <p:spPr>
            <a:xfrm>
              <a:off x="764503" y="383020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586429D-DD9D-4D87-9763-679332B8B29E}"/>
                </a:ext>
              </a:extLst>
            </p:cNvPr>
            <p:cNvCxnSpPr>
              <a:cxnSpLocks/>
              <a:stCxn id="46" idx="2"/>
              <a:endCxn id="48" idx="0"/>
            </p:cNvCxnSpPr>
            <p:nvPr/>
          </p:nvCxnSpPr>
          <p:spPr>
            <a:xfrm flipH="1">
              <a:off x="811268" y="480269"/>
              <a:ext cx="1800" cy="1138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2F60827-D527-431C-8355-4A51D31E0DD4}"/>
                </a:ext>
              </a:extLst>
            </p:cNvPr>
            <p:cNvSpPr/>
            <p:nvPr/>
          </p:nvSpPr>
          <p:spPr>
            <a:xfrm>
              <a:off x="762703" y="594090"/>
              <a:ext cx="97129" cy="97249"/>
            </a:xfrm>
            <a:prstGeom prst="rect">
              <a:avLst/>
            </a:prstGeom>
            <a:solidFill>
              <a:srgbClr val="FFC30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851D9A0-3BBD-4093-9967-4915D71CBB03}"/>
                </a:ext>
              </a:extLst>
            </p:cNvPr>
            <p:cNvCxnSpPr>
              <a:cxnSpLocks/>
              <a:stCxn id="44" idx="4"/>
              <a:endCxn id="46" idx="0"/>
            </p:cNvCxnSpPr>
            <p:nvPr/>
          </p:nvCxnSpPr>
          <p:spPr>
            <a:xfrm>
              <a:off x="811268" y="287920"/>
              <a:ext cx="1800" cy="95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40BE2D5-D4CD-4ECE-9924-083D5B70A34A}"/>
                </a:ext>
              </a:extLst>
            </p:cNvPr>
            <p:cNvSpPr/>
            <p:nvPr/>
          </p:nvSpPr>
          <p:spPr>
            <a:xfrm>
              <a:off x="1027814" y="379936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CF8CB22-4DE0-483F-94A5-9FD7F2A16E36}"/>
                </a:ext>
              </a:extLst>
            </p:cNvPr>
            <p:cNvCxnSpPr>
              <a:cxnSpLocks/>
              <a:stCxn id="45" idx="4"/>
              <a:endCxn id="50" idx="0"/>
            </p:cNvCxnSpPr>
            <p:nvPr/>
          </p:nvCxnSpPr>
          <p:spPr>
            <a:xfrm>
              <a:off x="1076379" y="290267"/>
              <a:ext cx="0" cy="896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556E560-EB3A-4332-BB8A-A0E075A4B807}"/>
                </a:ext>
              </a:extLst>
            </p:cNvPr>
            <p:cNvCxnSpPr>
              <a:cxnSpLocks/>
              <a:stCxn id="48" idx="2"/>
              <a:endCxn id="53" idx="0"/>
            </p:cNvCxnSpPr>
            <p:nvPr/>
          </p:nvCxnSpPr>
          <p:spPr>
            <a:xfrm>
              <a:off x="811268" y="691339"/>
              <a:ext cx="0" cy="1009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68A89A0-B5C8-4551-8E8C-55C07F4DEDAA}"/>
                </a:ext>
              </a:extLst>
            </p:cNvPr>
            <p:cNvSpPr/>
            <p:nvPr/>
          </p:nvSpPr>
          <p:spPr>
            <a:xfrm>
              <a:off x="762703" y="792280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4" name="Footer Placeholder 94">
            <a:extLst>
              <a:ext uri="{FF2B5EF4-FFF2-40B4-BE49-F238E27FC236}">
                <a16:creationId xmlns:a16="http://schemas.microsoft.com/office/drawing/2014/main" id="{C5C838B8-962D-4101-B11F-4AA693E7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D7892-B8EF-4EF2-81A5-29D63D288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69016"/>
            <a:ext cx="9652782" cy="3700078"/>
          </a:xfrm>
        </p:spPr>
        <p:txBody>
          <a:bodyPr numCol="2">
            <a:normAutofit/>
          </a:bodyPr>
          <a:lstStyle/>
          <a:p>
            <a:pPr marL="800100" lvl="1" indent="-342900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older pedestrians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female pedestrians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unsafe pedestrian actions</a:t>
            </a:r>
          </a:p>
          <a:p>
            <a:pPr marL="201168" lvl="1" indent="0">
              <a:lnSpc>
                <a:spcPct val="100000"/>
              </a:lnSpc>
              <a:spcAft>
                <a:spcPts val="600"/>
              </a:spcAft>
              <a:buClrTx/>
              <a:buNone/>
            </a:pPr>
            <a:r>
              <a:rPr lang="en-C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(darting/dashing out, jaywalking, failing to yield right-of-way)</a:t>
            </a:r>
            <a:b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older &amp; younger drivers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male drivers</a:t>
            </a:r>
          </a:p>
        </p:txBody>
      </p:sp>
      <p:pic>
        <p:nvPicPr>
          <p:cNvPr id="30" name="Graphic 29" descr="Walk">
            <a:extLst>
              <a:ext uri="{FF2B5EF4-FFF2-40B4-BE49-F238E27FC236}">
                <a16:creationId xmlns:a16="http://schemas.microsoft.com/office/drawing/2014/main" id="{7BC65D10-9EED-4BFB-B78A-D7E391DFCB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0827" y="2451787"/>
            <a:ext cx="640080" cy="640080"/>
          </a:xfrm>
          <a:prstGeom prst="rect">
            <a:avLst/>
          </a:prstGeom>
        </p:spPr>
      </p:pic>
      <p:pic>
        <p:nvPicPr>
          <p:cNvPr id="55" name="Picture 2" descr="Image result for driver icon">
            <a:extLst>
              <a:ext uri="{FF2B5EF4-FFF2-40B4-BE49-F238E27FC236}">
                <a16:creationId xmlns:a16="http://schemas.microsoft.com/office/drawing/2014/main" id="{54984192-8DCC-4E58-8C80-20CB93722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99" y="4532275"/>
            <a:ext cx="74676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ontent Placeholder 5">
            <a:extLst>
              <a:ext uri="{FF2B5EF4-FFF2-40B4-BE49-F238E27FC236}">
                <a16:creationId xmlns:a16="http://schemas.microsoft.com/office/drawing/2014/main" id="{DD5408E8-C064-4347-B3C3-5881574C2585}"/>
              </a:ext>
            </a:extLst>
          </p:cNvPr>
          <p:cNvSpPr txBox="1">
            <a:spLocks/>
          </p:cNvSpPr>
          <p:nvPr/>
        </p:nvSpPr>
        <p:spPr>
          <a:xfrm>
            <a:off x="6741819" y="2169016"/>
            <a:ext cx="9248150" cy="3700078"/>
          </a:xfrm>
          <a:prstGeom prst="rect">
            <a:avLst/>
          </a:prstGeom>
        </p:spPr>
        <p:txBody>
          <a:bodyPr vert="horz" lIns="0" tIns="45720" rIns="0" bIns="45720" numCol="2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weekend hours</a:t>
            </a:r>
          </a:p>
          <a:p>
            <a:pPr marL="201168" lvl="2" indent="0">
              <a:lnSpc>
                <a:spcPct val="100000"/>
              </a:lnSpc>
              <a:spcAft>
                <a:spcPts val="600"/>
              </a:spcAft>
              <a:buClrTx/>
              <a:buFont typeface="Calibri" pitchFamily="34" charset="0"/>
              <a:buNone/>
            </a:pPr>
            <a:r>
              <a:rPr lang="en-C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(20:00 Fridays – 20:00 Sundays)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dark conditions</a:t>
            </a:r>
          </a:p>
          <a:p>
            <a:pPr marL="201168" lvl="2" indent="0">
              <a:lnSpc>
                <a:spcPct val="100000"/>
              </a:lnSpc>
              <a:spcAft>
                <a:spcPts val="600"/>
              </a:spcAft>
              <a:buClrTx/>
              <a:buFont typeface="Calibri" pitchFamily="34" charset="0"/>
              <a:buNone/>
            </a:pPr>
            <a:r>
              <a:rPr lang="en-C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(unlit or artificially lit)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dry surface conditions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large vehicles</a:t>
            </a:r>
          </a:p>
          <a:p>
            <a:pPr marL="201168" lvl="2" indent="0">
              <a:lnSpc>
                <a:spcPct val="100000"/>
              </a:lnSpc>
              <a:spcAft>
                <a:spcPts val="600"/>
              </a:spcAft>
              <a:buClrTx/>
              <a:buFont typeface="Calibri" pitchFamily="34" charset="0"/>
              <a:buNone/>
            </a:pPr>
            <a:r>
              <a:rPr lang="en-C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(trucks or utility vehicles)</a:t>
            </a:r>
          </a:p>
          <a:p>
            <a:endParaRPr lang="en-CA" sz="2400" dirty="0"/>
          </a:p>
        </p:txBody>
      </p:sp>
      <p:pic>
        <p:nvPicPr>
          <p:cNvPr id="57" name="Graphic 56" descr="Stopwatch">
            <a:extLst>
              <a:ext uri="{FF2B5EF4-FFF2-40B4-BE49-F238E27FC236}">
                <a16:creationId xmlns:a16="http://schemas.microsoft.com/office/drawing/2014/main" id="{A2C451A8-944E-4E9D-8DEF-AACB6A7ACA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72486" y="2288326"/>
            <a:ext cx="640080" cy="640080"/>
          </a:xfrm>
          <a:prstGeom prst="rect">
            <a:avLst/>
          </a:prstGeom>
        </p:spPr>
      </p:pic>
      <p:pic>
        <p:nvPicPr>
          <p:cNvPr id="58" name="Graphic 57" descr="Taxi">
            <a:extLst>
              <a:ext uri="{FF2B5EF4-FFF2-40B4-BE49-F238E27FC236}">
                <a16:creationId xmlns:a16="http://schemas.microsoft.com/office/drawing/2014/main" id="{F06B9370-62D3-4586-AEED-31D11ABB85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1567"/>
          <a:stretch/>
        </p:blipFill>
        <p:spPr>
          <a:xfrm>
            <a:off x="5984482" y="4532275"/>
            <a:ext cx="816088" cy="640080"/>
          </a:xfrm>
          <a:prstGeom prst="rect">
            <a:avLst/>
          </a:prstGeom>
        </p:spPr>
      </p:pic>
      <p:pic>
        <p:nvPicPr>
          <p:cNvPr id="59" name="Graphic 58" descr="Low temperature">
            <a:extLst>
              <a:ext uri="{FF2B5EF4-FFF2-40B4-BE49-F238E27FC236}">
                <a16:creationId xmlns:a16="http://schemas.microsoft.com/office/drawing/2014/main" id="{1223EFAA-7E74-4521-A8E5-4CC18ECB08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72486" y="3341229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0674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79" y="1880240"/>
            <a:ext cx="10058399" cy="4371180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  <a:buClr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those variables that were significant, odds ratios were accentuated with the jump from non-severe to severe injuries.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significant differences could be obtained regarding traffic control types and non-severe injuries.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DE9446-C1CC-4881-B5D8-B475E7E3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4800"/>
            <a:ext cx="10058400" cy="1432560"/>
          </a:xfrm>
        </p:spPr>
        <p:txBody>
          <a:bodyPr anchor="ctr">
            <a:normAutofit/>
          </a:bodyPr>
          <a:lstStyle/>
          <a:p>
            <a:r>
              <a:rPr lang="en-CA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Discussion</a:t>
            </a:r>
            <a:endParaRPr lang="en-CA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4E0875-DC46-4370-95B4-EDD35728477A}"/>
              </a:ext>
            </a:extLst>
          </p:cNvPr>
          <p:cNvSpPr/>
          <p:nvPr/>
        </p:nvSpPr>
        <p:spPr>
          <a:xfrm>
            <a:off x="1111793" y="1275695"/>
            <a:ext cx="2701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latin typeface="Segoe UI" panose="020B0502040204020203" pitchFamily="34" charset="0"/>
                <a:cs typeface="Segoe UI" panose="020B0502040204020203" pitchFamily="34" charset="0"/>
              </a:rPr>
              <a:t>Roadway Variables</a:t>
            </a:r>
            <a:endParaRPr lang="en-CA" sz="2400" dirty="0"/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17</a:t>
            </a:fld>
            <a:r>
              <a:rPr lang="en-CA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CE32EC74-E23E-400B-9C75-339C15695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3280" y="9401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83233C2-05EC-49FB-833B-65B149F7F603}"/>
              </a:ext>
            </a:extLst>
          </p:cNvPr>
          <p:cNvGrpSpPr/>
          <p:nvPr/>
        </p:nvGrpSpPr>
        <p:grpSpPr>
          <a:xfrm>
            <a:off x="210456" y="161920"/>
            <a:ext cx="1202848" cy="727609"/>
            <a:chOff x="210456" y="161920"/>
            <a:chExt cx="1202848" cy="727609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0A79192-08E9-44CB-94A8-43ABFB13A85D}"/>
                </a:ext>
              </a:extLst>
            </p:cNvPr>
            <p:cNvCxnSpPr>
              <a:cxnSpLocks/>
            </p:cNvCxnSpPr>
            <p:nvPr/>
          </p:nvCxnSpPr>
          <p:spPr>
            <a:xfrm>
              <a:off x="333304" y="239630"/>
              <a:ext cx="1080000" cy="18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829D690-5166-4474-B9B6-026FFA5A3E07}"/>
                </a:ext>
              </a:extLst>
            </p:cNvPr>
            <p:cNvSpPr/>
            <p:nvPr/>
          </p:nvSpPr>
          <p:spPr>
            <a:xfrm>
              <a:off x="210456" y="166517"/>
              <a:ext cx="126000" cy="1260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F7B7AB-7CB0-4202-858A-5AD2A281DD7D}"/>
                </a:ext>
              </a:extLst>
            </p:cNvPr>
            <p:cNvSpPr/>
            <p:nvPr/>
          </p:nvSpPr>
          <p:spPr>
            <a:xfrm>
              <a:off x="225018" y="385442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49BED43-5740-4D14-BFE9-322AAC6E8CA3}"/>
                </a:ext>
              </a:extLst>
            </p:cNvPr>
            <p:cNvCxnSpPr>
              <a:cxnSpLocks/>
              <a:stCxn id="57" idx="2"/>
              <a:endCxn id="59" idx="0"/>
            </p:cNvCxnSpPr>
            <p:nvPr/>
          </p:nvCxnSpPr>
          <p:spPr>
            <a:xfrm>
              <a:off x="273583" y="482691"/>
              <a:ext cx="0" cy="111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5D90B95-E052-4C26-A43C-1781AEFA24BD}"/>
                </a:ext>
              </a:extLst>
            </p:cNvPr>
            <p:cNvSpPr/>
            <p:nvPr/>
          </p:nvSpPr>
          <p:spPr>
            <a:xfrm>
              <a:off x="225018" y="594091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56C8FFD-A90A-491F-BD21-038A119922A0}"/>
                </a:ext>
              </a:extLst>
            </p:cNvPr>
            <p:cNvCxnSpPr>
              <a:cxnSpLocks/>
              <a:stCxn id="56" idx="4"/>
              <a:endCxn id="57" idx="0"/>
            </p:cNvCxnSpPr>
            <p:nvPr/>
          </p:nvCxnSpPr>
          <p:spPr>
            <a:xfrm>
              <a:off x="273456" y="292517"/>
              <a:ext cx="127" cy="929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EAD58C3-7650-4D94-9AD6-8699807D6447}"/>
                </a:ext>
              </a:extLst>
            </p:cNvPr>
            <p:cNvSpPr/>
            <p:nvPr/>
          </p:nvSpPr>
          <p:spPr>
            <a:xfrm>
              <a:off x="484827" y="161920"/>
              <a:ext cx="126000" cy="1260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E45E713-D0B7-4DD4-8006-E366617F05BD}"/>
                </a:ext>
              </a:extLst>
            </p:cNvPr>
            <p:cNvSpPr/>
            <p:nvPr/>
          </p:nvSpPr>
          <p:spPr>
            <a:xfrm>
              <a:off x="498292" y="383723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5E75A2F-8637-4EC7-BDB6-C108889F894A}"/>
                </a:ext>
              </a:extLst>
            </p:cNvPr>
            <p:cNvCxnSpPr>
              <a:cxnSpLocks/>
              <a:stCxn id="62" idx="2"/>
              <a:endCxn id="64" idx="0"/>
            </p:cNvCxnSpPr>
            <p:nvPr/>
          </p:nvCxnSpPr>
          <p:spPr>
            <a:xfrm flipH="1">
              <a:off x="546408" y="480972"/>
              <a:ext cx="449" cy="1184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2CFBA67-049F-4429-A140-9BECD26F1B65}"/>
                </a:ext>
              </a:extLst>
            </p:cNvPr>
            <p:cNvSpPr/>
            <p:nvPr/>
          </p:nvSpPr>
          <p:spPr>
            <a:xfrm>
              <a:off x="497843" y="599397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53D38AE-64C9-41ED-B8C1-910C92024FB2}"/>
                </a:ext>
              </a:extLst>
            </p:cNvPr>
            <p:cNvCxnSpPr>
              <a:cxnSpLocks/>
              <a:stCxn id="61" idx="4"/>
              <a:endCxn id="62" idx="0"/>
            </p:cNvCxnSpPr>
            <p:nvPr/>
          </p:nvCxnSpPr>
          <p:spPr>
            <a:xfrm flipH="1">
              <a:off x="546857" y="287920"/>
              <a:ext cx="970" cy="958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745A9F9-44DC-4270-8F92-AE25BEEEA1C6}"/>
                </a:ext>
              </a:extLst>
            </p:cNvPr>
            <p:cNvSpPr/>
            <p:nvPr/>
          </p:nvSpPr>
          <p:spPr>
            <a:xfrm>
              <a:off x="748268" y="161920"/>
              <a:ext cx="126000" cy="12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0CE7925-E977-471C-9F0F-E29F939C97F2}"/>
                </a:ext>
              </a:extLst>
            </p:cNvPr>
            <p:cNvSpPr/>
            <p:nvPr/>
          </p:nvSpPr>
          <p:spPr>
            <a:xfrm>
              <a:off x="1013379" y="164267"/>
              <a:ext cx="126000" cy="12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6F3A7A8-56CB-4884-B1FA-D73B08118F62}"/>
                </a:ext>
              </a:extLst>
            </p:cNvPr>
            <p:cNvSpPr/>
            <p:nvPr/>
          </p:nvSpPr>
          <p:spPr>
            <a:xfrm>
              <a:off x="764503" y="383020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FAAE071-C9D5-4EA4-AAA3-747976E2E90B}"/>
                </a:ext>
              </a:extLst>
            </p:cNvPr>
            <p:cNvCxnSpPr>
              <a:cxnSpLocks/>
              <a:stCxn id="68" idx="2"/>
              <a:endCxn id="70" idx="0"/>
            </p:cNvCxnSpPr>
            <p:nvPr/>
          </p:nvCxnSpPr>
          <p:spPr>
            <a:xfrm flipH="1">
              <a:off x="811268" y="480269"/>
              <a:ext cx="1800" cy="1138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C685152-5EC8-4392-A00D-C8336C50CFE6}"/>
                </a:ext>
              </a:extLst>
            </p:cNvPr>
            <p:cNvSpPr/>
            <p:nvPr/>
          </p:nvSpPr>
          <p:spPr>
            <a:xfrm>
              <a:off x="762703" y="594090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CBB193A-93EE-4DCE-8BBE-B302259CD86C}"/>
                </a:ext>
              </a:extLst>
            </p:cNvPr>
            <p:cNvCxnSpPr>
              <a:cxnSpLocks/>
              <a:stCxn id="66" idx="4"/>
              <a:endCxn id="68" idx="0"/>
            </p:cNvCxnSpPr>
            <p:nvPr/>
          </p:nvCxnSpPr>
          <p:spPr>
            <a:xfrm>
              <a:off x="811268" y="287920"/>
              <a:ext cx="1800" cy="95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53C9FF4-0EA2-4A75-BA24-CF980C02F509}"/>
                </a:ext>
              </a:extLst>
            </p:cNvPr>
            <p:cNvSpPr/>
            <p:nvPr/>
          </p:nvSpPr>
          <p:spPr>
            <a:xfrm>
              <a:off x="1027814" y="379936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460F20A5-F9E1-43D3-8945-60BEDFEAD548}"/>
                </a:ext>
              </a:extLst>
            </p:cNvPr>
            <p:cNvCxnSpPr>
              <a:cxnSpLocks/>
              <a:stCxn id="67" idx="4"/>
              <a:endCxn id="72" idx="0"/>
            </p:cNvCxnSpPr>
            <p:nvPr/>
          </p:nvCxnSpPr>
          <p:spPr>
            <a:xfrm>
              <a:off x="1076379" y="290267"/>
              <a:ext cx="0" cy="896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1120960-CB75-46BB-B902-CF7AA8071CC4}"/>
                </a:ext>
              </a:extLst>
            </p:cNvPr>
            <p:cNvCxnSpPr>
              <a:cxnSpLocks/>
              <a:stCxn id="70" idx="2"/>
              <a:endCxn id="75" idx="0"/>
            </p:cNvCxnSpPr>
            <p:nvPr/>
          </p:nvCxnSpPr>
          <p:spPr>
            <a:xfrm>
              <a:off x="811268" y="691339"/>
              <a:ext cx="0" cy="1009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006CF1D-9F38-4F50-BBF3-165434E65A26}"/>
                </a:ext>
              </a:extLst>
            </p:cNvPr>
            <p:cNvSpPr/>
            <p:nvPr/>
          </p:nvSpPr>
          <p:spPr>
            <a:xfrm>
              <a:off x="762703" y="792280"/>
              <a:ext cx="97129" cy="97249"/>
            </a:xfrm>
            <a:prstGeom prst="rect">
              <a:avLst/>
            </a:prstGeom>
            <a:solidFill>
              <a:srgbClr val="FFC30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" name="Footer Placeholder 94">
            <a:extLst>
              <a:ext uri="{FF2B5EF4-FFF2-40B4-BE49-F238E27FC236}">
                <a16:creationId xmlns:a16="http://schemas.microsoft.com/office/drawing/2014/main" id="{E96C5679-511D-4396-A03E-4A9504B0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</p:spTree>
    <p:extLst>
      <p:ext uri="{BB962C8B-B14F-4D97-AF65-F5344CB8AC3E}">
        <p14:creationId xmlns:p14="http://schemas.microsoft.com/office/powerpoint/2010/main" val="8960961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79" y="1880240"/>
            <a:ext cx="10058399" cy="4371180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  <a:buClr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crashes at intersections were found to have higher odds of severe injuries.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physical road medians were assumed to represent the safest condition for pedestrians, but were found to have a harmful effect.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Clr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C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medians may provide different uses for pedestrians, depending on other factors </a:t>
            </a:r>
            <a:r>
              <a:rPr lang="en-CA" sz="2000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5,6</a:t>
            </a:r>
            <a:r>
              <a:rPr lang="en-C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(e.g., posted speed limits).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Clr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C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presence of medians may influence the choice to jaywalk.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DE9446-C1CC-4881-B5D8-B475E7E3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4800"/>
            <a:ext cx="10058400" cy="1432560"/>
          </a:xfrm>
        </p:spPr>
        <p:txBody>
          <a:bodyPr anchor="ctr">
            <a:normAutofit/>
          </a:bodyPr>
          <a:lstStyle/>
          <a:p>
            <a:r>
              <a:rPr lang="en-CA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Discussion</a:t>
            </a:r>
            <a:endParaRPr lang="en-CA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4E0875-DC46-4370-95B4-EDD35728477A}"/>
              </a:ext>
            </a:extLst>
          </p:cNvPr>
          <p:cNvSpPr/>
          <p:nvPr/>
        </p:nvSpPr>
        <p:spPr>
          <a:xfrm>
            <a:off x="1111793" y="1275695"/>
            <a:ext cx="2701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latin typeface="Segoe UI" panose="020B0502040204020203" pitchFamily="34" charset="0"/>
                <a:cs typeface="Segoe UI" panose="020B0502040204020203" pitchFamily="34" charset="0"/>
              </a:rPr>
              <a:t>Roadway Variables</a:t>
            </a:r>
            <a:endParaRPr lang="en-CA" sz="2400" dirty="0"/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18</a:t>
            </a:fld>
            <a:r>
              <a:rPr lang="en-CA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CE32EC74-E23E-400B-9C75-339C15695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3280" y="9401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83233C2-05EC-49FB-833B-65B149F7F603}"/>
              </a:ext>
            </a:extLst>
          </p:cNvPr>
          <p:cNvGrpSpPr/>
          <p:nvPr/>
        </p:nvGrpSpPr>
        <p:grpSpPr>
          <a:xfrm>
            <a:off x="210456" y="161920"/>
            <a:ext cx="1202848" cy="727609"/>
            <a:chOff x="210456" y="161920"/>
            <a:chExt cx="1202848" cy="727609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0A79192-08E9-44CB-94A8-43ABFB13A85D}"/>
                </a:ext>
              </a:extLst>
            </p:cNvPr>
            <p:cNvCxnSpPr>
              <a:cxnSpLocks/>
            </p:cNvCxnSpPr>
            <p:nvPr/>
          </p:nvCxnSpPr>
          <p:spPr>
            <a:xfrm>
              <a:off x="333304" y="239630"/>
              <a:ext cx="1080000" cy="18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829D690-5166-4474-B9B6-026FFA5A3E07}"/>
                </a:ext>
              </a:extLst>
            </p:cNvPr>
            <p:cNvSpPr/>
            <p:nvPr/>
          </p:nvSpPr>
          <p:spPr>
            <a:xfrm>
              <a:off x="210456" y="166517"/>
              <a:ext cx="126000" cy="1260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F7B7AB-7CB0-4202-858A-5AD2A281DD7D}"/>
                </a:ext>
              </a:extLst>
            </p:cNvPr>
            <p:cNvSpPr/>
            <p:nvPr/>
          </p:nvSpPr>
          <p:spPr>
            <a:xfrm>
              <a:off x="225018" y="385442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49BED43-5740-4D14-BFE9-322AAC6E8CA3}"/>
                </a:ext>
              </a:extLst>
            </p:cNvPr>
            <p:cNvCxnSpPr>
              <a:cxnSpLocks/>
              <a:stCxn id="57" idx="2"/>
              <a:endCxn id="59" idx="0"/>
            </p:cNvCxnSpPr>
            <p:nvPr/>
          </p:nvCxnSpPr>
          <p:spPr>
            <a:xfrm>
              <a:off x="273583" y="482691"/>
              <a:ext cx="0" cy="111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5D90B95-E052-4C26-A43C-1781AEFA24BD}"/>
                </a:ext>
              </a:extLst>
            </p:cNvPr>
            <p:cNvSpPr/>
            <p:nvPr/>
          </p:nvSpPr>
          <p:spPr>
            <a:xfrm>
              <a:off x="225018" y="594091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56C8FFD-A90A-491F-BD21-038A119922A0}"/>
                </a:ext>
              </a:extLst>
            </p:cNvPr>
            <p:cNvCxnSpPr>
              <a:cxnSpLocks/>
              <a:stCxn id="56" idx="4"/>
              <a:endCxn id="57" idx="0"/>
            </p:cNvCxnSpPr>
            <p:nvPr/>
          </p:nvCxnSpPr>
          <p:spPr>
            <a:xfrm>
              <a:off x="273456" y="292517"/>
              <a:ext cx="127" cy="929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EAD58C3-7650-4D94-9AD6-8699807D6447}"/>
                </a:ext>
              </a:extLst>
            </p:cNvPr>
            <p:cNvSpPr/>
            <p:nvPr/>
          </p:nvSpPr>
          <p:spPr>
            <a:xfrm>
              <a:off x="484827" y="161920"/>
              <a:ext cx="126000" cy="1260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E45E713-D0B7-4DD4-8006-E366617F05BD}"/>
                </a:ext>
              </a:extLst>
            </p:cNvPr>
            <p:cNvSpPr/>
            <p:nvPr/>
          </p:nvSpPr>
          <p:spPr>
            <a:xfrm>
              <a:off x="498292" y="383723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5E75A2F-8637-4EC7-BDB6-C108889F894A}"/>
                </a:ext>
              </a:extLst>
            </p:cNvPr>
            <p:cNvCxnSpPr>
              <a:cxnSpLocks/>
              <a:stCxn id="62" idx="2"/>
              <a:endCxn id="64" idx="0"/>
            </p:cNvCxnSpPr>
            <p:nvPr/>
          </p:nvCxnSpPr>
          <p:spPr>
            <a:xfrm flipH="1">
              <a:off x="546408" y="480972"/>
              <a:ext cx="449" cy="1184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2CFBA67-049F-4429-A140-9BECD26F1B65}"/>
                </a:ext>
              </a:extLst>
            </p:cNvPr>
            <p:cNvSpPr/>
            <p:nvPr/>
          </p:nvSpPr>
          <p:spPr>
            <a:xfrm>
              <a:off x="497843" y="599397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53D38AE-64C9-41ED-B8C1-910C92024FB2}"/>
                </a:ext>
              </a:extLst>
            </p:cNvPr>
            <p:cNvCxnSpPr>
              <a:cxnSpLocks/>
              <a:stCxn id="61" idx="4"/>
              <a:endCxn id="62" idx="0"/>
            </p:cNvCxnSpPr>
            <p:nvPr/>
          </p:nvCxnSpPr>
          <p:spPr>
            <a:xfrm flipH="1">
              <a:off x="546857" y="287920"/>
              <a:ext cx="970" cy="958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745A9F9-44DC-4270-8F92-AE25BEEEA1C6}"/>
                </a:ext>
              </a:extLst>
            </p:cNvPr>
            <p:cNvSpPr/>
            <p:nvPr/>
          </p:nvSpPr>
          <p:spPr>
            <a:xfrm>
              <a:off x="748268" y="161920"/>
              <a:ext cx="126000" cy="12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0CE7925-E977-471C-9F0F-E29F939C97F2}"/>
                </a:ext>
              </a:extLst>
            </p:cNvPr>
            <p:cNvSpPr/>
            <p:nvPr/>
          </p:nvSpPr>
          <p:spPr>
            <a:xfrm>
              <a:off x="1013379" y="164267"/>
              <a:ext cx="126000" cy="12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6F3A7A8-56CB-4884-B1FA-D73B08118F62}"/>
                </a:ext>
              </a:extLst>
            </p:cNvPr>
            <p:cNvSpPr/>
            <p:nvPr/>
          </p:nvSpPr>
          <p:spPr>
            <a:xfrm>
              <a:off x="764503" y="383020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FAAE071-C9D5-4EA4-AAA3-747976E2E90B}"/>
                </a:ext>
              </a:extLst>
            </p:cNvPr>
            <p:cNvCxnSpPr>
              <a:cxnSpLocks/>
              <a:stCxn id="68" idx="2"/>
              <a:endCxn id="70" idx="0"/>
            </p:cNvCxnSpPr>
            <p:nvPr/>
          </p:nvCxnSpPr>
          <p:spPr>
            <a:xfrm flipH="1">
              <a:off x="811268" y="480269"/>
              <a:ext cx="1800" cy="1138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C685152-5EC8-4392-A00D-C8336C50CFE6}"/>
                </a:ext>
              </a:extLst>
            </p:cNvPr>
            <p:cNvSpPr/>
            <p:nvPr/>
          </p:nvSpPr>
          <p:spPr>
            <a:xfrm>
              <a:off x="762703" y="594090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CBB193A-93EE-4DCE-8BBE-B302259CD86C}"/>
                </a:ext>
              </a:extLst>
            </p:cNvPr>
            <p:cNvCxnSpPr>
              <a:cxnSpLocks/>
              <a:stCxn id="66" idx="4"/>
              <a:endCxn id="68" idx="0"/>
            </p:cNvCxnSpPr>
            <p:nvPr/>
          </p:nvCxnSpPr>
          <p:spPr>
            <a:xfrm>
              <a:off x="811268" y="287920"/>
              <a:ext cx="1800" cy="95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53C9FF4-0EA2-4A75-BA24-CF980C02F509}"/>
                </a:ext>
              </a:extLst>
            </p:cNvPr>
            <p:cNvSpPr/>
            <p:nvPr/>
          </p:nvSpPr>
          <p:spPr>
            <a:xfrm>
              <a:off x="1027814" y="379936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460F20A5-F9E1-43D3-8945-60BEDFEAD548}"/>
                </a:ext>
              </a:extLst>
            </p:cNvPr>
            <p:cNvCxnSpPr>
              <a:cxnSpLocks/>
              <a:stCxn id="67" idx="4"/>
              <a:endCxn id="72" idx="0"/>
            </p:cNvCxnSpPr>
            <p:nvPr/>
          </p:nvCxnSpPr>
          <p:spPr>
            <a:xfrm>
              <a:off x="1076379" y="290267"/>
              <a:ext cx="0" cy="896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1120960-CB75-46BB-B902-CF7AA8071CC4}"/>
                </a:ext>
              </a:extLst>
            </p:cNvPr>
            <p:cNvCxnSpPr>
              <a:cxnSpLocks/>
              <a:stCxn id="70" idx="2"/>
              <a:endCxn id="75" idx="0"/>
            </p:cNvCxnSpPr>
            <p:nvPr/>
          </p:nvCxnSpPr>
          <p:spPr>
            <a:xfrm>
              <a:off x="811268" y="691339"/>
              <a:ext cx="0" cy="1009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006CF1D-9F38-4F50-BBF3-165434E65A26}"/>
                </a:ext>
              </a:extLst>
            </p:cNvPr>
            <p:cNvSpPr/>
            <p:nvPr/>
          </p:nvSpPr>
          <p:spPr>
            <a:xfrm>
              <a:off x="762703" y="792280"/>
              <a:ext cx="97129" cy="97249"/>
            </a:xfrm>
            <a:prstGeom prst="rect">
              <a:avLst/>
            </a:prstGeom>
            <a:solidFill>
              <a:srgbClr val="FFC30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" name="Footer Placeholder 94">
            <a:extLst>
              <a:ext uri="{FF2B5EF4-FFF2-40B4-BE49-F238E27FC236}">
                <a16:creationId xmlns:a16="http://schemas.microsoft.com/office/drawing/2014/main" id="{E96C5679-511D-4396-A03E-4A9504B0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</p:spTree>
    <p:extLst>
      <p:ext uri="{BB962C8B-B14F-4D97-AF65-F5344CB8AC3E}">
        <p14:creationId xmlns:p14="http://schemas.microsoft.com/office/powerpoint/2010/main" val="3960494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79" y="1880240"/>
            <a:ext cx="10058399" cy="4371180"/>
          </a:xfrm>
        </p:spPr>
        <p:txBody>
          <a:bodyPr>
            <a:normAutofit/>
          </a:bodyPr>
          <a:lstStyle/>
          <a:p>
            <a:pPr marL="201168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CA" sz="2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Although GES contains information on various severity levels, a number of limitations were present.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macroscopic location data (city/county/state) were not available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C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inability to disaggregate geographically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collision impact speeds were not available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several variable attributes were collapsed or disregarded entirely, due to small sample sizes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pedestrian impairment, horizontal curvature, intersection configuration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DE9446-C1CC-4881-B5D8-B475E7E3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4800"/>
            <a:ext cx="10058400" cy="1432560"/>
          </a:xfrm>
        </p:spPr>
        <p:txBody>
          <a:bodyPr anchor="ctr">
            <a:normAutofit/>
          </a:bodyPr>
          <a:lstStyle/>
          <a:p>
            <a:r>
              <a:rPr lang="en-CA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Conclusions</a:t>
            </a:r>
            <a:endParaRPr lang="en-CA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4E0875-DC46-4370-95B4-EDD35728477A}"/>
              </a:ext>
            </a:extLst>
          </p:cNvPr>
          <p:cNvSpPr/>
          <p:nvPr/>
        </p:nvSpPr>
        <p:spPr>
          <a:xfrm>
            <a:off x="1111793" y="1275695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latin typeface="Segoe UI" panose="020B0502040204020203" pitchFamily="34" charset="0"/>
                <a:cs typeface="Segoe UI" panose="020B0502040204020203" pitchFamily="34" charset="0"/>
              </a:rPr>
              <a:t>Limitations</a:t>
            </a:r>
            <a:endParaRPr lang="en-CA" sz="2400" dirty="0"/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19</a:t>
            </a:fld>
            <a:r>
              <a:rPr lang="en-CA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CE32EC74-E23E-400B-9C75-339C15695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3280" y="9401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A5AD361-B29E-49B9-B4DA-400447F838BD}"/>
              </a:ext>
            </a:extLst>
          </p:cNvPr>
          <p:cNvGrpSpPr/>
          <p:nvPr/>
        </p:nvGrpSpPr>
        <p:grpSpPr>
          <a:xfrm>
            <a:off x="210456" y="161920"/>
            <a:ext cx="1202848" cy="727609"/>
            <a:chOff x="210456" y="161920"/>
            <a:chExt cx="1202848" cy="727609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67C7706-85B2-4FAF-9306-69C5E23BD58B}"/>
                </a:ext>
              </a:extLst>
            </p:cNvPr>
            <p:cNvCxnSpPr>
              <a:cxnSpLocks/>
            </p:cNvCxnSpPr>
            <p:nvPr/>
          </p:nvCxnSpPr>
          <p:spPr>
            <a:xfrm>
              <a:off x="333304" y="239630"/>
              <a:ext cx="1080000" cy="18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B47CEBC-8BB7-4C42-A9D8-82C6A1931367}"/>
                </a:ext>
              </a:extLst>
            </p:cNvPr>
            <p:cNvSpPr/>
            <p:nvPr/>
          </p:nvSpPr>
          <p:spPr>
            <a:xfrm>
              <a:off x="210456" y="166517"/>
              <a:ext cx="126000" cy="1260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22D44BF-FD19-4EE4-8759-E326D2AC9016}"/>
                </a:ext>
              </a:extLst>
            </p:cNvPr>
            <p:cNvSpPr/>
            <p:nvPr/>
          </p:nvSpPr>
          <p:spPr>
            <a:xfrm>
              <a:off x="225018" y="385442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C7B6C39-D4AE-4EFD-87D9-EED7D44257B4}"/>
                </a:ext>
              </a:extLst>
            </p:cNvPr>
            <p:cNvCxnSpPr>
              <a:cxnSpLocks/>
              <a:stCxn id="57" idx="2"/>
              <a:endCxn id="59" idx="0"/>
            </p:cNvCxnSpPr>
            <p:nvPr/>
          </p:nvCxnSpPr>
          <p:spPr>
            <a:xfrm>
              <a:off x="273583" y="482691"/>
              <a:ext cx="0" cy="111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812805E-5C81-4EEC-99A9-7C9C780817E2}"/>
                </a:ext>
              </a:extLst>
            </p:cNvPr>
            <p:cNvSpPr/>
            <p:nvPr/>
          </p:nvSpPr>
          <p:spPr>
            <a:xfrm>
              <a:off x="225018" y="594091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9C59946-A142-4E64-BE20-F369B6FE2048}"/>
                </a:ext>
              </a:extLst>
            </p:cNvPr>
            <p:cNvCxnSpPr>
              <a:cxnSpLocks/>
              <a:stCxn id="56" idx="4"/>
              <a:endCxn id="57" idx="0"/>
            </p:cNvCxnSpPr>
            <p:nvPr/>
          </p:nvCxnSpPr>
          <p:spPr>
            <a:xfrm>
              <a:off x="273456" y="292517"/>
              <a:ext cx="127" cy="929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E1AB3C7-1E29-4D37-AAC7-12D4954C1F86}"/>
                </a:ext>
              </a:extLst>
            </p:cNvPr>
            <p:cNvSpPr/>
            <p:nvPr/>
          </p:nvSpPr>
          <p:spPr>
            <a:xfrm>
              <a:off x="484827" y="161920"/>
              <a:ext cx="126000" cy="1260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C74B3B2-7C50-42DA-B039-B8E347BC7790}"/>
                </a:ext>
              </a:extLst>
            </p:cNvPr>
            <p:cNvSpPr/>
            <p:nvPr/>
          </p:nvSpPr>
          <p:spPr>
            <a:xfrm>
              <a:off x="498292" y="383723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A51697C-CF91-40AC-9FCE-9D2EF1941FC7}"/>
                </a:ext>
              </a:extLst>
            </p:cNvPr>
            <p:cNvCxnSpPr>
              <a:cxnSpLocks/>
              <a:stCxn id="62" idx="2"/>
              <a:endCxn id="64" idx="0"/>
            </p:cNvCxnSpPr>
            <p:nvPr/>
          </p:nvCxnSpPr>
          <p:spPr>
            <a:xfrm flipH="1">
              <a:off x="546408" y="480972"/>
              <a:ext cx="449" cy="1184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92B9E4B-A838-491C-8C9B-0502C43FCA70}"/>
                </a:ext>
              </a:extLst>
            </p:cNvPr>
            <p:cNvSpPr/>
            <p:nvPr/>
          </p:nvSpPr>
          <p:spPr>
            <a:xfrm>
              <a:off x="497843" y="599397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FF78484-5276-402F-BE4B-B1B81A26E2CD}"/>
                </a:ext>
              </a:extLst>
            </p:cNvPr>
            <p:cNvCxnSpPr>
              <a:cxnSpLocks/>
              <a:stCxn id="61" idx="4"/>
              <a:endCxn id="62" idx="0"/>
            </p:cNvCxnSpPr>
            <p:nvPr/>
          </p:nvCxnSpPr>
          <p:spPr>
            <a:xfrm flipH="1">
              <a:off x="546857" y="287920"/>
              <a:ext cx="970" cy="958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4187D86-4900-42EF-B585-644F961DD826}"/>
                </a:ext>
              </a:extLst>
            </p:cNvPr>
            <p:cNvSpPr/>
            <p:nvPr/>
          </p:nvSpPr>
          <p:spPr>
            <a:xfrm>
              <a:off x="748268" y="161920"/>
              <a:ext cx="126000" cy="1260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7EC38AF-9085-4F8A-8844-09CB4A79E498}"/>
                </a:ext>
              </a:extLst>
            </p:cNvPr>
            <p:cNvSpPr/>
            <p:nvPr/>
          </p:nvSpPr>
          <p:spPr>
            <a:xfrm>
              <a:off x="1013379" y="164267"/>
              <a:ext cx="126000" cy="12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D2552A-7126-4202-944C-FF036212076B}"/>
                </a:ext>
              </a:extLst>
            </p:cNvPr>
            <p:cNvSpPr/>
            <p:nvPr/>
          </p:nvSpPr>
          <p:spPr>
            <a:xfrm>
              <a:off x="764503" y="383020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1B5E10C-82A5-4085-9485-A391BC3C3A58}"/>
                </a:ext>
              </a:extLst>
            </p:cNvPr>
            <p:cNvCxnSpPr>
              <a:cxnSpLocks/>
              <a:stCxn id="68" idx="2"/>
              <a:endCxn id="70" idx="0"/>
            </p:cNvCxnSpPr>
            <p:nvPr/>
          </p:nvCxnSpPr>
          <p:spPr>
            <a:xfrm flipH="1">
              <a:off x="811268" y="480269"/>
              <a:ext cx="1800" cy="1138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A452B39-BAE5-4576-AD82-5201E6DA98CE}"/>
                </a:ext>
              </a:extLst>
            </p:cNvPr>
            <p:cNvSpPr/>
            <p:nvPr/>
          </p:nvSpPr>
          <p:spPr>
            <a:xfrm>
              <a:off x="762703" y="594090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E80B7BF-C82B-4031-9BE5-575BFE823E7D}"/>
                </a:ext>
              </a:extLst>
            </p:cNvPr>
            <p:cNvCxnSpPr>
              <a:cxnSpLocks/>
              <a:stCxn id="66" idx="4"/>
              <a:endCxn id="68" idx="0"/>
            </p:cNvCxnSpPr>
            <p:nvPr/>
          </p:nvCxnSpPr>
          <p:spPr>
            <a:xfrm>
              <a:off x="811268" y="287920"/>
              <a:ext cx="1800" cy="95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5C3486A-73BF-41E1-96DB-9CA39A77133E}"/>
                </a:ext>
              </a:extLst>
            </p:cNvPr>
            <p:cNvSpPr/>
            <p:nvPr/>
          </p:nvSpPr>
          <p:spPr>
            <a:xfrm>
              <a:off x="1027814" y="379936"/>
              <a:ext cx="97129" cy="97249"/>
            </a:xfrm>
            <a:prstGeom prst="rect">
              <a:avLst/>
            </a:prstGeom>
            <a:solidFill>
              <a:srgbClr val="FFC30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2E5A82A-691A-4BFB-B3E0-09B304836EA4}"/>
                </a:ext>
              </a:extLst>
            </p:cNvPr>
            <p:cNvCxnSpPr>
              <a:cxnSpLocks/>
              <a:stCxn id="67" idx="4"/>
              <a:endCxn id="72" idx="0"/>
            </p:cNvCxnSpPr>
            <p:nvPr/>
          </p:nvCxnSpPr>
          <p:spPr>
            <a:xfrm>
              <a:off x="1076379" y="290267"/>
              <a:ext cx="0" cy="896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E4CEFF28-F8C4-4D6B-82F5-1FF41B1F8154}"/>
                </a:ext>
              </a:extLst>
            </p:cNvPr>
            <p:cNvCxnSpPr>
              <a:cxnSpLocks/>
              <a:stCxn id="70" idx="2"/>
              <a:endCxn id="75" idx="0"/>
            </p:cNvCxnSpPr>
            <p:nvPr/>
          </p:nvCxnSpPr>
          <p:spPr>
            <a:xfrm>
              <a:off x="811268" y="691339"/>
              <a:ext cx="0" cy="1009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90E9A9A-8196-44B0-9286-649B7A96FB34}"/>
                </a:ext>
              </a:extLst>
            </p:cNvPr>
            <p:cNvSpPr/>
            <p:nvPr/>
          </p:nvSpPr>
          <p:spPr>
            <a:xfrm>
              <a:off x="762703" y="792280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" name="Footer Placeholder 94">
            <a:extLst>
              <a:ext uri="{FF2B5EF4-FFF2-40B4-BE49-F238E27FC236}">
                <a16:creationId xmlns:a16="http://schemas.microsoft.com/office/drawing/2014/main" id="{98EFA9E8-827E-4285-88B6-F555F4F18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</p:spTree>
    <p:extLst>
      <p:ext uri="{BB962C8B-B14F-4D97-AF65-F5344CB8AC3E}">
        <p14:creationId xmlns:p14="http://schemas.microsoft.com/office/powerpoint/2010/main" val="3097007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9C0E2B3-7789-46B8-89A3-DDF58603CC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2ACB16C-447D-49FC-8A71-1A035569DFC7}"/>
              </a:ext>
            </a:extLst>
          </p:cNvPr>
          <p:cNvSpPr txBox="1">
            <a:spLocks/>
          </p:cNvSpPr>
          <p:nvPr/>
        </p:nvSpPr>
        <p:spPr>
          <a:xfrm>
            <a:off x="1066800" y="335836"/>
            <a:ext cx="10058400" cy="1188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Overview</a:t>
            </a:r>
            <a:endParaRPr lang="en-CA" sz="31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5" name="Footer Placeholder 94">
            <a:extLst>
              <a:ext uri="{FF2B5EF4-FFF2-40B4-BE49-F238E27FC236}">
                <a16:creationId xmlns:a16="http://schemas.microsoft.com/office/drawing/2014/main" id="{84C0183F-0E67-4879-A411-3B2ED6D7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85C74598-89C1-425A-85DF-CA777889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2</a:t>
            </a:fld>
            <a:r>
              <a:rPr lang="en-CA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E9841491-4D89-4544-A000-48AAFE446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2600" y="3768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3152336-6FA1-4F97-B853-80A26358CDB1}"/>
              </a:ext>
            </a:extLst>
          </p:cNvPr>
          <p:cNvCxnSpPr>
            <a:cxnSpLocks/>
          </p:cNvCxnSpPr>
          <p:nvPr/>
        </p:nvCxnSpPr>
        <p:spPr>
          <a:xfrm>
            <a:off x="1945226" y="3654903"/>
            <a:ext cx="9179974" cy="3433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9426C52C-58DA-4817-ABC9-B5A50B177BE8}"/>
              </a:ext>
            </a:extLst>
          </p:cNvPr>
          <p:cNvSpPr/>
          <p:nvPr/>
        </p:nvSpPr>
        <p:spPr>
          <a:xfrm>
            <a:off x="1717564" y="3519578"/>
            <a:ext cx="270000" cy="27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6A2BE3-BDFD-4731-AC86-C5732BD45616}"/>
              </a:ext>
            </a:extLst>
          </p:cNvPr>
          <p:cNvSpPr/>
          <p:nvPr/>
        </p:nvSpPr>
        <p:spPr>
          <a:xfrm>
            <a:off x="1765226" y="4160422"/>
            <a:ext cx="180000" cy="1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C448D0D-551C-400C-ACB6-78FFE129EC54}"/>
              </a:ext>
            </a:extLst>
          </p:cNvPr>
          <p:cNvSpPr txBox="1"/>
          <p:nvPr/>
        </p:nvSpPr>
        <p:spPr>
          <a:xfrm>
            <a:off x="2071602" y="4065756"/>
            <a:ext cx="141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  <a:t>Background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7F93FAE-801F-4487-97B1-ED22BE92C218}"/>
              </a:ext>
            </a:extLst>
          </p:cNvPr>
          <p:cNvCxnSpPr>
            <a:cxnSpLocks/>
            <a:stCxn id="74" idx="2"/>
            <a:endCxn id="81" idx="0"/>
          </p:cNvCxnSpPr>
          <p:nvPr/>
        </p:nvCxnSpPr>
        <p:spPr>
          <a:xfrm>
            <a:off x="1855226" y="4340422"/>
            <a:ext cx="0" cy="360000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C637545C-EDE7-41D0-A25B-B18136DB7609}"/>
              </a:ext>
            </a:extLst>
          </p:cNvPr>
          <p:cNvSpPr/>
          <p:nvPr/>
        </p:nvSpPr>
        <p:spPr>
          <a:xfrm>
            <a:off x="1765226" y="4678050"/>
            <a:ext cx="180000" cy="1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E60B95D-9465-4FA5-9A77-40AA4EF091AF}"/>
              </a:ext>
            </a:extLst>
          </p:cNvPr>
          <p:cNvSpPr txBox="1"/>
          <p:nvPr/>
        </p:nvSpPr>
        <p:spPr>
          <a:xfrm>
            <a:off x="2071603" y="4583828"/>
            <a:ext cx="155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  <a:t>Research Objective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318E588-D982-4EA0-B21A-1F86F36D8F4F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1852564" y="3789578"/>
            <a:ext cx="0" cy="381910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ADEFE006-D7AF-423E-808B-FEAEBDCD8B5B}"/>
              </a:ext>
            </a:extLst>
          </p:cNvPr>
          <p:cNvSpPr/>
          <p:nvPr/>
        </p:nvSpPr>
        <p:spPr>
          <a:xfrm>
            <a:off x="3893870" y="3519578"/>
            <a:ext cx="270000" cy="27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9E3C83F-E89D-4430-AD66-6520B8DC0F47}"/>
              </a:ext>
            </a:extLst>
          </p:cNvPr>
          <p:cNvSpPr/>
          <p:nvPr/>
        </p:nvSpPr>
        <p:spPr>
          <a:xfrm>
            <a:off x="3941624" y="4166482"/>
            <a:ext cx="180000" cy="1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7AA8E5A-DB2A-40DC-96AB-F62801237BA2}"/>
              </a:ext>
            </a:extLst>
          </p:cNvPr>
          <p:cNvSpPr txBox="1"/>
          <p:nvPr/>
        </p:nvSpPr>
        <p:spPr>
          <a:xfrm>
            <a:off x="4248000" y="4071816"/>
            <a:ext cx="141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  <a:t>Injury Data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3CFFD8A-D7B7-4D3D-AD91-24D142E4651E}"/>
              </a:ext>
            </a:extLst>
          </p:cNvPr>
          <p:cNvCxnSpPr>
            <a:cxnSpLocks/>
            <a:stCxn id="70" idx="2"/>
            <a:endCxn id="73" idx="0"/>
          </p:cNvCxnSpPr>
          <p:nvPr/>
        </p:nvCxnSpPr>
        <p:spPr>
          <a:xfrm>
            <a:off x="4031624" y="4346482"/>
            <a:ext cx="0" cy="360000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338AAE88-FF83-44AF-A5AB-44809F8B56B9}"/>
              </a:ext>
            </a:extLst>
          </p:cNvPr>
          <p:cNvSpPr/>
          <p:nvPr/>
        </p:nvSpPr>
        <p:spPr>
          <a:xfrm>
            <a:off x="3941624" y="4684110"/>
            <a:ext cx="180000" cy="1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A717CCE-A8D4-4A37-B32B-9B04978A65DD}"/>
              </a:ext>
            </a:extLst>
          </p:cNvPr>
          <p:cNvSpPr txBox="1"/>
          <p:nvPr/>
        </p:nvSpPr>
        <p:spPr>
          <a:xfrm>
            <a:off x="4248000" y="4589888"/>
            <a:ext cx="133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  <a:t>Statistical</a:t>
            </a:r>
            <a:b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  <a:t>Analyses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083D5F5-52D0-4CBC-9D99-2F9270BCB9D8}"/>
              </a:ext>
            </a:extLst>
          </p:cNvPr>
          <p:cNvCxnSpPr>
            <a:cxnSpLocks/>
          </p:cNvCxnSpPr>
          <p:nvPr/>
        </p:nvCxnSpPr>
        <p:spPr>
          <a:xfrm>
            <a:off x="4028962" y="3795638"/>
            <a:ext cx="0" cy="381910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E4774447-5177-474A-B31D-BDFE2D76AF72}"/>
              </a:ext>
            </a:extLst>
          </p:cNvPr>
          <p:cNvSpPr txBox="1"/>
          <p:nvPr/>
        </p:nvSpPr>
        <p:spPr>
          <a:xfrm rot="18899675">
            <a:off x="3763460" y="2321687"/>
            <a:ext cx="233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Segoe UI" panose="020B0502040204020203" pitchFamily="34" charset="0"/>
                <a:cs typeface="Segoe UI" panose="020B0502040204020203" pitchFamily="34" charset="0"/>
              </a:rPr>
              <a:t>Methodology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459227E-3966-41E1-9934-2288F44A49E9}"/>
              </a:ext>
            </a:extLst>
          </p:cNvPr>
          <p:cNvSpPr txBox="1"/>
          <p:nvPr/>
        </p:nvSpPr>
        <p:spPr>
          <a:xfrm rot="18899675">
            <a:off x="1555756" y="2321686"/>
            <a:ext cx="233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Segoe UI" panose="020B0502040204020203" pitchFamily="34" charset="0"/>
                <a:cs typeface="Segoe UI" panose="020B0502040204020203" pitchFamily="34" charset="0"/>
              </a:rPr>
              <a:t>Introduction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5F67364-22FF-4567-B571-83651A429A02}"/>
              </a:ext>
            </a:extLst>
          </p:cNvPr>
          <p:cNvSpPr/>
          <p:nvPr/>
        </p:nvSpPr>
        <p:spPr>
          <a:xfrm>
            <a:off x="5640334" y="3507511"/>
            <a:ext cx="270000" cy="27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4475AF8-797C-41F9-8CE2-DCA2F5CFA42E}"/>
              </a:ext>
            </a:extLst>
          </p:cNvPr>
          <p:cNvSpPr txBox="1"/>
          <p:nvPr/>
        </p:nvSpPr>
        <p:spPr>
          <a:xfrm rot="18899675">
            <a:off x="5509924" y="2124954"/>
            <a:ext cx="2330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Segoe UI" panose="020B0502040204020203" pitchFamily="34" charset="0"/>
                <a:cs typeface="Segoe UI" panose="020B0502040204020203" pitchFamily="34" charset="0"/>
              </a:rPr>
              <a:t>Results &amp; Discussion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44F71E8E-7A2F-4C72-B55F-7AACDA6680B0}"/>
              </a:ext>
            </a:extLst>
          </p:cNvPr>
          <p:cNvSpPr/>
          <p:nvPr/>
        </p:nvSpPr>
        <p:spPr>
          <a:xfrm>
            <a:off x="8321074" y="3519578"/>
            <a:ext cx="270000" cy="27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DC3A4A4-83FD-4798-AE30-EE46C5277F1D}"/>
              </a:ext>
            </a:extLst>
          </p:cNvPr>
          <p:cNvSpPr txBox="1"/>
          <p:nvPr/>
        </p:nvSpPr>
        <p:spPr>
          <a:xfrm rot="18899675">
            <a:off x="8256079" y="2479588"/>
            <a:ext cx="188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Segoe UI" panose="020B0502040204020203" pitchFamily="34" charset="0"/>
                <a:cs typeface="Segoe UI" panose="020B0502040204020203" pitchFamily="34" charset="0"/>
              </a:rPr>
              <a:t>Conclusions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CCF0471B-62A2-4E6C-A296-551CCCD158D8}"/>
              </a:ext>
            </a:extLst>
          </p:cNvPr>
          <p:cNvSpPr/>
          <p:nvPr/>
        </p:nvSpPr>
        <p:spPr>
          <a:xfrm>
            <a:off x="5691524" y="4160422"/>
            <a:ext cx="180000" cy="1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AD427DE-79E3-4606-BDC5-411A82A91B21}"/>
              </a:ext>
            </a:extLst>
          </p:cNvPr>
          <p:cNvSpPr txBox="1"/>
          <p:nvPr/>
        </p:nvSpPr>
        <p:spPr>
          <a:xfrm>
            <a:off x="5997900" y="4065756"/>
            <a:ext cx="279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  <a:t>Model Results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7EC6114-1446-4086-9286-44E760C6D335}"/>
              </a:ext>
            </a:extLst>
          </p:cNvPr>
          <p:cNvCxnSpPr>
            <a:cxnSpLocks/>
            <a:stCxn id="160" idx="2"/>
            <a:endCxn id="163" idx="0"/>
          </p:cNvCxnSpPr>
          <p:nvPr/>
        </p:nvCxnSpPr>
        <p:spPr>
          <a:xfrm>
            <a:off x="5781524" y="4340422"/>
            <a:ext cx="0" cy="360000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B8D1BBCF-418C-4D80-94E1-E64E7685EC33}"/>
              </a:ext>
            </a:extLst>
          </p:cNvPr>
          <p:cNvSpPr/>
          <p:nvPr/>
        </p:nvSpPr>
        <p:spPr>
          <a:xfrm>
            <a:off x="5691524" y="4678050"/>
            <a:ext cx="180000" cy="1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F2D601E0-7D2C-4C05-8948-0E1B2E66429A}"/>
              </a:ext>
            </a:extLst>
          </p:cNvPr>
          <p:cNvSpPr txBox="1"/>
          <p:nvPr/>
        </p:nvSpPr>
        <p:spPr>
          <a:xfrm>
            <a:off x="5997899" y="4583828"/>
            <a:ext cx="247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  <a:t>Non-Roadway Factors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76A219A2-15C7-4595-8F41-C0E6CBBF2606}"/>
              </a:ext>
            </a:extLst>
          </p:cNvPr>
          <p:cNvCxnSpPr>
            <a:cxnSpLocks/>
          </p:cNvCxnSpPr>
          <p:nvPr/>
        </p:nvCxnSpPr>
        <p:spPr>
          <a:xfrm>
            <a:off x="5778862" y="3789578"/>
            <a:ext cx="0" cy="381910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7B3D179-C1B1-4408-A8A5-B9EF5C9BCFFD}"/>
              </a:ext>
            </a:extLst>
          </p:cNvPr>
          <p:cNvSpPr/>
          <p:nvPr/>
        </p:nvSpPr>
        <p:spPr>
          <a:xfrm>
            <a:off x="8367286" y="4162137"/>
            <a:ext cx="180000" cy="1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3E5EDC-9C43-4663-8507-F7FCC3D60EC5}"/>
              </a:ext>
            </a:extLst>
          </p:cNvPr>
          <p:cNvSpPr txBox="1"/>
          <p:nvPr/>
        </p:nvSpPr>
        <p:spPr>
          <a:xfrm>
            <a:off x="8673662" y="4067471"/>
            <a:ext cx="166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  <a:t>Limitations &amp; Future Work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81BACD7-595D-4729-A225-161E477D0558}"/>
              </a:ext>
            </a:extLst>
          </p:cNvPr>
          <p:cNvCxnSpPr>
            <a:cxnSpLocks/>
          </p:cNvCxnSpPr>
          <p:nvPr/>
        </p:nvCxnSpPr>
        <p:spPr>
          <a:xfrm>
            <a:off x="8454624" y="3791293"/>
            <a:ext cx="0" cy="381910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DFCB3C2-ECA3-4B7E-A189-3D1E8841BE01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5778862" y="4855601"/>
            <a:ext cx="0" cy="360000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845A0E2-418C-48D4-BD4A-BCEFC3AB573A}"/>
              </a:ext>
            </a:extLst>
          </p:cNvPr>
          <p:cNvSpPr/>
          <p:nvPr/>
        </p:nvSpPr>
        <p:spPr>
          <a:xfrm>
            <a:off x="5688862" y="5193229"/>
            <a:ext cx="180000" cy="1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C5A57BA-77FE-4B4A-BDAE-7C06FC8F4E8C}"/>
              </a:ext>
            </a:extLst>
          </p:cNvPr>
          <p:cNvSpPr txBox="1"/>
          <p:nvPr/>
        </p:nvSpPr>
        <p:spPr>
          <a:xfrm>
            <a:off x="5995238" y="5099007"/>
            <a:ext cx="190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  <a:t>Roadway Factors</a:t>
            </a:r>
          </a:p>
        </p:txBody>
      </p:sp>
    </p:spTree>
    <p:extLst>
      <p:ext uri="{BB962C8B-B14F-4D97-AF65-F5344CB8AC3E}">
        <p14:creationId xmlns:p14="http://schemas.microsoft.com/office/powerpoint/2010/main" val="2499329169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79" y="1880240"/>
            <a:ext cx="10058399" cy="4371180"/>
          </a:xfrm>
        </p:spPr>
        <p:txBody>
          <a:bodyPr>
            <a:normAutofit/>
          </a:bodyPr>
          <a:lstStyle/>
          <a:p>
            <a:pPr marL="201168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CA" sz="2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Future research could include: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adding the influence of transit</a:t>
            </a:r>
            <a:b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C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(access to transit may affect rates of jaywalking</a:t>
            </a:r>
            <a:r>
              <a:rPr lang="en-CA" sz="2000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C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vehicle operating speeds</a:t>
            </a:r>
            <a:r>
              <a:rPr lang="en-CA" sz="2000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C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etc.)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considerations for complex intersections</a:t>
            </a:r>
            <a:b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C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(5+ legs, roundabouts, interchanges)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detailed roadway geometric data</a:t>
            </a:r>
            <a:b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C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(lane/shoulder/sidewalk configurations)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the effects of various land use types</a:t>
            </a:r>
            <a:b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C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(residential, commercial, industrial, mixed-use)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endParaRPr lang="en-CA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endParaRPr lang="en-CA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DE9446-C1CC-4881-B5D8-B475E7E3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4800"/>
            <a:ext cx="10058400" cy="1432560"/>
          </a:xfrm>
        </p:spPr>
        <p:txBody>
          <a:bodyPr anchor="ctr">
            <a:normAutofit/>
          </a:bodyPr>
          <a:lstStyle/>
          <a:p>
            <a:r>
              <a:rPr lang="en-CA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Conclusions</a:t>
            </a:r>
            <a:endParaRPr lang="en-CA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4E0875-DC46-4370-95B4-EDD35728477A}"/>
              </a:ext>
            </a:extLst>
          </p:cNvPr>
          <p:cNvSpPr/>
          <p:nvPr/>
        </p:nvSpPr>
        <p:spPr>
          <a:xfrm>
            <a:off x="1111793" y="1275695"/>
            <a:ext cx="1858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latin typeface="Segoe UI" panose="020B0502040204020203" pitchFamily="34" charset="0"/>
                <a:cs typeface="Segoe UI" panose="020B0502040204020203" pitchFamily="34" charset="0"/>
              </a:rPr>
              <a:t>Future Work</a:t>
            </a:r>
            <a:endParaRPr lang="en-CA" sz="2400" dirty="0"/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20</a:t>
            </a:fld>
            <a:r>
              <a:rPr lang="en-CA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CE32EC74-E23E-400B-9C75-339C15695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3280" y="9401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A5AD361-B29E-49B9-B4DA-400447F838BD}"/>
              </a:ext>
            </a:extLst>
          </p:cNvPr>
          <p:cNvGrpSpPr/>
          <p:nvPr/>
        </p:nvGrpSpPr>
        <p:grpSpPr>
          <a:xfrm>
            <a:off x="210456" y="161920"/>
            <a:ext cx="1202848" cy="727609"/>
            <a:chOff x="210456" y="161920"/>
            <a:chExt cx="1202848" cy="727609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67C7706-85B2-4FAF-9306-69C5E23BD58B}"/>
                </a:ext>
              </a:extLst>
            </p:cNvPr>
            <p:cNvCxnSpPr>
              <a:cxnSpLocks/>
            </p:cNvCxnSpPr>
            <p:nvPr/>
          </p:nvCxnSpPr>
          <p:spPr>
            <a:xfrm>
              <a:off x="333304" y="239630"/>
              <a:ext cx="1080000" cy="18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B47CEBC-8BB7-4C42-A9D8-82C6A1931367}"/>
                </a:ext>
              </a:extLst>
            </p:cNvPr>
            <p:cNvSpPr/>
            <p:nvPr/>
          </p:nvSpPr>
          <p:spPr>
            <a:xfrm>
              <a:off x="210456" y="166517"/>
              <a:ext cx="126000" cy="1260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22D44BF-FD19-4EE4-8759-E326D2AC9016}"/>
                </a:ext>
              </a:extLst>
            </p:cNvPr>
            <p:cNvSpPr/>
            <p:nvPr/>
          </p:nvSpPr>
          <p:spPr>
            <a:xfrm>
              <a:off x="225018" y="385442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C7B6C39-D4AE-4EFD-87D9-EED7D44257B4}"/>
                </a:ext>
              </a:extLst>
            </p:cNvPr>
            <p:cNvCxnSpPr>
              <a:cxnSpLocks/>
              <a:stCxn id="57" idx="2"/>
              <a:endCxn id="59" idx="0"/>
            </p:cNvCxnSpPr>
            <p:nvPr/>
          </p:nvCxnSpPr>
          <p:spPr>
            <a:xfrm>
              <a:off x="273583" y="482691"/>
              <a:ext cx="0" cy="111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812805E-5C81-4EEC-99A9-7C9C780817E2}"/>
                </a:ext>
              </a:extLst>
            </p:cNvPr>
            <p:cNvSpPr/>
            <p:nvPr/>
          </p:nvSpPr>
          <p:spPr>
            <a:xfrm>
              <a:off x="225018" y="594091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9C59946-A142-4E64-BE20-F369B6FE2048}"/>
                </a:ext>
              </a:extLst>
            </p:cNvPr>
            <p:cNvCxnSpPr>
              <a:cxnSpLocks/>
              <a:stCxn id="56" idx="4"/>
              <a:endCxn id="57" idx="0"/>
            </p:cNvCxnSpPr>
            <p:nvPr/>
          </p:nvCxnSpPr>
          <p:spPr>
            <a:xfrm>
              <a:off x="273456" y="292517"/>
              <a:ext cx="127" cy="929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E1AB3C7-1E29-4D37-AAC7-12D4954C1F86}"/>
                </a:ext>
              </a:extLst>
            </p:cNvPr>
            <p:cNvSpPr/>
            <p:nvPr/>
          </p:nvSpPr>
          <p:spPr>
            <a:xfrm>
              <a:off x="484827" y="161920"/>
              <a:ext cx="126000" cy="1260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C74B3B2-7C50-42DA-B039-B8E347BC7790}"/>
                </a:ext>
              </a:extLst>
            </p:cNvPr>
            <p:cNvSpPr/>
            <p:nvPr/>
          </p:nvSpPr>
          <p:spPr>
            <a:xfrm>
              <a:off x="498292" y="383723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A51697C-CF91-40AC-9FCE-9D2EF1941FC7}"/>
                </a:ext>
              </a:extLst>
            </p:cNvPr>
            <p:cNvCxnSpPr>
              <a:cxnSpLocks/>
              <a:stCxn id="62" idx="2"/>
              <a:endCxn id="64" idx="0"/>
            </p:cNvCxnSpPr>
            <p:nvPr/>
          </p:nvCxnSpPr>
          <p:spPr>
            <a:xfrm flipH="1">
              <a:off x="546408" y="480972"/>
              <a:ext cx="449" cy="1184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92B9E4B-A838-491C-8C9B-0502C43FCA70}"/>
                </a:ext>
              </a:extLst>
            </p:cNvPr>
            <p:cNvSpPr/>
            <p:nvPr/>
          </p:nvSpPr>
          <p:spPr>
            <a:xfrm>
              <a:off x="497843" y="599397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FF78484-5276-402F-BE4B-B1B81A26E2CD}"/>
                </a:ext>
              </a:extLst>
            </p:cNvPr>
            <p:cNvCxnSpPr>
              <a:cxnSpLocks/>
              <a:stCxn id="61" idx="4"/>
              <a:endCxn id="62" idx="0"/>
            </p:cNvCxnSpPr>
            <p:nvPr/>
          </p:nvCxnSpPr>
          <p:spPr>
            <a:xfrm flipH="1">
              <a:off x="546857" y="287920"/>
              <a:ext cx="970" cy="958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4187D86-4900-42EF-B585-644F961DD826}"/>
                </a:ext>
              </a:extLst>
            </p:cNvPr>
            <p:cNvSpPr/>
            <p:nvPr/>
          </p:nvSpPr>
          <p:spPr>
            <a:xfrm>
              <a:off x="748268" y="161920"/>
              <a:ext cx="126000" cy="1260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7EC38AF-9085-4F8A-8844-09CB4A79E498}"/>
                </a:ext>
              </a:extLst>
            </p:cNvPr>
            <p:cNvSpPr/>
            <p:nvPr/>
          </p:nvSpPr>
          <p:spPr>
            <a:xfrm>
              <a:off x="1013379" y="164267"/>
              <a:ext cx="126000" cy="12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5D2552A-7126-4202-944C-FF036212076B}"/>
                </a:ext>
              </a:extLst>
            </p:cNvPr>
            <p:cNvSpPr/>
            <p:nvPr/>
          </p:nvSpPr>
          <p:spPr>
            <a:xfrm>
              <a:off x="764503" y="383020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1B5E10C-82A5-4085-9485-A391BC3C3A58}"/>
                </a:ext>
              </a:extLst>
            </p:cNvPr>
            <p:cNvCxnSpPr>
              <a:cxnSpLocks/>
              <a:stCxn id="68" idx="2"/>
              <a:endCxn id="70" idx="0"/>
            </p:cNvCxnSpPr>
            <p:nvPr/>
          </p:nvCxnSpPr>
          <p:spPr>
            <a:xfrm flipH="1">
              <a:off x="811268" y="480269"/>
              <a:ext cx="1800" cy="1138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A452B39-BAE5-4576-AD82-5201E6DA98CE}"/>
                </a:ext>
              </a:extLst>
            </p:cNvPr>
            <p:cNvSpPr/>
            <p:nvPr/>
          </p:nvSpPr>
          <p:spPr>
            <a:xfrm>
              <a:off x="762703" y="594090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E80B7BF-C82B-4031-9BE5-575BFE823E7D}"/>
                </a:ext>
              </a:extLst>
            </p:cNvPr>
            <p:cNvCxnSpPr>
              <a:cxnSpLocks/>
              <a:stCxn id="66" idx="4"/>
              <a:endCxn id="68" idx="0"/>
            </p:cNvCxnSpPr>
            <p:nvPr/>
          </p:nvCxnSpPr>
          <p:spPr>
            <a:xfrm>
              <a:off x="811268" y="287920"/>
              <a:ext cx="1800" cy="95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5C3486A-73BF-41E1-96DB-9CA39A77133E}"/>
                </a:ext>
              </a:extLst>
            </p:cNvPr>
            <p:cNvSpPr/>
            <p:nvPr/>
          </p:nvSpPr>
          <p:spPr>
            <a:xfrm>
              <a:off x="1027814" y="379936"/>
              <a:ext cx="97129" cy="97249"/>
            </a:xfrm>
            <a:prstGeom prst="rect">
              <a:avLst/>
            </a:prstGeom>
            <a:solidFill>
              <a:srgbClr val="FFC30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2E5A82A-691A-4BFB-B3E0-09B304836EA4}"/>
                </a:ext>
              </a:extLst>
            </p:cNvPr>
            <p:cNvCxnSpPr>
              <a:cxnSpLocks/>
              <a:stCxn id="67" idx="4"/>
              <a:endCxn id="72" idx="0"/>
            </p:cNvCxnSpPr>
            <p:nvPr/>
          </p:nvCxnSpPr>
          <p:spPr>
            <a:xfrm>
              <a:off x="1076379" y="290267"/>
              <a:ext cx="0" cy="896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E4CEFF28-F8C4-4D6B-82F5-1FF41B1F8154}"/>
                </a:ext>
              </a:extLst>
            </p:cNvPr>
            <p:cNvCxnSpPr>
              <a:cxnSpLocks/>
              <a:stCxn id="70" idx="2"/>
              <a:endCxn id="75" idx="0"/>
            </p:cNvCxnSpPr>
            <p:nvPr/>
          </p:nvCxnSpPr>
          <p:spPr>
            <a:xfrm>
              <a:off x="811268" y="691339"/>
              <a:ext cx="0" cy="1009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90E9A9A-8196-44B0-9286-649B7A96FB34}"/>
                </a:ext>
              </a:extLst>
            </p:cNvPr>
            <p:cNvSpPr/>
            <p:nvPr/>
          </p:nvSpPr>
          <p:spPr>
            <a:xfrm>
              <a:off x="762703" y="792280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" name="Footer Placeholder 94">
            <a:extLst>
              <a:ext uri="{FF2B5EF4-FFF2-40B4-BE49-F238E27FC236}">
                <a16:creationId xmlns:a16="http://schemas.microsoft.com/office/drawing/2014/main" id="{98EFA9E8-827E-4285-88B6-F555F4F18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</p:spTree>
    <p:extLst>
      <p:ext uri="{BB962C8B-B14F-4D97-AF65-F5344CB8AC3E}">
        <p14:creationId xmlns:p14="http://schemas.microsoft.com/office/powerpoint/2010/main" val="3086488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79" y="1880240"/>
            <a:ext cx="10058399" cy="4371180"/>
          </a:xfrm>
        </p:spPr>
        <p:txBody>
          <a:bodyPr anchor="ctr">
            <a:normAutofit/>
          </a:bodyPr>
          <a:lstStyle/>
          <a:p>
            <a:r>
              <a:rPr lang="en-CA" sz="16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CA" sz="1600" dirty="0">
                <a:latin typeface="Segoe UI" panose="020B0502040204020203" pitchFamily="34" charset="0"/>
                <a:cs typeface="Segoe UI" panose="020B0502040204020203" pitchFamily="34" charset="0"/>
              </a:rPr>
              <a:t> NHTSA. (2018). FARS Encyclopedia. Retrieved May 5, 2018, from NCSA Data Resource Website </a:t>
            </a:r>
            <a:r>
              <a:rPr lang="en-CA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website</a:t>
            </a:r>
            <a:r>
              <a:rPr lang="en-CA" sz="16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CA" sz="16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https://www-fars.nhtsa.dot.gov/Main/index.aspx</a:t>
            </a:r>
            <a:endParaRPr lang="en-CA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CA" sz="16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CA" sz="1600" dirty="0">
                <a:latin typeface="Segoe UI" panose="020B0502040204020203" pitchFamily="34" charset="0"/>
                <a:cs typeface="Segoe UI" panose="020B0502040204020203" pitchFamily="34" charset="0"/>
              </a:rPr>
              <a:t> Retting, R. (2019). </a:t>
            </a:r>
            <a:r>
              <a:rPr lang="en-CA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Pedestrian Traffic Fatalities by State: 2018 </a:t>
            </a:r>
            <a:r>
              <a:rPr lang="en-CA" sz="16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Prelminary</a:t>
            </a:r>
            <a:r>
              <a:rPr lang="en-CA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Data</a:t>
            </a:r>
            <a:r>
              <a:rPr lang="en-CA" sz="1600" dirty="0">
                <a:latin typeface="Segoe UI" panose="020B0502040204020203" pitchFamily="34" charset="0"/>
                <a:cs typeface="Segoe UI" panose="020B0502040204020203" pitchFamily="34" charset="0"/>
              </a:rPr>
              <a:t>. Retrieved from Governors Highway Safety Association website: https://www.ghsa.org/sites/default/files/2019-02/FINAL_Pedestrians19.pdf</a:t>
            </a:r>
          </a:p>
          <a:p>
            <a:r>
              <a:rPr lang="en-CA" sz="16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CA" sz="1600" dirty="0">
                <a:latin typeface="Segoe UI" panose="020B0502040204020203" pitchFamily="34" charset="0"/>
                <a:cs typeface="Segoe UI" panose="020B0502040204020203" pitchFamily="34" charset="0"/>
              </a:rPr>
              <a:t> Zheng, Y., Chase, T., </a:t>
            </a:r>
            <a:r>
              <a:rPr lang="en-CA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Elefteriadou</a:t>
            </a:r>
            <a:r>
              <a:rPr lang="en-CA" sz="1600" dirty="0">
                <a:latin typeface="Segoe UI" panose="020B0502040204020203" pitchFamily="34" charset="0"/>
                <a:cs typeface="Segoe UI" panose="020B0502040204020203" pitchFamily="34" charset="0"/>
              </a:rPr>
              <a:t>, L., Schroeder, B., &amp; </a:t>
            </a:r>
            <a:r>
              <a:rPr lang="en-CA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Sisiopiku</a:t>
            </a:r>
            <a:r>
              <a:rPr lang="en-CA" sz="1600" dirty="0">
                <a:latin typeface="Segoe UI" panose="020B0502040204020203" pitchFamily="34" charset="0"/>
                <a:cs typeface="Segoe UI" panose="020B0502040204020203" pitchFamily="34" charset="0"/>
              </a:rPr>
              <a:t>, V. P. (2015). Modeling vehicle–pedestrian interactions outside of crosswalks. Simulation Modelling Practice and Theory, 59, 89–101. https://doi.org/10.1016/j.simpat.2015.08.005</a:t>
            </a:r>
          </a:p>
          <a:p>
            <a:r>
              <a:rPr lang="en-CA" sz="16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CA" sz="1600" dirty="0"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lifton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, K. J.,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Burnier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, C. V., &amp;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Akar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, G. (2009). Severity of injury resulting from pedestrian–vehicle crashes: What can we learn from examining the built environment? Transportation Research Part D: Transport and Environment, 14(6), 425–436.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https://doi.org/10.1016/j.trd.2009.01.001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CA" sz="16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CA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Chen, H., Cao, L., &amp; Logan, D. B. (2012). Analysis of risk factors affecting the severity of intersection crashes by logistic regression. Traffic Injury Prevention, 13(3), 300–307.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https://doi.org/10.1080/15389588.2011.653841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CA" sz="16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en-CA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Hanson, C. S., Noland, R. B., &amp; Brown, C. (2013). The severity of pedestrian crashes: an analysis using Google Street View imagery. Journal of Transport Geography, 33, 42–53. https://doi.org/10.1016/j.jtrangeo.2013.09.002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DE9446-C1CC-4881-B5D8-B475E7E3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4800"/>
            <a:ext cx="10058400" cy="1432560"/>
          </a:xfrm>
        </p:spPr>
        <p:txBody>
          <a:bodyPr anchor="ctr">
            <a:normAutofit/>
          </a:bodyPr>
          <a:lstStyle/>
          <a:p>
            <a:pPr algn="ctr"/>
            <a:r>
              <a:rPr lang="en-CA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References</a:t>
            </a:r>
            <a:endParaRPr lang="en-CA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21</a:t>
            </a:fld>
            <a:r>
              <a:rPr lang="en-CA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CE32EC74-E23E-400B-9C75-339C15695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3280" y="9401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94">
            <a:extLst>
              <a:ext uri="{FF2B5EF4-FFF2-40B4-BE49-F238E27FC236}">
                <a16:creationId xmlns:a16="http://schemas.microsoft.com/office/drawing/2014/main" id="{A8278B4A-A048-41F0-98A2-43758329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</p:spTree>
    <p:extLst>
      <p:ext uri="{BB962C8B-B14F-4D97-AF65-F5344CB8AC3E}">
        <p14:creationId xmlns:p14="http://schemas.microsoft.com/office/powerpoint/2010/main" val="25547695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4708F16-2459-4E75-A7D2-B3581796E7CA}"/>
              </a:ext>
            </a:extLst>
          </p:cNvPr>
          <p:cNvSpPr txBox="1">
            <a:spLocks/>
          </p:cNvSpPr>
          <p:nvPr/>
        </p:nvSpPr>
        <p:spPr>
          <a:xfrm>
            <a:off x="572347" y="4375166"/>
            <a:ext cx="10925101" cy="15178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Thank you! Merci!</a:t>
            </a: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phic 12" descr="Car">
            <a:extLst>
              <a:ext uri="{FF2B5EF4-FFF2-40B4-BE49-F238E27FC236}">
                <a16:creationId xmlns:a16="http://schemas.microsoft.com/office/drawing/2014/main" id="{CA8FFAC5-6E6E-4EE2-ADC1-8B90FFC3F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3585" y="6043671"/>
            <a:ext cx="411578" cy="411578"/>
          </a:xfrm>
          <a:prstGeom prst="rect">
            <a:avLst/>
          </a:prstGeom>
        </p:spPr>
      </p:pic>
      <p:pic>
        <p:nvPicPr>
          <p:cNvPr id="17" name="Graphic 16" descr="Truck">
            <a:extLst>
              <a:ext uri="{FF2B5EF4-FFF2-40B4-BE49-F238E27FC236}">
                <a16:creationId xmlns:a16="http://schemas.microsoft.com/office/drawing/2014/main" id="{EED7F47A-12BF-4FA4-989D-581B49DAA6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87015" y="6039755"/>
            <a:ext cx="411578" cy="411578"/>
          </a:xfrm>
          <a:prstGeom prst="rect">
            <a:avLst/>
          </a:prstGeom>
        </p:spPr>
      </p:pic>
      <p:pic>
        <p:nvPicPr>
          <p:cNvPr id="20" name="Graphic 19" descr="Motorcycle">
            <a:extLst>
              <a:ext uri="{FF2B5EF4-FFF2-40B4-BE49-F238E27FC236}">
                <a16:creationId xmlns:a16="http://schemas.microsoft.com/office/drawing/2014/main" id="{22DA4139-1F6A-433D-93CF-91514994DA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85446" y="6094212"/>
            <a:ext cx="319419" cy="319419"/>
          </a:xfrm>
          <a:prstGeom prst="rect">
            <a:avLst/>
          </a:prstGeom>
        </p:spPr>
      </p:pic>
      <p:pic>
        <p:nvPicPr>
          <p:cNvPr id="22" name="Graphic 21" descr="Bus">
            <a:extLst>
              <a:ext uri="{FF2B5EF4-FFF2-40B4-BE49-F238E27FC236}">
                <a16:creationId xmlns:a16="http://schemas.microsoft.com/office/drawing/2014/main" id="{A0772737-8525-40B9-9290-A09EF9ACAF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20305" y="5958036"/>
            <a:ext cx="518794" cy="518794"/>
          </a:xfrm>
          <a:prstGeom prst="rect">
            <a:avLst/>
          </a:prstGeom>
        </p:spPr>
      </p:pic>
      <p:pic>
        <p:nvPicPr>
          <p:cNvPr id="24" name="Graphic 23" descr="Taxi">
            <a:extLst>
              <a:ext uri="{FF2B5EF4-FFF2-40B4-BE49-F238E27FC236}">
                <a16:creationId xmlns:a16="http://schemas.microsoft.com/office/drawing/2014/main" id="{F4956688-497D-4943-A105-DFFE013DCF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40967" y="6010776"/>
            <a:ext cx="411578" cy="411578"/>
          </a:xfrm>
          <a:prstGeom prst="rect">
            <a:avLst/>
          </a:prstGeom>
        </p:spPr>
      </p:pic>
      <p:pic>
        <p:nvPicPr>
          <p:cNvPr id="28" name="Picture 2" descr="https://oappa.ca/wp-content/uploads/2016/02/Lakehead-rgb-01.jpg">
            <a:extLst>
              <a:ext uri="{FF2B5EF4-FFF2-40B4-BE49-F238E27FC236}">
                <a16:creationId xmlns:a16="http://schemas.microsoft.com/office/drawing/2014/main" id="{C4360D50-5924-4A77-8D20-BAF8BD052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61" y="523684"/>
            <a:ext cx="1296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secure.surveymonkey.com/_resources/4833/30904833/eba5761f-01a0-447b-a4e9-20f718381f93.jpg">
            <a:extLst>
              <a:ext uri="{FF2B5EF4-FFF2-40B4-BE49-F238E27FC236}">
                <a16:creationId xmlns:a16="http://schemas.microsoft.com/office/drawing/2014/main" id="{18A07B75-49C3-404D-9DE6-F6E20E1C4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64" y="523684"/>
            <a:ext cx="766641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453" y="480301"/>
            <a:ext cx="10925101" cy="1517897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CA" sz="48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Questions?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3D5FECA-6517-4B2E-8961-AD1C51EF834A}"/>
              </a:ext>
            </a:extLst>
          </p:cNvPr>
          <p:cNvSpPr/>
          <p:nvPr/>
        </p:nvSpPr>
        <p:spPr>
          <a:xfrm>
            <a:off x="6373285" y="3176784"/>
            <a:ext cx="4878127" cy="360000"/>
          </a:xfrm>
          <a:custGeom>
            <a:avLst/>
            <a:gdLst>
              <a:gd name="connsiteX0" fmla="*/ 0 w 10119362"/>
              <a:gd name="connsiteY0" fmla="*/ 169690 h 1018119"/>
              <a:gd name="connsiteX1" fmla="*/ 169690 w 10119362"/>
              <a:gd name="connsiteY1" fmla="*/ 0 h 1018119"/>
              <a:gd name="connsiteX2" fmla="*/ 9949672 w 10119362"/>
              <a:gd name="connsiteY2" fmla="*/ 0 h 1018119"/>
              <a:gd name="connsiteX3" fmla="*/ 10119362 w 10119362"/>
              <a:gd name="connsiteY3" fmla="*/ 169690 h 1018119"/>
              <a:gd name="connsiteX4" fmla="*/ 10119362 w 10119362"/>
              <a:gd name="connsiteY4" fmla="*/ 848429 h 1018119"/>
              <a:gd name="connsiteX5" fmla="*/ 9949672 w 10119362"/>
              <a:gd name="connsiteY5" fmla="*/ 1018119 h 1018119"/>
              <a:gd name="connsiteX6" fmla="*/ 169690 w 10119362"/>
              <a:gd name="connsiteY6" fmla="*/ 1018119 h 1018119"/>
              <a:gd name="connsiteX7" fmla="*/ 0 w 10119362"/>
              <a:gd name="connsiteY7" fmla="*/ 848429 h 1018119"/>
              <a:gd name="connsiteX8" fmla="*/ 0 w 10119362"/>
              <a:gd name="connsiteY8" fmla="*/ 169690 h 101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19362" h="1018119">
                <a:moveTo>
                  <a:pt x="0" y="169690"/>
                </a:moveTo>
                <a:cubicBezTo>
                  <a:pt x="0" y="75973"/>
                  <a:pt x="75973" y="0"/>
                  <a:pt x="169690" y="0"/>
                </a:cubicBezTo>
                <a:lnTo>
                  <a:pt x="9949672" y="0"/>
                </a:lnTo>
                <a:cubicBezTo>
                  <a:pt x="10043389" y="0"/>
                  <a:pt x="10119362" y="75973"/>
                  <a:pt x="10119362" y="169690"/>
                </a:cubicBezTo>
                <a:lnTo>
                  <a:pt x="10119362" y="848429"/>
                </a:lnTo>
                <a:cubicBezTo>
                  <a:pt x="10119362" y="942146"/>
                  <a:pt x="10043389" y="1018119"/>
                  <a:pt x="9949672" y="1018119"/>
                </a:cubicBezTo>
                <a:lnTo>
                  <a:pt x="169690" y="1018119"/>
                </a:lnTo>
                <a:cubicBezTo>
                  <a:pt x="75973" y="1018119"/>
                  <a:pt x="0" y="942146"/>
                  <a:pt x="0" y="848429"/>
                </a:cubicBezTo>
                <a:lnTo>
                  <a:pt x="0" y="169690"/>
                </a:lnTo>
                <a:close/>
              </a:path>
            </a:pathLst>
          </a:custGeom>
          <a:solidFill>
            <a:srgbClr val="00417D"/>
          </a:solidFill>
          <a:ln w="15875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6380" tIns="156380" rIns="156380" bIns="156380" numCol="1" spcCol="1270" anchor="ctr" anchorCtr="0">
            <a:noAutofit/>
          </a:bodyPr>
          <a:lstStyle/>
          <a:p>
            <a:pPr marL="0" lvl="0" indent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Michel Bédard, Ph.D., FGSA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AADF3DE-4EC6-4572-B949-493CDFCE8B61}"/>
              </a:ext>
            </a:extLst>
          </p:cNvPr>
          <p:cNvSpPr/>
          <p:nvPr/>
        </p:nvSpPr>
        <p:spPr>
          <a:xfrm>
            <a:off x="6373286" y="2689346"/>
            <a:ext cx="4878127" cy="360000"/>
          </a:xfrm>
          <a:custGeom>
            <a:avLst/>
            <a:gdLst>
              <a:gd name="connsiteX0" fmla="*/ 0 w 10119362"/>
              <a:gd name="connsiteY0" fmla="*/ 169690 h 1018119"/>
              <a:gd name="connsiteX1" fmla="*/ 169690 w 10119362"/>
              <a:gd name="connsiteY1" fmla="*/ 0 h 1018119"/>
              <a:gd name="connsiteX2" fmla="*/ 9949672 w 10119362"/>
              <a:gd name="connsiteY2" fmla="*/ 0 h 1018119"/>
              <a:gd name="connsiteX3" fmla="*/ 10119362 w 10119362"/>
              <a:gd name="connsiteY3" fmla="*/ 169690 h 1018119"/>
              <a:gd name="connsiteX4" fmla="*/ 10119362 w 10119362"/>
              <a:gd name="connsiteY4" fmla="*/ 848429 h 1018119"/>
              <a:gd name="connsiteX5" fmla="*/ 9949672 w 10119362"/>
              <a:gd name="connsiteY5" fmla="*/ 1018119 h 1018119"/>
              <a:gd name="connsiteX6" fmla="*/ 169690 w 10119362"/>
              <a:gd name="connsiteY6" fmla="*/ 1018119 h 1018119"/>
              <a:gd name="connsiteX7" fmla="*/ 0 w 10119362"/>
              <a:gd name="connsiteY7" fmla="*/ 848429 h 1018119"/>
              <a:gd name="connsiteX8" fmla="*/ 0 w 10119362"/>
              <a:gd name="connsiteY8" fmla="*/ 169690 h 101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19362" h="1018119">
                <a:moveTo>
                  <a:pt x="0" y="169690"/>
                </a:moveTo>
                <a:cubicBezTo>
                  <a:pt x="0" y="75973"/>
                  <a:pt x="75973" y="0"/>
                  <a:pt x="169690" y="0"/>
                </a:cubicBezTo>
                <a:lnTo>
                  <a:pt x="9949672" y="0"/>
                </a:lnTo>
                <a:cubicBezTo>
                  <a:pt x="10043389" y="0"/>
                  <a:pt x="10119362" y="75973"/>
                  <a:pt x="10119362" y="169690"/>
                </a:cubicBezTo>
                <a:lnTo>
                  <a:pt x="10119362" y="848429"/>
                </a:lnTo>
                <a:cubicBezTo>
                  <a:pt x="10119362" y="942146"/>
                  <a:pt x="10043389" y="1018119"/>
                  <a:pt x="9949672" y="1018119"/>
                </a:cubicBezTo>
                <a:lnTo>
                  <a:pt x="169690" y="1018119"/>
                </a:lnTo>
                <a:cubicBezTo>
                  <a:pt x="75973" y="1018119"/>
                  <a:pt x="0" y="942146"/>
                  <a:pt x="0" y="848429"/>
                </a:cubicBezTo>
                <a:lnTo>
                  <a:pt x="0" y="169690"/>
                </a:lnTo>
                <a:close/>
              </a:path>
            </a:pathLst>
          </a:custGeom>
          <a:solidFill>
            <a:srgbClr val="FFC30F"/>
          </a:solidFill>
          <a:ln w="15875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50000"/>
              <a:hueOff val="-312358"/>
              <a:satOff val="-17687"/>
              <a:lumOff val="30835"/>
              <a:alphaOff val="0"/>
            </a:schemeClr>
          </a:fillRef>
          <a:effectRef idx="1">
            <a:schemeClr val="accent3">
              <a:shade val="50000"/>
              <a:hueOff val="-312358"/>
              <a:satOff val="-17687"/>
              <a:lumOff val="3083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6380" tIns="156380" rIns="156380" bIns="156380" numCol="1" spcCol="1270" anchor="ctr" anchorCtr="0">
            <a:noAutofit/>
          </a:bodyPr>
          <a:lstStyle/>
          <a:p>
            <a:pPr marL="0" lvl="0" indent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Juan Pernia, Ph.D., P. </a:t>
            </a:r>
            <a:r>
              <a:rPr lang="en-US" sz="2000" kern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</a:t>
            </a:r>
            <a:endParaRPr lang="en-US" sz="200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452EE0F-96E7-4C52-9E28-8A552F612556}"/>
              </a:ext>
            </a:extLst>
          </p:cNvPr>
          <p:cNvSpPr/>
          <p:nvPr/>
        </p:nvSpPr>
        <p:spPr>
          <a:xfrm>
            <a:off x="6385419" y="2194478"/>
            <a:ext cx="4878127" cy="360000"/>
          </a:xfrm>
          <a:custGeom>
            <a:avLst/>
            <a:gdLst>
              <a:gd name="connsiteX0" fmla="*/ 0 w 10119362"/>
              <a:gd name="connsiteY0" fmla="*/ 169690 h 1018119"/>
              <a:gd name="connsiteX1" fmla="*/ 169690 w 10119362"/>
              <a:gd name="connsiteY1" fmla="*/ 0 h 1018119"/>
              <a:gd name="connsiteX2" fmla="*/ 9949672 w 10119362"/>
              <a:gd name="connsiteY2" fmla="*/ 0 h 1018119"/>
              <a:gd name="connsiteX3" fmla="*/ 10119362 w 10119362"/>
              <a:gd name="connsiteY3" fmla="*/ 169690 h 1018119"/>
              <a:gd name="connsiteX4" fmla="*/ 10119362 w 10119362"/>
              <a:gd name="connsiteY4" fmla="*/ 848429 h 1018119"/>
              <a:gd name="connsiteX5" fmla="*/ 9949672 w 10119362"/>
              <a:gd name="connsiteY5" fmla="*/ 1018119 h 1018119"/>
              <a:gd name="connsiteX6" fmla="*/ 169690 w 10119362"/>
              <a:gd name="connsiteY6" fmla="*/ 1018119 h 1018119"/>
              <a:gd name="connsiteX7" fmla="*/ 0 w 10119362"/>
              <a:gd name="connsiteY7" fmla="*/ 848429 h 1018119"/>
              <a:gd name="connsiteX8" fmla="*/ 0 w 10119362"/>
              <a:gd name="connsiteY8" fmla="*/ 169690 h 101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19362" h="1018119">
                <a:moveTo>
                  <a:pt x="0" y="169690"/>
                </a:moveTo>
                <a:cubicBezTo>
                  <a:pt x="0" y="75973"/>
                  <a:pt x="75973" y="0"/>
                  <a:pt x="169690" y="0"/>
                </a:cubicBezTo>
                <a:lnTo>
                  <a:pt x="9949672" y="0"/>
                </a:lnTo>
                <a:cubicBezTo>
                  <a:pt x="10043389" y="0"/>
                  <a:pt x="10119362" y="75973"/>
                  <a:pt x="10119362" y="169690"/>
                </a:cubicBezTo>
                <a:lnTo>
                  <a:pt x="10119362" y="848429"/>
                </a:lnTo>
                <a:cubicBezTo>
                  <a:pt x="10119362" y="942146"/>
                  <a:pt x="10043389" y="1018119"/>
                  <a:pt x="9949672" y="1018119"/>
                </a:cubicBezTo>
                <a:lnTo>
                  <a:pt x="169690" y="1018119"/>
                </a:lnTo>
                <a:cubicBezTo>
                  <a:pt x="75973" y="1018119"/>
                  <a:pt x="0" y="942146"/>
                  <a:pt x="0" y="848429"/>
                </a:cubicBezTo>
                <a:lnTo>
                  <a:pt x="0" y="169690"/>
                </a:lnTo>
                <a:close/>
              </a:path>
            </a:pathLst>
          </a:custGeom>
          <a:solidFill>
            <a:srgbClr val="C81E23"/>
          </a:solidFill>
          <a:ln w="15875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shade val="50000"/>
              <a:hueOff val="-312358"/>
              <a:satOff val="-17687"/>
              <a:lumOff val="30835"/>
              <a:alphaOff val="0"/>
            </a:schemeClr>
          </a:fillRef>
          <a:effectRef idx="1">
            <a:schemeClr val="accent3">
              <a:shade val="50000"/>
              <a:hueOff val="-312358"/>
              <a:satOff val="-17687"/>
              <a:lumOff val="3083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6380" tIns="156380" rIns="156380" bIns="156380" numCol="1" spcCol="1270" anchor="ctr" anchorCtr="0">
            <a:noAutofit/>
          </a:bodyPr>
          <a:lstStyle/>
          <a:p>
            <a:pPr marL="0" lvl="0" indent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Sacha Dubois, MPH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583" y="1635229"/>
            <a:ext cx="5315357" cy="2718383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CA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Jeff Pascua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CA" sz="2000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M.Sc. Candidate, E.I.T.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CA" sz="2000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Department of Civil Engineering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CA" sz="2000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Lakehead University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CA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15"/>
              </a:rPr>
              <a:t>jpascua@lakeheadu.ca</a:t>
            </a:r>
            <a:endParaRPr lang="en-CA" cap="none" spc="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2" name="Picture 4" descr="Image result for linkedin vector">
            <a:extLst>
              <a:ext uri="{FF2B5EF4-FFF2-40B4-BE49-F238E27FC236}">
                <a16:creationId xmlns:a16="http://schemas.microsoft.com/office/drawing/2014/main" id="{D7C74CFB-5EF6-4468-95B6-CE038298E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93" y="353225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oappa.ca/wp-content/uploads/2016/02/Lakehead-rgb-01.jpg">
            <a:extLst>
              <a:ext uri="{FF2B5EF4-FFF2-40B4-BE49-F238E27FC236}">
                <a16:creationId xmlns:a16="http://schemas.microsoft.com/office/drawing/2014/main" id="{D4D07D81-D59F-4E9E-8597-1088435BD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93" y="4744201"/>
            <a:ext cx="1944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s://secure.surveymonkey.com/_resources/4833/30904833/eba5761f-01a0-447b-a4e9-20f718381f93.jpg">
            <a:extLst>
              <a:ext uri="{FF2B5EF4-FFF2-40B4-BE49-F238E27FC236}">
                <a16:creationId xmlns:a16="http://schemas.microsoft.com/office/drawing/2014/main" id="{436CEC74-89EA-4C86-A332-B1CE0A1B8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181" y="4702559"/>
            <a:ext cx="1184815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Image result for nosm logo transparent">
            <a:extLst>
              <a:ext uri="{FF2B5EF4-FFF2-40B4-BE49-F238E27FC236}">
                <a16:creationId xmlns:a16="http://schemas.microsoft.com/office/drawing/2014/main" id="{CE5A412A-D0B3-4E20-A8D6-570B31F20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69"/>
          <a:stretch/>
        </p:blipFill>
        <p:spPr bwMode="auto">
          <a:xfrm>
            <a:off x="3003979" y="4466117"/>
            <a:ext cx="922544" cy="112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AHR-CLR">
            <a:extLst>
              <a:ext uri="{FF2B5EF4-FFF2-40B4-BE49-F238E27FC236}">
                <a16:creationId xmlns:a16="http://schemas.microsoft.com/office/drawing/2014/main" id="{E1D68F8F-E5C7-4458-929E-E20CD473F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348" y="4618975"/>
            <a:ext cx="1155911" cy="77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900335F-EC20-4747-AB8A-0A667F3A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22</a:t>
            </a:fld>
            <a:r>
              <a:rPr lang="en-CA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sp>
        <p:nvSpPr>
          <p:cNvPr id="37" name="Footer Placeholder 94">
            <a:extLst>
              <a:ext uri="{FF2B5EF4-FFF2-40B4-BE49-F238E27FC236}">
                <a16:creationId xmlns:a16="http://schemas.microsoft.com/office/drawing/2014/main" id="{3B909423-AA61-4F24-BAF7-E358577F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</p:spTree>
    <p:extLst>
      <p:ext uri="{BB962C8B-B14F-4D97-AF65-F5344CB8AC3E}">
        <p14:creationId xmlns:p14="http://schemas.microsoft.com/office/powerpoint/2010/main" val="353838393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1" y="159213"/>
          <a:ext cx="2924988" cy="5665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988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</a:tblGrid>
              <a:tr h="941476">
                <a:tc>
                  <a:txBody>
                    <a:bodyPr/>
                    <a:lstStyle/>
                    <a:p>
                      <a:pPr algn="l"/>
                      <a:r>
                        <a:rPr lang="en-US" sz="1600" cap="none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Predictor Variable</a:t>
                      </a:r>
                      <a:endParaRPr lang="en-CA" sz="16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Pedestrian Age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(Center: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10, Increment: 5)</a:t>
                      </a:r>
                      <a:endParaRPr lang="en-CA" sz="10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417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Pedestrian Age</a:t>
                      </a:r>
                      <a:endParaRPr lang="en-CA" sz="1300" baseline="30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169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Pedestrian Age (Squared)</a:t>
                      </a:r>
                      <a:endParaRPr lang="en-CA" sz="13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065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Pedestrian Sex</a:t>
                      </a:r>
                      <a:endParaRPr lang="en-CA" sz="14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76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Male</a:t>
                      </a:r>
                      <a:endParaRPr lang="en-CA" sz="13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299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Female</a:t>
                      </a:r>
                      <a:endParaRPr lang="en-CA" sz="13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336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Pedestrian Action</a:t>
                      </a:r>
                      <a:endParaRPr lang="en-CA" sz="14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814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Unsafe Pedestrian Action (UPA)</a:t>
                      </a:r>
                      <a:endParaRPr lang="en-CA" sz="1300" baseline="30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258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 UPAs reported</a:t>
                      </a:r>
                      <a:endParaRPr lang="en-CA" sz="13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2865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Driver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Age</a:t>
                      </a:r>
                      <a:br>
                        <a:rPr lang="en-US" sz="14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(Center: 16, Increment: 5)</a:t>
                      </a:r>
                      <a:endParaRPr lang="en-CA" sz="10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7584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Driver Age</a:t>
                      </a:r>
                      <a:endParaRPr lang="en-CA" sz="1300" baseline="30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686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Driver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Age (Squared)</a:t>
                      </a:r>
                      <a:endParaRPr lang="en-CA" sz="13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4442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Driver Sex</a:t>
                      </a:r>
                      <a:endParaRPr lang="en-CA" sz="14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865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Male</a:t>
                      </a:r>
                      <a:endParaRPr lang="en-CA" sz="13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5700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Female</a:t>
                      </a:r>
                      <a:endParaRPr lang="en-CA" sz="13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3705279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r>
              <a:rPr lang="en-CA" sz="1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Ex1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4F6B25E-3985-4263-8578-F99318D1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2600" y="3768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E0FAC8-9441-4E70-ADBD-3809B5C237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10789" y="159213"/>
          <a:ext cx="3771086" cy="56647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5543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  <a:gridCol w="1885543">
                  <a:extLst>
                    <a:ext uri="{9D8B030D-6E8A-4147-A177-3AD203B41FA5}">
                      <a16:colId xmlns:a16="http://schemas.microsoft.com/office/drawing/2014/main" val="313358736"/>
                    </a:ext>
                  </a:extLst>
                </a:gridCol>
              </a:tblGrid>
              <a:tr h="468435"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Univariable Analyses</a:t>
                      </a:r>
                      <a:br>
                        <a:rPr lang="en-CA" sz="14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CA" sz="10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Unadjusted Odds Ratios</a:t>
                      </a:r>
                      <a:endParaRPr lang="en-CA" sz="1400" cap="none" baseline="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CA" sz="16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468435">
                <a:tc>
                  <a:txBody>
                    <a:bodyPr/>
                    <a:lstStyle/>
                    <a:p>
                      <a:pPr algn="ctr"/>
                      <a:r>
                        <a:rPr lang="en-CA" sz="12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Non-Severe Injuries</a:t>
                      </a:r>
                      <a:endParaRPr lang="en-CA" sz="1200" cap="none" baseline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Severe Injuries</a:t>
                      </a:r>
                      <a:endParaRPr lang="en-CA" sz="1200" cap="none" baseline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261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4177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0.86 (0.86 – 0.87)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0.96 (0.95 – 0.96)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1696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1.01 (1.01 – 1.01)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065195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762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1.22 (1.20 – 1.24)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1.61 (1.58 – 1.64)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2994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336614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8140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1.77 (1.74 – 1.80)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3.35 (3.28 – 3.41)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2587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286579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75845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0.85 (0.84 – 0.86)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0.80 (0.79 – 0.81)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68678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1.01 (1.01 – 1.01)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1.01 (1.01 – 1.01)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4442300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8655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0.76 (0.75 – 0.78)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0.91 (0.89 – 0.93)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57001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370527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0A47DA2-FACF-4BF0-8A83-7B4436EEB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86743"/>
              </p:ext>
            </p:extLst>
          </p:nvPr>
        </p:nvGraphicFramePr>
        <p:xfrm>
          <a:off x="7381875" y="158042"/>
          <a:ext cx="3771086" cy="56642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5543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  <a:gridCol w="1885543">
                  <a:extLst>
                    <a:ext uri="{9D8B030D-6E8A-4147-A177-3AD203B41FA5}">
                      <a16:colId xmlns:a16="http://schemas.microsoft.com/office/drawing/2014/main" val="313358736"/>
                    </a:ext>
                  </a:extLst>
                </a:gridCol>
              </a:tblGrid>
              <a:tr h="468435"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Full MNL Model</a:t>
                      </a:r>
                      <a:br>
                        <a:rPr lang="en-CA" sz="14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CA" sz="10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Adjusted Odds Ratios</a:t>
                      </a:r>
                      <a:endParaRPr lang="en-CA" sz="1400" cap="none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CA" sz="16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CA" sz="12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Non-Severe Injuries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Severe Injuries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261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4177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0.82 (0.90 – 0.93)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(0.99 – 1.02)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1696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1.01 (1.01 – 1.01)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1.01 (1.01 – 1.01)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065195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762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0.69 (0.66 – 0.72)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0.77 (0.74 – 0.81)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2994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336614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8140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1.72 (1.64 – 1.80)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2.19 (2.08 – 2.30)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2587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286579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75845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0.85 (0.84 – 0.87)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0.82 (0.80 – 0.83)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68678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1.01 (1.01 – 1.01)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1.01 (1.01 – 1.01)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4442300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8655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0.77 (0.74 – 0.80)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1.08 (1.03 – 1.13)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57001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3705279"/>
                  </a:ext>
                </a:extLst>
              </a:tr>
            </a:tbl>
          </a:graphicData>
        </a:graphic>
      </p:graphicFrame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029F4B0-B23B-4C23-84FB-F4F5CF391A8A}"/>
              </a:ext>
            </a:extLst>
          </p:cNvPr>
          <p:cNvSpPr txBox="1">
            <a:spLocks/>
          </p:cNvSpPr>
          <p:nvPr/>
        </p:nvSpPr>
        <p:spPr>
          <a:xfrm>
            <a:off x="239256" y="5924617"/>
            <a:ext cx="4300993" cy="295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Values in parentheses represent 95% confidence intervals.</a:t>
            </a:r>
          </a:p>
        </p:txBody>
      </p:sp>
      <p:sp>
        <p:nvSpPr>
          <p:cNvPr id="11" name="Footer Placeholder 94">
            <a:extLst>
              <a:ext uri="{FF2B5EF4-FFF2-40B4-BE49-F238E27FC236}">
                <a16:creationId xmlns:a16="http://schemas.microsoft.com/office/drawing/2014/main" id="{D0F998D7-724D-409D-BA1C-86D9BAF8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</p:spTree>
    <p:extLst>
      <p:ext uri="{BB962C8B-B14F-4D97-AF65-F5344CB8AC3E}">
        <p14:creationId xmlns:p14="http://schemas.microsoft.com/office/powerpoint/2010/main" val="3232749245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1" y="159213"/>
          <a:ext cx="2924988" cy="505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988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</a:tblGrid>
              <a:tr h="941476">
                <a:tc>
                  <a:txBody>
                    <a:bodyPr/>
                    <a:lstStyle/>
                    <a:p>
                      <a:pPr algn="l"/>
                      <a:r>
                        <a:rPr lang="en-US" sz="1600" cap="none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Predictor Variable</a:t>
                      </a:r>
                      <a:endParaRPr lang="en-CA" sz="16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Crash Day</a:t>
                      </a:r>
                      <a:endParaRPr lang="en-CA" sz="14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76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Weekend</a:t>
                      </a:r>
                      <a:endParaRPr lang="en-CA" sz="13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299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Weekday</a:t>
                      </a:r>
                      <a:endParaRPr lang="en-CA" sz="13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336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Light Condition</a:t>
                      </a:r>
                      <a:endParaRPr lang="en-CA" sz="14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814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Dark &amp; Unlit</a:t>
                      </a:r>
                      <a:endParaRPr lang="en-CA" sz="1300" baseline="30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258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Dark &amp; Artificially Lit</a:t>
                      </a:r>
                      <a:endParaRPr lang="en-CA" sz="13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2865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Daylight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2332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Surface Condition</a:t>
                      </a:r>
                      <a:endParaRPr lang="en-CA" sz="10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7584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Adverse</a:t>
                      </a:r>
                      <a:endParaRPr lang="en-CA" sz="1300" baseline="30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686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Dry</a:t>
                      </a:r>
                      <a:endParaRPr lang="en-CA" sz="13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4442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Vehicle Type</a:t>
                      </a:r>
                      <a:endParaRPr lang="en-CA" sz="14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865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Trucks</a:t>
                      </a:r>
                      <a:endParaRPr lang="en-CA" sz="13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5700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Utility Vehicles</a:t>
                      </a:r>
                      <a:endParaRPr lang="en-CA" sz="13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3705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Automobiles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6292403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r>
              <a:rPr lang="en-CA" sz="1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Ex2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4F6B25E-3985-4263-8578-F99318D1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2600" y="3768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E0FAC8-9441-4E70-ADBD-3809B5C237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10789" y="159213"/>
          <a:ext cx="3771086" cy="5056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5543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  <a:gridCol w="1885543">
                  <a:extLst>
                    <a:ext uri="{9D8B030D-6E8A-4147-A177-3AD203B41FA5}">
                      <a16:colId xmlns:a16="http://schemas.microsoft.com/office/drawing/2014/main" val="313358736"/>
                    </a:ext>
                  </a:extLst>
                </a:gridCol>
              </a:tblGrid>
              <a:tr h="468435"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Univariable Analyses</a:t>
                      </a:r>
                      <a:br>
                        <a:rPr lang="en-CA" sz="14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CA" sz="10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Unadjusted Odds Ratios</a:t>
                      </a:r>
                      <a:endParaRPr lang="en-CA" sz="1400" cap="none" baseline="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CA" sz="16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468435">
                <a:tc>
                  <a:txBody>
                    <a:bodyPr/>
                    <a:lstStyle/>
                    <a:p>
                      <a:pPr algn="ctr"/>
                      <a:r>
                        <a:rPr lang="en-CA" sz="12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Non-Severe Injuries</a:t>
                      </a:r>
                      <a:endParaRPr lang="en-CA" sz="1200" cap="none" baseline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Severe Injuries</a:t>
                      </a:r>
                      <a:endParaRPr lang="en-CA" sz="1200" cap="none" baseline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26126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762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1.54 (1.51 – 1.57)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1.73 (1.70 – 1.77)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2994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336614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8140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1.60 (1.55 – 1.65)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4.27 (4.13 – 4.40)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2587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1.06 (1.04 – 1.08)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1.91 (1.87 – 1.95)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286579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3879454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75845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0.72 (0.70 – 0.73)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0.67 (0.65 – 0.69)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68678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4442300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8655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0.77 (0.75 – 0.78)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0.93 (0.91 – 0.95)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57001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1.06 (1.03 – 1.08)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1.08 (1.05 – 1.11)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370527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47368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0A47DA2-FACF-4BF0-8A83-7B4436EEB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67849"/>
              </p:ext>
            </p:extLst>
          </p:nvPr>
        </p:nvGraphicFramePr>
        <p:xfrm>
          <a:off x="7381875" y="158042"/>
          <a:ext cx="3771086" cy="50563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5543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  <a:gridCol w="1885543">
                  <a:extLst>
                    <a:ext uri="{9D8B030D-6E8A-4147-A177-3AD203B41FA5}">
                      <a16:colId xmlns:a16="http://schemas.microsoft.com/office/drawing/2014/main" val="313358736"/>
                    </a:ext>
                  </a:extLst>
                </a:gridCol>
              </a:tblGrid>
              <a:tr h="468435"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Full MNL Model</a:t>
                      </a:r>
                      <a:br>
                        <a:rPr lang="en-CA" sz="14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CA" sz="10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Adjusted Odds Ratios</a:t>
                      </a:r>
                      <a:endParaRPr lang="en-CA" sz="1400" cap="none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CA" sz="16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468435">
                <a:tc>
                  <a:txBody>
                    <a:bodyPr/>
                    <a:lstStyle/>
                    <a:p>
                      <a:pPr algn="ctr"/>
                      <a:r>
                        <a:rPr lang="en-CA" sz="12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Non-Severe Injuries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Severe Injuries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26126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762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1.39 (1.32 – 1.45)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1.40 (1.33 – 1.47)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2994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336614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8140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0.94 (0.88 – 1.01)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1.99 (1.86 – 2.14)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2587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0.77 (0.74 – 0.81)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1.48 (1.41 – 1.55)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286579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4420696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75845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0.71 (0.67 – 0.75)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0.53 (0.50 – 0.56)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68678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4442300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8655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0.98</a:t>
                      </a:r>
                      <a:r>
                        <a:rPr lang="en-CA" sz="1300" baseline="300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*</a:t>
                      </a:r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(0.94 – 1.02)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1.34 (1.28 – 1.40)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57001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2.91 (2.73 – 3.10)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3.38 (3.16 – 3.62)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370527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0802978"/>
                  </a:ext>
                </a:extLst>
              </a:tr>
            </a:tbl>
          </a:graphicData>
        </a:graphic>
      </p:graphicFrame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63DC2ED-FF12-46A0-8149-AA97842948ED}"/>
              </a:ext>
            </a:extLst>
          </p:cNvPr>
          <p:cNvSpPr txBox="1">
            <a:spLocks/>
          </p:cNvSpPr>
          <p:nvPr/>
        </p:nvSpPr>
        <p:spPr>
          <a:xfrm>
            <a:off x="239256" y="5924617"/>
            <a:ext cx="4300993" cy="295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Values in parentheses represent 95% confidence intervals.</a:t>
            </a:r>
          </a:p>
        </p:txBody>
      </p:sp>
      <p:sp>
        <p:nvSpPr>
          <p:cNvPr id="11" name="Footer Placeholder 94">
            <a:extLst>
              <a:ext uri="{FF2B5EF4-FFF2-40B4-BE49-F238E27FC236}">
                <a16:creationId xmlns:a16="http://schemas.microsoft.com/office/drawing/2014/main" id="{DFFCBB90-3898-4D92-9388-5C373778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</p:spTree>
    <p:extLst>
      <p:ext uri="{BB962C8B-B14F-4D97-AF65-F5344CB8AC3E}">
        <p14:creationId xmlns:p14="http://schemas.microsoft.com/office/powerpoint/2010/main" val="795998522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1" y="159213"/>
          <a:ext cx="2924988" cy="4919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988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</a:tblGrid>
              <a:tr h="941476">
                <a:tc>
                  <a:txBody>
                    <a:bodyPr/>
                    <a:lstStyle/>
                    <a:p>
                      <a:pPr algn="l"/>
                      <a:r>
                        <a:rPr lang="en-US" sz="1600" cap="none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Predictor Variable</a:t>
                      </a:r>
                      <a:endParaRPr lang="en-CA" sz="16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Posted Speed Limit (PSL)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(Center: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30 mph, Increment: 5 mph)</a:t>
                      </a:r>
                      <a:endParaRPr lang="en-CA" sz="10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417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PSL</a:t>
                      </a:r>
                      <a:endParaRPr lang="en-CA" sz="1300" baseline="30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169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Vehicle Movement</a:t>
                      </a:r>
                      <a:endParaRPr lang="en-CA" sz="14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76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Turning Left</a:t>
                      </a:r>
                      <a:endParaRPr lang="en-CA" sz="13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299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Turning Right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6247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Straight / Through</a:t>
                      </a:r>
                      <a:endParaRPr lang="en-CA" sz="13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336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Crash Location</a:t>
                      </a:r>
                      <a:endParaRPr lang="en-CA" sz="14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814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Midblock</a:t>
                      </a:r>
                      <a:endParaRPr lang="en-CA" sz="1300" baseline="30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258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3-/4-leg Intersection</a:t>
                      </a:r>
                      <a:endParaRPr lang="en-CA" sz="13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2865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Traffic Control</a:t>
                      </a:r>
                      <a:endParaRPr lang="en-CA" sz="10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7584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 Control</a:t>
                      </a:r>
                      <a:endParaRPr lang="en-CA" sz="1300" baseline="30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686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Regulatory Sign</a:t>
                      </a:r>
                      <a:endParaRPr lang="en-CA" sz="13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4442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Signalized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7050130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r>
              <a:rPr lang="en-CA" sz="1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Ex3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4F6B25E-3985-4263-8578-F99318D1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2600" y="3768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E0FAC8-9441-4E70-ADBD-3809B5C237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10789" y="159213"/>
          <a:ext cx="3771086" cy="491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5543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  <a:gridCol w="1885543">
                  <a:extLst>
                    <a:ext uri="{9D8B030D-6E8A-4147-A177-3AD203B41FA5}">
                      <a16:colId xmlns:a16="http://schemas.microsoft.com/office/drawing/2014/main" val="313358736"/>
                    </a:ext>
                  </a:extLst>
                </a:gridCol>
              </a:tblGrid>
              <a:tr h="468435"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Univariable Analyses</a:t>
                      </a:r>
                      <a:br>
                        <a:rPr lang="en-CA" sz="14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CA" sz="10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Unadjusted Odds Ratios</a:t>
                      </a:r>
                      <a:endParaRPr lang="en-CA" sz="1400" cap="none" baseline="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CA" sz="16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468435">
                <a:tc>
                  <a:txBody>
                    <a:bodyPr/>
                    <a:lstStyle/>
                    <a:p>
                      <a:pPr algn="ctr"/>
                      <a:r>
                        <a:rPr lang="en-CA" sz="12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Non-Severe Injuries</a:t>
                      </a:r>
                      <a:endParaRPr lang="en-CA" sz="1200" cap="none" baseline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Severe Injuries</a:t>
                      </a:r>
                      <a:endParaRPr lang="en-CA" sz="1200" cap="none" baseline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261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4177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1.08 (1.08 – 1.09)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1.38 (1.37 – 1.39)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169694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762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0.57 (0.56 – 0.58)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0.25 (0.24 – 0.26)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2994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0.65 (0.64 – 0.67)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0.27 (0.26 – 0.28)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3366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5007292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8140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1.31 (1.29 – 1.33)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2.02 (1.99 – 2.07)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2587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286579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75845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1.57 (1.55 – 1.60)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2.55 (2.49 – 2.60)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68678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1.43 (1.38 – 1.47)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1.46 (1.40 – 1.52)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44423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097525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0A47DA2-FACF-4BF0-8A83-7B4436EEB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28086"/>
              </p:ext>
            </p:extLst>
          </p:nvPr>
        </p:nvGraphicFramePr>
        <p:xfrm>
          <a:off x="7381875" y="158042"/>
          <a:ext cx="3771086" cy="491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5543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  <a:gridCol w="1885543">
                  <a:extLst>
                    <a:ext uri="{9D8B030D-6E8A-4147-A177-3AD203B41FA5}">
                      <a16:colId xmlns:a16="http://schemas.microsoft.com/office/drawing/2014/main" val="313358736"/>
                    </a:ext>
                  </a:extLst>
                </a:gridCol>
              </a:tblGrid>
              <a:tr h="468435"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Full MNL Model</a:t>
                      </a:r>
                      <a:br>
                        <a:rPr lang="en-CA" sz="14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CA" sz="10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Adjusted Odds Ratios</a:t>
                      </a:r>
                      <a:endParaRPr lang="en-CA" sz="1400" cap="none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CA" sz="16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468435">
                <a:tc>
                  <a:txBody>
                    <a:bodyPr/>
                    <a:lstStyle/>
                    <a:p>
                      <a:pPr algn="ctr"/>
                      <a:r>
                        <a:rPr lang="en-CA" sz="12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Non-Severe Injuries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Severe Injuries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261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4177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0.95 (0.94 – 0.96)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1.04 (1.02 – 1.05)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169694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762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0.96 (0.90 – 1.02)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0.45 (0.42 – 0.48)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2994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0.73 (0.68 – 0.79)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0.37 (0.33 – 0.40)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3366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7942188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8140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0.98</a:t>
                      </a:r>
                      <a:r>
                        <a:rPr lang="en-CA" sz="1300" baseline="300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*</a:t>
                      </a:r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(0.93 – 1.04)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0.79 (0.74 – 0.84)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2587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286579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75845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1.02</a:t>
                      </a:r>
                      <a:r>
                        <a:rPr lang="en-CA" sz="1300" baseline="300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*</a:t>
                      </a:r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(0.96 – 1.08)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1.36 (1.27 – 1.45)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68678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1.05</a:t>
                      </a:r>
                      <a:r>
                        <a:rPr lang="en-CA" sz="1300" baseline="300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*</a:t>
                      </a:r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(0.98 – 1.13)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1.57 (1.44 – 1.71)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44423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3894965"/>
                  </a:ext>
                </a:extLst>
              </a:tr>
            </a:tbl>
          </a:graphicData>
        </a:graphic>
      </p:graphicFrame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3FAB646-A14D-4BD1-9459-DF69079A325C}"/>
              </a:ext>
            </a:extLst>
          </p:cNvPr>
          <p:cNvSpPr txBox="1">
            <a:spLocks/>
          </p:cNvSpPr>
          <p:nvPr/>
        </p:nvSpPr>
        <p:spPr>
          <a:xfrm>
            <a:off x="239256" y="5924617"/>
            <a:ext cx="4300993" cy="295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Values in parentheses represent 95% confidence intervals.</a:t>
            </a:r>
          </a:p>
        </p:txBody>
      </p:sp>
      <p:sp>
        <p:nvSpPr>
          <p:cNvPr id="10" name="Footer Placeholder 94">
            <a:extLst>
              <a:ext uri="{FF2B5EF4-FFF2-40B4-BE49-F238E27FC236}">
                <a16:creationId xmlns:a16="http://schemas.microsoft.com/office/drawing/2014/main" id="{845792FD-916C-4540-8422-84AD80DA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</p:spTree>
    <p:extLst>
      <p:ext uri="{BB962C8B-B14F-4D97-AF65-F5344CB8AC3E}">
        <p14:creationId xmlns:p14="http://schemas.microsoft.com/office/powerpoint/2010/main" val="1010540201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1" y="159213"/>
          <a:ext cx="2924988" cy="299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988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</a:tblGrid>
              <a:tr h="941476">
                <a:tc>
                  <a:txBody>
                    <a:bodyPr/>
                    <a:lstStyle/>
                    <a:p>
                      <a:pPr algn="l"/>
                      <a:r>
                        <a:rPr lang="en-US" sz="1600" cap="none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Predictor Variable</a:t>
                      </a:r>
                      <a:endParaRPr lang="en-CA" sz="16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Roadway Profile</a:t>
                      </a:r>
                      <a:endParaRPr lang="en-CA" sz="14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76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Vertical Curvature</a:t>
                      </a:r>
                      <a:endParaRPr lang="en-CA" sz="13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299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Level Roadway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6247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Median Type</a:t>
                      </a:r>
                      <a:endParaRPr lang="en-CA" sz="14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814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 Median (Undivided)</a:t>
                      </a:r>
                      <a:endParaRPr lang="en-CA" sz="1300" baseline="30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258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US" sz="13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Painted Median</a:t>
                      </a:r>
                      <a:endParaRPr lang="en-CA" sz="13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2865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1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Physical Median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7050130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r>
              <a:rPr lang="en-CA" sz="1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Ex4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4F6B25E-3985-4263-8578-F99318D1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2600" y="3768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E0FAC8-9441-4E70-ADBD-3809B5C237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10789" y="159213"/>
          <a:ext cx="3771086" cy="3013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5543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  <a:gridCol w="1885543">
                  <a:extLst>
                    <a:ext uri="{9D8B030D-6E8A-4147-A177-3AD203B41FA5}">
                      <a16:colId xmlns:a16="http://schemas.microsoft.com/office/drawing/2014/main" val="313358736"/>
                    </a:ext>
                  </a:extLst>
                </a:gridCol>
              </a:tblGrid>
              <a:tr h="468435"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Univariable Analyses</a:t>
                      </a:r>
                      <a:br>
                        <a:rPr lang="en-CA" sz="14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CA" sz="10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Unadjusted Odds Ratios</a:t>
                      </a:r>
                      <a:endParaRPr lang="en-CA" sz="1400" cap="none" baseline="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CA" sz="16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468435">
                <a:tc>
                  <a:txBody>
                    <a:bodyPr/>
                    <a:lstStyle/>
                    <a:p>
                      <a:pPr algn="ctr"/>
                      <a:r>
                        <a:rPr lang="en-CA" sz="12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Non-Severe Injuries</a:t>
                      </a:r>
                      <a:endParaRPr lang="en-CA" sz="1200" cap="none" baseline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Severe Injuries</a:t>
                      </a:r>
                      <a:endParaRPr lang="en-CA" sz="1200" cap="none" baseline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26126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4177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1.59 (1.54 – 1.64)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2.37 (2.29 – 2.45)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169694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762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2994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0.84 (0.81 – 0.87)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0.45 (0.43 – 0.47)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3366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1.31 (1.25 – 1.37)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1.03</a:t>
                      </a:r>
                      <a:r>
                        <a:rPr lang="en-CA" sz="1300" baseline="300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*</a:t>
                      </a:r>
                      <a:r>
                        <a:rPr lang="en-CA" sz="13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(0.99 – 1.08)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5007292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81404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0A47DA2-FACF-4BF0-8A83-7B4436EEB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469576"/>
              </p:ext>
            </p:extLst>
          </p:nvPr>
        </p:nvGraphicFramePr>
        <p:xfrm>
          <a:off x="7381875" y="158042"/>
          <a:ext cx="3771086" cy="30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5543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  <a:gridCol w="1885543">
                  <a:extLst>
                    <a:ext uri="{9D8B030D-6E8A-4147-A177-3AD203B41FA5}">
                      <a16:colId xmlns:a16="http://schemas.microsoft.com/office/drawing/2014/main" val="313358736"/>
                    </a:ext>
                  </a:extLst>
                </a:gridCol>
              </a:tblGrid>
              <a:tr h="468435"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Full MNL Model</a:t>
                      </a:r>
                      <a:br>
                        <a:rPr lang="en-CA" sz="14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CA" sz="1000" cap="none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Adjusted Odds Ratios</a:t>
                      </a:r>
                      <a:endParaRPr lang="en-CA" sz="1400" cap="none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CA" sz="16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468435">
                <a:tc>
                  <a:txBody>
                    <a:bodyPr/>
                    <a:lstStyle/>
                    <a:p>
                      <a:pPr algn="ctr"/>
                      <a:r>
                        <a:rPr lang="en-CA" sz="12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Non-Severe Injuries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Severe Injuries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26126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4177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1.42 (1.32 – 1.53)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baseline="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2.55 (2.36 – 2.74)</a:t>
                      </a:r>
                      <a:endParaRPr lang="en-CA" sz="13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169694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762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2994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0.31 (0.29 – 0.34)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0.25 (0.23 – 0.27)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3366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0.45 (0.41 – 0.49)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300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0.37 (0.35 – 0.40)</a:t>
                      </a:r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7942188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300" dirty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814043"/>
                  </a:ext>
                </a:extLst>
              </a:tr>
            </a:tbl>
          </a:graphicData>
        </a:graphic>
      </p:graphicFrame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B375691-7D31-4ED9-972E-42AB63CAFD43}"/>
              </a:ext>
            </a:extLst>
          </p:cNvPr>
          <p:cNvSpPr txBox="1">
            <a:spLocks/>
          </p:cNvSpPr>
          <p:nvPr/>
        </p:nvSpPr>
        <p:spPr>
          <a:xfrm>
            <a:off x="239256" y="5924617"/>
            <a:ext cx="4300993" cy="295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Values in parentheses represent 95% confidence intervals.</a:t>
            </a:r>
          </a:p>
        </p:txBody>
      </p:sp>
      <p:sp>
        <p:nvSpPr>
          <p:cNvPr id="10" name="Footer Placeholder 94">
            <a:extLst>
              <a:ext uri="{FF2B5EF4-FFF2-40B4-BE49-F238E27FC236}">
                <a16:creationId xmlns:a16="http://schemas.microsoft.com/office/drawing/2014/main" id="{6B206654-6427-40A2-8937-664FED62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</p:spTree>
    <p:extLst>
      <p:ext uri="{BB962C8B-B14F-4D97-AF65-F5344CB8AC3E}">
        <p14:creationId xmlns:p14="http://schemas.microsoft.com/office/powerpoint/2010/main" val="4025227077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38B8727-D318-4B70-B353-C390602FF3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0C8367-28B6-4EF1-B182-01BEC98727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9E3F4C-17F5-49E4-B05F-80C6B348AF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ooter Placeholder 94">
            <a:extLst>
              <a:ext uri="{FF2B5EF4-FFF2-40B4-BE49-F238E27FC236}">
                <a16:creationId xmlns:a16="http://schemas.microsoft.com/office/drawing/2014/main" id="{1821D16C-1FCD-4C27-846F-7182D5FB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2028"/>
            <a:ext cx="4040071" cy="466027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 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  <p:pic>
        <p:nvPicPr>
          <p:cNvPr id="64" name="Graphic 63" descr="Run">
            <a:extLst>
              <a:ext uri="{FF2B5EF4-FFF2-40B4-BE49-F238E27FC236}">
                <a16:creationId xmlns:a16="http://schemas.microsoft.com/office/drawing/2014/main" id="{5C2BA1DB-B4B0-489A-BF1A-C8CB9E896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7214" y="5503181"/>
            <a:ext cx="900000" cy="90000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DC25EB28-98E4-491D-AC30-A073E7BE9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984" y="5497981"/>
            <a:ext cx="900000" cy="900000"/>
          </a:xfrm>
          <a:prstGeom prst="rect">
            <a:avLst/>
          </a:prstGeom>
        </p:spPr>
      </p:pic>
      <p:pic>
        <p:nvPicPr>
          <p:cNvPr id="66" name="Graphic 65" descr="Walk">
            <a:extLst>
              <a:ext uri="{FF2B5EF4-FFF2-40B4-BE49-F238E27FC236}">
                <a16:creationId xmlns:a16="http://schemas.microsoft.com/office/drawing/2014/main" id="{D36DD25B-89BA-47F7-B60D-76917C1816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4274" y="5497981"/>
            <a:ext cx="900000" cy="900000"/>
          </a:xfrm>
          <a:prstGeom prst="rect">
            <a:avLst/>
          </a:prstGeom>
        </p:spPr>
      </p:pic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75B7FD3C-168E-441B-985C-6545A2C8C8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705805"/>
              </p:ext>
            </p:extLst>
          </p:nvPr>
        </p:nvGraphicFramePr>
        <p:xfrm>
          <a:off x="4716197" y="453830"/>
          <a:ext cx="6858000" cy="319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7940B66F-F436-486A-B152-ACEF185D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57" y="4189444"/>
            <a:ext cx="7299312" cy="2039233"/>
          </a:xfrm>
        </p:spPr>
        <p:txBody>
          <a:bodyPr anchor="t">
            <a:normAutofit/>
          </a:bodyPr>
          <a:lstStyle/>
          <a:p>
            <a:pPr marL="201168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n-CA" sz="2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recent report from the GHSA indicated a </a:t>
            </a:r>
            <a:r>
              <a:rPr lang="en-CA" sz="2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projected fatality count of 6,227 pedestrians in 2018</a:t>
            </a:r>
            <a:r>
              <a:rPr lang="en-CA" sz="2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representing: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CA" sz="2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4% increase from 2017, and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CA" sz="2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highest pedestrian death count since 1990.</a:t>
            </a:r>
            <a:r>
              <a:rPr lang="en-CA" sz="2200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CA" sz="2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75B3F3C-2E8D-4B4F-9D75-ACED44F51C0A}"/>
              </a:ext>
            </a:extLst>
          </p:cNvPr>
          <p:cNvSpPr txBox="1">
            <a:spLocks/>
          </p:cNvSpPr>
          <p:nvPr/>
        </p:nvSpPr>
        <p:spPr>
          <a:xfrm>
            <a:off x="4508438" y="3630308"/>
            <a:ext cx="6476085" cy="41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291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400" b="1" dirty="0">
                <a:latin typeface="Segoe UI Semibold" panose="020B0702040204020203" pitchFamily="34" charset="0"/>
                <a:ea typeface="Open Sans" panose="020B0606030504020204" pitchFamily="34" charset="0"/>
                <a:cs typeface="Segoe UI Semibold" panose="020B0702040204020203" pitchFamily="34" charset="0"/>
              </a:rPr>
              <a:t>Figure 1</a:t>
            </a:r>
            <a:r>
              <a:rPr lang="en-CA" sz="1400" dirty="0">
                <a:latin typeface="Segoe UI Semibold" panose="020B0702040204020203" pitchFamily="34" charset="0"/>
                <a:ea typeface="Open Sans" panose="020B0606030504020204" pitchFamily="34" charset="0"/>
                <a:cs typeface="Segoe UI Semibold" panose="020B0702040204020203" pitchFamily="34" charset="0"/>
              </a:rPr>
              <a:t>: Annual pedestrian fatality trend within the United States, 1975-2017 (1).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3231" y="533991"/>
            <a:ext cx="3241504" cy="4781618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CA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Fatal pedestrian injury counts </a:t>
            </a:r>
            <a:br>
              <a:rPr lang="en-CA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 the U.S. have been increasing since 2009.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5CE1BD-39B2-4565-A0AE-34F23840CA25}"/>
              </a:ext>
            </a:extLst>
          </p:cNvPr>
          <p:cNvSpPr/>
          <p:nvPr/>
        </p:nvSpPr>
        <p:spPr>
          <a:xfrm>
            <a:off x="10192638" y="1266514"/>
            <a:ext cx="365760" cy="3657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!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98EAED9B-A098-4025-89CE-902AD63DECFF}"/>
              </a:ext>
            </a:extLst>
          </p:cNvPr>
          <p:cNvSpPr txBox="1">
            <a:spLocks/>
          </p:cNvSpPr>
          <p:nvPr/>
        </p:nvSpPr>
        <p:spPr>
          <a:xfrm>
            <a:off x="10589890" y="642956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E3070D-0BFB-4493-A5BC-987A0C92C6BE}" type="slidenum">
              <a:rPr lang="en-CA" sz="160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3</a:t>
            </a:fld>
            <a:r>
              <a:rPr lang="en-CA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</p:spTree>
    <p:extLst>
      <p:ext uri="{BB962C8B-B14F-4D97-AF65-F5344CB8AC3E}">
        <p14:creationId xmlns:p14="http://schemas.microsoft.com/office/powerpoint/2010/main" val="801949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2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79" y="1880240"/>
            <a:ext cx="10058399" cy="4130267"/>
          </a:xfrm>
        </p:spPr>
        <p:txBody>
          <a:bodyPr anchor="ctr">
            <a:normAutofit/>
          </a:bodyPr>
          <a:lstStyle/>
          <a:p>
            <a:pPr lvl="1">
              <a:lnSpc>
                <a:spcPct val="100000"/>
              </a:lnSpc>
              <a:spcAft>
                <a:spcPts val="3600"/>
              </a:spcAft>
              <a:buClrTx/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evaluate associations between various road user and roadway characteristics and pedestrian injury severity.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DE9446-C1CC-4881-B5D8-B475E7E3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4800"/>
            <a:ext cx="10058400" cy="1432560"/>
          </a:xfrm>
        </p:spPr>
        <p:txBody>
          <a:bodyPr anchor="ctr">
            <a:normAutofit/>
          </a:bodyPr>
          <a:lstStyle/>
          <a:p>
            <a:r>
              <a:rPr lang="en-CA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Introduction</a:t>
            </a:r>
            <a:endParaRPr lang="en-CA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4</a:t>
            </a:fld>
            <a:r>
              <a:rPr lang="en-CA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FECDD2-3520-49EB-96E3-3CF5565BF61D}"/>
              </a:ext>
            </a:extLst>
          </p:cNvPr>
          <p:cNvSpPr/>
          <p:nvPr/>
        </p:nvSpPr>
        <p:spPr>
          <a:xfrm>
            <a:off x="1111793" y="1275695"/>
            <a:ext cx="2751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latin typeface="Segoe UI" panose="020B0502040204020203" pitchFamily="34" charset="0"/>
                <a:cs typeface="Segoe UI" panose="020B0502040204020203" pitchFamily="34" charset="0"/>
              </a:rPr>
              <a:t>Research Objective</a:t>
            </a:r>
            <a:endParaRPr lang="en-CA" sz="2400" dirty="0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6B986D99-D5F6-449E-B98E-DB907E70C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2600" y="3768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D833B48E-1C49-402F-90AD-D39DCD552302}"/>
              </a:ext>
            </a:extLst>
          </p:cNvPr>
          <p:cNvGrpSpPr/>
          <p:nvPr/>
        </p:nvGrpSpPr>
        <p:grpSpPr>
          <a:xfrm>
            <a:off x="210456" y="161920"/>
            <a:ext cx="1202848" cy="727609"/>
            <a:chOff x="210456" y="161920"/>
            <a:chExt cx="1202848" cy="727609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34DE17A-DC1C-4A0A-B21C-0E0E43C6F10C}"/>
                </a:ext>
              </a:extLst>
            </p:cNvPr>
            <p:cNvCxnSpPr>
              <a:cxnSpLocks/>
            </p:cNvCxnSpPr>
            <p:nvPr/>
          </p:nvCxnSpPr>
          <p:spPr>
            <a:xfrm>
              <a:off x="333304" y="239630"/>
              <a:ext cx="1080000" cy="18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65CAC70-3308-4ACA-80FA-A0A9A2FF8323}"/>
                </a:ext>
              </a:extLst>
            </p:cNvPr>
            <p:cNvSpPr/>
            <p:nvPr/>
          </p:nvSpPr>
          <p:spPr>
            <a:xfrm>
              <a:off x="210456" y="166517"/>
              <a:ext cx="126000" cy="12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92CB1CF-96BB-4252-8BAE-5940A2A33803}"/>
                </a:ext>
              </a:extLst>
            </p:cNvPr>
            <p:cNvSpPr/>
            <p:nvPr/>
          </p:nvSpPr>
          <p:spPr>
            <a:xfrm>
              <a:off x="225018" y="385442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3589BF3-25A4-415F-8E26-17DCF283162C}"/>
                </a:ext>
              </a:extLst>
            </p:cNvPr>
            <p:cNvCxnSpPr>
              <a:cxnSpLocks/>
              <a:stCxn id="39" idx="2"/>
              <a:endCxn id="41" idx="0"/>
            </p:cNvCxnSpPr>
            <p:nvPr/>
          </p:nvCxnSpPr>
          <p:spPr>
            <a:xfrm>
              <a:off x="273583" y="482691"/>
              <a:ext cx="0" cy="111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3AB4F53-5A72-443E-A662-FA31DF0E22CA}"/>
                </a:ext>
              </a:extLst>
            </p:cNvPr>
            <p:cNvSpPr/>
            <p:nvPr/>
          </p:nvSpPr>
          <p:spPr>
            <a:xfrm>
              <a:off x="225018" y="594091"/>
              <a:ext cx="97129" cy="97249"/>
            </a:xfrm>
            <a:prstGeom prst="rect">
              <a:avLst/>
            </a:prstGeom>
            <a:solidFill>
              <a:srgbClr val="FFC30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0F1692B-F24F-4EAF-ACAE-B4FAC9F62091}"/>
                </a:ext>
              </a:extLst>
            </p:cNvPr>
            <p:cNvCxnSpPr>
              <a:cxnSpLocks/>
              <a:stCxn id="38" idx="4"/>
              <a:endCxn id="39" idx="0"/>
            </p:cNvCxnSpPr>
            <p:nvPr/>
          </p:nvCxnSpPr>
          <p:spPr>
            <a:xfrm>
              <a:off x="273456" y="292517"/>
              <a:ext cx="127" cy="929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E262BBE-2B89-430B-8916-3A9780E4EA12}"/>
                </a:ext>
              </a:extLst>
            </p:cNvPr>
            <p:cNvSpPr/>
            <p:nvPr/>
          </p:nvSpPr>
          <p:spPr>
            <a:xfrm>
              <a:off x="484827" y="161920"/>
              <a:ext cx="126000" cy="12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71B5ABE-D64E-4D11-92EE-F0883880D95C}"/>
                </a:ext>
              </a:extLst>
            </p:cNvPr>
            <p:cNvSpPr/>
            <p:nvPr/>
          </p:nvSpPr>
          <p:spPr>
            <a:xfrm>
              <a:off x="498292" y="383723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D0E7A46-9D73-4B46-BDCC-6E153234C022}"/>
                </a:ext>
              </a:extLst>
            </p:cNvPr>
            <p:cNvCxnSpPr>
              <a:cxnSpLocks/>
              <a:stCxn id="44" idx="2"/>
              <a:endCxn id="46" idx="0"/>
            </p:cNvCxnSpPr>
            <p:nvPr/>
          </p:nvCxnSpPr>
          <p:spPr>
            <a:xfrm flipH="1">
              <a:off x="546408" y="480972"/>
              <a:ext cx="449" cy="1184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A03BD33-FB76-405E-849F-0813566B9AA5}"/>
                </a:ext>
              </a:extLst>
            </p:cNvPr>
            <p:cNvSpPr/>
            <p:nvPr/>
          </p:nvSpPr>
          <p:spPr>
            <a:xfrm>
              <a:off x="497843" y="599397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7997377-7F66-4633-AB11-6032084AC6D3}"/>
                </a:ext>
              </a:extLst>
            </p:cNvPr>
            <p:cNvCxnSpPr>
              <a:cxnSpLocks/>
              <a:stCxn id="43" idx="4"/>
              <a:endCxn id="44" idx="0"/>
            </p:cNvCxnSpPr>
            <p:nvPr/>
          </p:nvCxnSpPr>
          <p:spPr>
            <a:xfrm flipH="1">
              <a:off x="546857" y="287920"/>
              <a:ext cx="970" cy="958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AB787F-5F85-4161-BB32-5463B04022BB}"/>
                </a:ext>
              </a:extLst>
            </p:cNvPr>
            <p:cNvSpPr/>
            <p:nvPr/>
          </p:nvSpPr>
          <p:spPr>
            <a:xfrm>
              <a:off x="748268" y="161920"/>
              <a:ext cx="126000" cy="12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C9C567-7FFA-423A-A704-57EBF3D53967}"/>
                </a:ext>
              </a:extLst>
            </p:cNvPr>
            <p:cNvSpPr/>
            <p:nvPr/>
          </p:nvSpPr>
          <p:spPr>
            <a:xfrm>
              <a:off x="1013379" y="164267"/>
              <a:ext cx="126000" cy="12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B8AAFCA-0536-4D6C-A608-17DECEE36DB9}"/>
                </a:ext>
              </a:extLst>
            </p:cNvPr>
            <p:cNvSpPr/>
            <p:nvPr/>
          </p:nvSpPr>
          <p:spPr>
            <a:xfrm>
              <a:off x="764503" y="383020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718FDF2-0F44-4E23-965F-6676F877E7D7}"/>
                </a:ext>
              </a:extLst>
            </p:cNvPr>
            <p:cNvCxnSpPr>
              <a:cxnSpLocks/>
              <a:stCxn id="54" idx="2"/>
              <a:endCxn id="56" idx="0"/>
            </p:cNvCxnSpPr>
            <p:nvPr/>
          </p:nvCxnSpPr>
          <p:spPr>
            <a:xfrm flipH="1">
              <a:off x="811268" y="480269"/>
              <a:ext cx="1800" cy="1138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80896C4-B2E7-48F8-940A-5AA33DC72C62}"/>
                </a:ext>
              </a:extLst>
            </p:cNvPr>
            <p:cNvSpPr/>
            <p:nvPr/>
          </p:nvSpPr>
          <p:spPr>
            <a:xfrm>
              <a:off x="762703" y="594090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650DBAA-F814-435B-B90A-F00CA393675F}"/>
                </a:ext>
              </a:extLst>
            </p:cNvPr>
            <p:cNvCxnSpPr>
              <a:cxnSpLocks/>
              <a:stCxn id="48" idx="4"/>
              <a:endCxn id="54" idx="0"/>
            </p:cNvCxnSpPr>
            <p:nvPr/>
          </p:nvCxnSpPr>
          <p:spPr>
            <a:xfrm>
              <a:off x="811268" y="287920"/>
              <a:ext cx="1800" cy="95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0F48D9A-D71B-4B79-B5E5-8F29BF86EBA2}"/>
                </a:ext>
              </a:extLst>
            </p:cNvPr>
            <p:cNvSpPr/>
            <p:nvPr/>
          </p:nvSpPr>
          <p:spPr>
            <a:xfrm>
              <a:off x="1027814" y="379936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78CDE15-7188-4F46-A78D-ADD1F096C9BC}"/>
                </a:ext>
              </a:extLst>
            </p:cNvPr>
            <p:cNvCxnSpPr>
              <a:cxnSpLocks/>
              <a:stCxn id="52" idx="4"/>
              <a:endCxn id="58" idx="0"/>
            </p:cNvCxnSpPr>
            <p:nvPr/>
          </p:nvCxnSpPr>
          <p:spPr>
            <a:xfrm>
              <a:off x="1076379" y="290267"/>
              <a:ext cx="0" cy="896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0107AF8-868E-43A8-8755-0898CA93D310}"/>
                </a:ext>
              </a:extLst>
            </p:cNvPr>
            <p:cNvCxnSpPr>
              <a:cxnSpLocks/>
              <a:stCxn id="56" idx="2"/>
              <a:endCxn id="61" idx="0"/>
            </p:cNvCxnSpPr>
            <p:nvPr/>
          </p:nvCxnSpPr>
          <p:spPr>
            <a:xfrm>
              <a:off x="811268" y="691339"/>
              <a:ext cx="0" cy="1009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9044D6F-A89D-4E89-92B8-9AE65773436E}"/>
                </a:ext>
              </a:extLst>
            </p:cNvPr>
            <p:cNvSpPr/>
            <p:nvPr/>
          </p:nvSpPr>
          <p:spPr>
            <a:xfrm>
              <a:off x="762703" y="792280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" name="Footer Placeholder 94">
            <a:extLst>
              <a:ext uri="{FF2B5EF4-FFF2-40B4-BE49-F238E27FC236}">
                <a16:creationId xmlns:a16="http://schemas.microsoft.com/office/drawing/2014/main" id="{25CD856D-1A9D-476E-80B9-0FD3AE33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</p:spTree>
    <p:extLst>
      <p:ext uri="{BB962C8B-B14F-4D97-AF65-F5344CB8AC3E}">
        <p14:creationId xmlns:p14="http://schemas.microsoft.com/office/powerpoint/2010/main" val="2756821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79" y="1880240"/>
            <a:ext cx="10058399" cy="4371180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CA" sz="2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NHTSA NASS GES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National Automotive Sampling System – General Estimates System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2011 - 2015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Nationally-representative datasets of traffic crashes that:</a:t>
            </a:r>
          </a:p>
          <a:p>
            <a:pPr lvl="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Were on publicly-available roadways</a:t>
            </a:r>
          </a:p>
          <a:p>
            <a:pPr lvl="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Resulted in property damage or injury</a:t>
            </a:r>
          </a:p>
          <a:p>
            <a:pPr lvl="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Are recorded in a Police Accident Report (PAR)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CA" sz="2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Inclusion criterion:</a:t>
            </a:r>
            <a:b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Crashes with a single pedestrian AND a single vehicle (n = 10481)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DE9446-C1CC-4881-B5D8-B475E7E3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4800"/>
            <a:ext cx="10058400" cy="1432560"/>
          </a:xfrm>
        </p:spPr>
        <p:txBody>
          <a:bodyPr anchor="ctr">
            <a:normAutofit/>
          </a:bodyPr>
          <a:lstStyle/>
          <a:p>
            <a:r>
              <a:rPr lang="en-CA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Methodology</a:t>
            </a:r>
            <a:endParaRPr lang="en-CA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4E0875-DC46-4370-95B4-EDD35728477A}"/>
              </a:ext>
            </a:extLst>
          </p:cNvPr>
          <p:cNvSpPr/>
          <p:nvPr/>
        </p:nvSpPr>
        <p:spPr>
          <a:xfrm>
            <a:off x="1111793" y="1275695"/>
            <a:ext cx="3176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latin typeface="Segoe UI" panose="020B0502040204020203" pitchFamily="34" charset="0"/>
                <a:cs typeface="Segoe UI" panose="020B0502040204020203" pitchFamily="34" charset="0"/>
              </a:rPr>
              <a:t>Pedestrian Injury Data</a:t>
            </a:r>
            <a:endParaRPr lang="en-CA" sz="2400" dirty="0"/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5</a:t>
            </a:fld>
            <a:r>
              <a:rPr lang="en-CA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92E0EA0D-4517-4710-9A07-09AC7E514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2600" y="3768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33DCB2D-7ADB-4712-9465-487B88CC8E22}"/>
              </a:ext>
            </a:extLst>
          </p:cNvPr>
          <p:cNvGrpSpPr/>
          <p:nvPr/>
        </p:nvGrpSpPr>
        <p:grpSpPr>
          <a:xfrm>
            <a:off x="210456" y="161920"/>
            <a:ext cx="1202848" cy="727609"/>
            <a:chOff x="210456" y="161920"/>
            <a:chExt cx="1202848" cy="72760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2FFEFD9-2049-4EFE-BF74-333CE2DB53D2}"/>
                </a:ext>
              </a:extLst>
            </p:cNvPr>
            <p:cNvCxnSpPr>
              <a:cxnSpLocks/>
            </p:cNvCxnSpPr>
            <p:nvPr/>
          </p:nvCxnSpPr>
          <p:spPr>
            <a:xfrm>
              <a:off x="333304" y="239630"/>
              <a:ext cx="1080000" cy="18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FB1E120-53BD-4434-8F45-8F99CA5C7B28}"/>
                </a:ext>
              </a:extLst>
            </p:cNvPr>
            <p:cNvSpPr/>
            <p:nvPr/>
          </p:nvSpPr>
          <p:spPr>
            <a:xfrm>
              <a:off x="210456" y="166517"/>
              <a:ext cx="126000" cy="1260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0C84635-A055-41B7-A36F-740013E4DC7F}"/>
                </a:ext>
              </a:extLst>
            </p:cNvPr>
            <p:cNvSpPr/>
            <p:nvPr/>
          </p:nvSpPr>
          <p:spPr>
            <a:xfrm>
              <a:off x="225018" y="385442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B6EF33D-B1F9-4799-A791-9A3390B72D2B}"/>
                </a:ext>
              </a:extLst>
            </p:cNvPr>
            <p:cNvCxnSpPr>
              <a:cxnSpLocks/>
              <a:stCxn id="40" idx="2"/>
              <a:endCxn id="42" idx="0"/>
            </p:cNvCxnSpPr>
            <p:nvPr/>
          </p:nvCxnSpPr>
          <p:spPr>
            <a:xfrm>
              <a:off x="273583" y="482691"/>
              <a:ext cx="0" cy="111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2806625-CBC7-4CAC-AF59-2FEB1A806274}"/>
                </a:ext>
              </a:extLst>
            </p:cNvPr>
            <p:cNvSpPr/>
            <p:nvPr/>
          </p:nvSpPr>
          <p:spPr>
            <a:xfrm>
              <a:off x="225018" y="594091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95A4AB9-CAFC-432D-8236-F2C300BC79D5}"/>
                </a:ext>
              </a:extLst>
            </p:cNvPr>
            <p:cNvCxnSpPr>
              <a:cxnSpLocks/>
              <a:stCxn id="39" idx="4"/>
              <a:endCxn id="40" idx="0"/>
            </p:cNvCxnSpPr>
            <p:nvPr/>
          </p:nvCxnSpPr>
          <p:spPr>
            <a:xfrm>
              <a:off x="273456" y="292517"/>
              <a:ext cx="127" cy="929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BDB48C3-7F97-4251-BC39-61FD5CE3B020}"/>
                </a:ext>
              </a:extLst>
            </p:cNvPr>
            <p:cNvSpPr/>
            <p:nvPr/>
          </p:nvSpPr>
          <p:spPr>
            <a:xfrm>
              <a:off x="484827" y="161920"/>
              <a:ext cx="126000" cy="126000"/>
            </a:xfrm>
            <a:prstGeom prst="ellipse">
              <a:avLst/>
            </a:prstGeom>
            <a:solidFill>
              <a:srgbClr val="FFC30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585B844-7744-4F5A-AF07-3D0C30EF2F5F}"/>
                </a:ext>
              </a:extLst>
            </p:cNvPr>
            <p:cNvSpPr/>
            <p:nvPr/>
          </p:nvSpPr>
          <p:spPr>
            <a:xfrm>
              <a:off x="498292" y="383723"/>
              <a:ext cx="97129" cy="97249"/>
            </a:xfrm>
            <a:prstGeom prst="rect">
              <a:avLst/>
            </a:prstGeom>
            <a:solidFill>
              <a:srgbClr val="FFC30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E558B65-B344-4E0C-A741-E0107CC203C7}"/>
                </a:ext>
              </a:extLst>
            </p:cNvPr>
            <p:cNvCxnSpPr>
              <a:cxnSpLocks/>
              <a:stCxn id="45" idx="2"/>
              <a:endCxn id="47" idx="0"/>
            </p:cNvCxnSpPr>
            <p:nvPr/>
          </p:nvCxnSpPr>
          <p:spPr>
            <a:xfrm flipH="1">
              <a:off x="546408" y="480972"/>
              <a:ext cx="449" cy="1184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5B909D7-8E03-4300-831B-20326332706B}"/>
                </a:ext>
              </a:extLst>
            </p:cNvPr>
            <p:cNvSpPr/>
            <p:nvPr/>
          </p:nvSpPr>
          <p:spPr>
            <a:xfrm>
              <a:off x="497843" y="599397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6F92A95-4A6A-4D6A-A75F-9F1E56746EB0}"/>
                </a:ext>
              </a:extLst>
            </p:cNvPr>
            <p:cNvCxnSpPr>
              <a:cxnSpLocks/>
              <a:stCxn id="44" idx="4"/>
              <a:endCxn id="45" idx="0"/>
            </p:cNvCxnSpPr>
            <p:nvPr/>
          </p:nvCxnSpPr>
          <p:spPr>
            <a:xfrm flipH="1">
              <a:off x="546857" y="287920"/>
              <a:ext cx="970" cy="958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4F30018-98BD-4F77-A984-CADD0FE5784A}"/>
                </a:ext>
              </a:extLst>
            </p:cNvPr>
            <p:cNvSpPr/>
            <p:nvPr/>
          </p:nvSpPr>
          <p:spPr>
            <a:xfrm>
              <a:off x="748268" y="161920"/>
              <a:ext cx="126000" cy="12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8C263CC-B3E4-4573-A774-4938C3F76C57}"/>
                </a:ext>
              </a:extLst>
            </p:cNvPr>
            <p:cNvSpPr/>
            <p:nvPr/>
          </p:nvSpPr>
          <p:spPr>
            <a:xfrm>
              <a:off x="1013379" y="164267"/>
              <a:ext cx="126000" cy="12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4A9F810-1538-41B4-BAB3-6E058B9B4480}"/>
                </a:ext>
              </a:extLst>
            </p:cNvPr>
            <p:cNvSpPr/>
            <p:nvPr/>
          </p:nvSpPr>
          <p:spPr>
            <a:xfrm>
              <a:off x="764503" y="383020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4AFD7B9-00FE-4F0A-91CE-CA4AF5458FCA}"/>
                </a:ext>
              </a:extLst>
            </p:cNvPr>
            <p:cNvCxnSpPr>
              <a:cxnSpLocks/>
              <a:stCxn id="55" idx="2"/>
              <a:endCxn id="57" idx="0"/>
            </p:cNvCxnSpPr>
            <p:nvPr/>
          </p:nvCxnSpPr>
          <p:spPr>
            <a:xfrm flipH="1">
              <a:off x="811268" y="480269"/>
              <a:ext cx="1800" cy="1138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F82DCB5-C99E-4723-862B-3A2568F2B44C}"/>
                </a:ext>
              </a:extLst>
            </p:cNvPr>
            <p:cNvSpPr/>
            <p:nvPr/>
          </p:nvSpPr>
          <p:spPr>
            <a:xfrm>
              <a:off x="762703" y="594090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4BDFA59-09C3-42FA-8534-FE9BB70BC8CC}"/>
                </a:ext>
              </a:extLst>
            </p:cNvPr>
            <p:cNvCxnSpPr>
              <a:cxnSpLocks/>
              <a:stCxn id="53" idx="4"/>
              <a:endCxn id="55" idx="0"/>
            </p:cNvCxnSpPr>
            <p:nvPr/>
          </p:nvCxnSpPr>
          <p:spPr>
            <a:xfrm>
              <a:off x="811268" y="287920"/>
              <a:ext cx="1800" cy="95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6B44E6A-D7FB-4BA5-8133-2DC52140D590}"/>
                </a:ext>
              </a:extLst>
            </p:cNvPr>
            <p:cNvSpPr/>
            <p:nvPr/>
          </p:nvSpPr>
          <p:spPr>
            <a:xfrm>
              <a:off x="1027814" y="379936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F07C045-79AF-47AB-8DB9-327667D22918}"/>
                </a:ext>
              </a:extLst>
            </p:cNvPr>
            <p:cNvCxnSpPr>
              <a:cxnSpLocks/>
              <a:stCxn id="54" idx="4"/>
              <a:endCxn id="59" idx="0"/>
            </p:cNvCxnSpPr>
            <p:nvPr/>
          </p:nvCxnSpPr>
          <p:spPr>
            <a:xfrm>
              <a:off x="1076379" y="290267"/>
              <a:ext cx="0" cy="896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2E5F3BF-3023-4404-B751-3A5B226DDBF7}"/>
                </a:ext>
              </a:extLst>
            </p:cNvPr>
            <p:cNvCxnSpPr>
              <a:cxnSpLocks/>
              <a:stCxn id="57" idx="2"/>
              <a:endCxn id="62" idx="0"/>
            </p:cNvCxnSpPr>
            <p:nvPr/>
          </p:nvCxnSpPr>
          <p:spPr>
            <a:xfrm>
              <a:off x="811268" y="691339"/>
              <a:ext cx="0" cy="1009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2E5F898-9E08-4724-AA17-22F61C3BB240}"/>
                </a:ext>
              </a:extLst>
            </p:cNvPr>
            <p:cNvSpPr/>
            <p:nvPr/>
          </p:nvSpPr>
          <p:spPr>
            <a:xfrm>
              <a:off x="762703" y="792280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" name="Footer Placeholder 94">
            <a:extLst>
              <a:ext uri="{FF2B5EF4-FFF2-40B4-BE49-F238E27FC236}">
                <a16:creationId xmlns:a16="http://schemas.microsoft.com/office/drawing/2014/main" id="{F5D7F940-1A03-43C3-903E-6CF61F262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</p:spTree>
    <p:extLst>
      <p:ext uri="{BB962C8B-B14F-4D97-AF65-F5344CB8AC3E}">
        <p14:creationId xmlns:p14="http://schemas.microsoft.com/office/powerpoint/2010/main" val="20100974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2620" y="1776895"/>
            <a:ext cx="5034909" cy="3993044"/>
          </a:xfrm>
        </p:spPr>
        <p:txBody>
          <a:bodyPr anchor="ctr">
            <a:noAutofit/>
          </a:bodyPr>
          <a:lstStyle/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CA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Pedestrian-related factors</a:t>
            </a: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b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C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age, sex, impairment, unsafe actions/behaviours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CA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Driver-related factors</a:t>
            </a: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b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C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age, sex, impairment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CA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Temporal characteristics</a:t>
            </a: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b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CA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crash hour, crash day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DE9446-C1CC-4881-B5D8-B475E7E3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4800"/>
            <a:ext cx="10058400" cy="1432560"/>
          </a:xfrm>
        </p:spPr>
        <p:txBody>
          <a:bodyPr anchor="ctr">
            <a:normAutofit/>
          </a:bodyPr>
          <a:lstStyle/>
          <a:p>
            <a:r>
              <a:rPr lang="en-CA">
                <a:latin typeface="Segoe UI Semibold" panose="020B0702040204020203" pitchFamily="34" charset="0"/>
                <a:cs typeface="Segoe UI Semibold" panose="020B0702040204020203" pitchFamily="34" charset="0"/>
              </a:rPr>
              <a:t>Methodology</a:t>
            </a:r>
            <a:endParaRPr lang="en-CA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4E0875-DC46-4370-95B4-EDD35728477A}"/>
              </a:ext>
            </a:extLst>
          </p:cNvPr>
          <p:cNvSpPr/>
          <p:nvPr/>
        </p:nvSpPr>
        <p:spPr>
          <a:xfrm>
            <a:off x="1111793" y="1275695"/>
            <a:ext cx="3176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latin typeface="Segoe UI" panose="020B0502040204020203" pitchFamily="34" charset="0"/>
                <a:cs typeface="Segoe UI" panose="020B0502040204020203" pitchFamily="34" charset="0"/>
              </a:rPr>
              <a:t>Pedestrian Injury Data</a:t>
            </a:r>
            <a:endParaRPr lang="en-CA" sz="2400" dirty="0"/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6</a:t>
            </a:fld>
            <a:r>
              <a:rPr lang="en-CA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pic>
        <p:nvPicPr>
          <p:cNvPr id="3" name="Graphic 2" descr="Walk">
            <a:extLst>
              <a:ext uri="{FF2B5EF4-FFF2-40B4-BE49-F238E27FC236}">
                <a16:creationId xmlns:a16="http://schemas.microsoft.com/office/drawing/2014/main" id="{A5BE52A7-6538-4300-A1F7-D9B2D775A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0827" y="2451787"/>
            <a:ext cx="640080" cy="640080"/>
          </a:xfrm>
          <a:prstGeom prst="rect">
            <a:avLst/>
          </a:prstGeom>
        </p:spPr>
      </p:pic>
      <p:pic>
        <p:nvPicPr>
          <p:cNvPr id="6" name="Graphic 5" descr="Stopwatch">
            <a:extLst>
              <a:ext uri="{FF2B5EF4-FFF2-40B4-BE49-F238E27FC236}">
                <a16:creationId xmlns:a16="http://schemas.microsoft.com/office/drawing/2014/main" id="{5DD89C69-4EFE-42F6-B35C-F94C4A3B6C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999" y="4513570"/>
            <a:ext cx="640080" cy="640080"/>
          </a:xfrm>
          <a:prstGeom prst="rect">
            <a:avLst/>
          </a:prstGeom>
        </p:spPr>
      </p:pic>
      <p:pic>
        <p:nvPicPr>
          <p:cNvPr id="9" name="Graphic 8" descr="Taxi">
            <a:extLst>
              <a:ext uri="{FF2B5EF4-FFF2-40B4-BE49-F238E27FC236}">
                <a16:creationId xmlns:a16="http://schemas.microsoft.com/office/drawing/2014/main" id="{ACC5302D-F904-4F2A-B142-71C99F7CD7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21567"/>
          <a:stretch/>
        </p:blipFill>
        <p:spPr>
          <a:xfrm>
            <a:off x="5687956" y="2506784"/>
            <a:ext cx="816088" cy="640080"/>
          </a:xfrm>
          <a:prstGeom prst="rect">
            <a:avLst/>
          </a:prstGeom>
        </p:spPr>
      </p:pic>
      <p:pic>
        <p:nvPicPr>
          <p:cNvPr id="2050" name="Picture 2" descr="Image result for driver icon">
            <a:extLst>
              <a:ext uri="{FF2B5EF4-FFF2-40B4-BE49-F238E27FC236}">
                <a16:creationId xmlns:a16="http://schemas.microsoft.com/office/drawing/2014/main" id="{14D5AD91-B484-4A5C-B5E7-5E8C42C85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7" y="3453377"/>
            <a:ext cx="74676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3DD1959-E6BB-4E28-B4CF-06553B97B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962" y="4429654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16AEAD39-F645-4FA8-8795-906B27E9B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2600" y="3768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Low temperature">
            <a:extLst>
              <a:ext uri="{FF2B5EF4-FFF2-40B4-BE49-F238E27FC236}">
                <a16:creationId xmlns:a16="http://schemas.microsoft.com/office/drawing/2014/main" id="{128E64C2-592E-402F-8507-B930A6013F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75960" y="3483262"/>
            <a:ext cx="640080" cy="64008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C4D6F711-ACC2-49CB-B184-727E08C7AE17}"/>
              </a:ext>
            </a:extLst>
          </p:cNvPr>
          <p:cNvGrpSpPr/>
          <p:nvPr/>
        </p:nvGrpSpPr>
        <p:grpSpPr>
          <a:xfrm>
            <a:off x="210456" y="161920"/>
            <a:ext cx="1202848" cy="727609"/>
            <a:chOff x="210456" y="161920"/>
            <a:chExt cx="1202848" cy="727609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D543034-0047-4526-9FED-05792A848045}"/>
                </a:ext>
              </a:extLst>
            </p:cNvPr>
            <p:cNvCxnSpPr>
              <a:cxnSpLocks/>
            </p:cNvCxnSpPr>
            <p:nvPr/>
          </p:nvCxnSpPr>
          <p:spPr>
            <a:xfrm>
              <a:off x="333304" y="239630"/>
              <a:ext cx="1080000" cy="18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EB7A26A-ABA5-480D-913C-BD8BB09F5712}"/>
                </a:ext>
              </a:extLst>
            </p:cNvPr>
            <p:cNvSpPr/>
            <p:nvPr/>
          </p:nvSpPr>
          <p:spPr>
            <a:xfrm>
              <a:off x="210456" y="166517"/>
              <a:ext cx="126000" cy="1260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E224BE9-F273-4A67-B591-800FB8B1BCF0}"/>
                </a:ext>
              </a:extLst>
            </p:cNvPr>
            <p:cNvSpPr/>
            <p:nvPr/>
          </p:nvSpPr>
          <p:spPr>
            <a:xfrm>
              <a:off x="225018" y="385442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64667A12-ADFF-40C8-8F46-68F79EB344EC}"/>
                </a:ext>
              </a:extLst>
            </p:cNvPr>
            <p:cNvCxnSpPr>
              <a:cxnSpLocks/>
              <a:stCxn id="76" idx="2"/>
              <a:endCxn id="78" idx="0"/>
            </p:cNvCxnSpPr>
            <p:nvPr/>
          </p:nvCxnSpPr>
          <p:spPr>
            <a:xfrm>
              <a:off x="273583" y="482691"/>
              <a:ext cx="0" cy="111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7F10C18-45F6-4F03-8C0E-AA4E3A504596}"/>
                </a:ext>
              </a:extLst>
            </p:cNvPr>
            <p:cNvSpPr/>
            <p:nvPr/>
          </p:nvSpPr>
          <p:spPr>
            <a:xfrm>
              <a:off x="225018" y="594091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C5D2D2A-3728-497C-BF2C-3E81DC846D10}"/>
                </a:ext>
              </a:extLst>
            </p:cNvPr>
            <p:cNvCxnSpPr>
              <a:cxnSpLocks/>
              <a:stCxn id="75" idx="4"/>
              <a:endCxn id="76" idx="0"/>
            </p:cNvCxnSpPr>
            <p:nvPr/>
          </p:nvCxnSpPr>
          <p:spPr>
            <a:xfrm>
              <a:off x="273456" y="292517"/>
              <a:ext cx="127" cy="929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E5CD441-6D1A-4E87-A89E-308BCA7EAD31}"/>
                </a:ext>
              </a:extLst>
            </p:cNvPr>
            <p:cNvSpPr/>
            <p:nvPr/>
          </p:nvSpPr>
          <p:spPr>
            <a:xfrm>
              <a:off x="484827" y="161920"/>
              <a:ext cx="126000" cy="126000"/>
            </a:xfrm>
            <a:prstGeom prst="ellipse">
              <a:avLst/>
            </a:prstGeom>
            <a:solidFill>
              <a:srgbClr val="FFC30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236674F-B0EB-471C-8271-418B38062B8D}"/>
                </a:ext>
              </a:extLst>
            </p:cNvPr>
            <p:cNvSpPr/>
            <p:nvPr/>
          </p:nvSpPr>
          <p:spPr>
            <a:xfrm>
              <a:off x="498292" y="383723"/>
              <a:ext cx="97129" cy="97249"/>
            </a:xfrm>
            <a:prstGeom prst="rect">
              <a:avLst/>
            </a:prstGeom>
            <a:solidFill>
              <a:srgbClr val="FFC30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0ADFF58-EFCB-47D3-B035-17B2D34AC5AD}"/>
                </a:ext>
              </a:extLst>
            </p:cNvPr>
            <p:cNvCxnSpPr>
              <a:cxnSpLocks/>
              <a:stCxn id="81" idx="2"/>
              <a:endCxn id="83" idx="0"/>
            </p:cNvCxnSpPr>
            <p:nvPr/>
          </p:nvCxnSpPr>
          <p:spPr>
            <a:xfrm flipH="1">
              <a:off x="546408" y="480972"/>
              <a:ext cx="449" cy="1184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9ECCA69-0B66-4DDF-8D56-C174C89D1AAC}"/>
                </a:ext>
              </a:extLst>
            </p:cNvPr>
            <p:cNvSpPr/>
            <p:nvPr/>
          </p:nvSpPr>
          <p:spPr>
            <a:xfrm>
              <a:off x="497843" y="599397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E4E5633-F4D2-481E-B03E-5DA77748A366}"/>
                </a:ext>
              </a:extLst>
            </p:cNvPr>
            <p:cNvCxnSpPr>
              <a:cxnSpLocks/>
              <a:stCxn id="80" idx="4"/>
              <a:endCxn id="81" idx="0"/>
            </p:cNvCxnSpPr>
            <p:nvPr/>
          </p:nvCxnSpPr>
          <p:spPr>
            <a:xfrm flipH="1">
              <a:off x="546857" y="287920"/>
              <a:ext cx="970" cy="958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970B13D-A945-4797-9498-47B71915FAED}"/>
                </a:ext>
              </a:extLst>
            </p:cNvPr>
            <p:cNvSpPr/>
            <p:nvPr/>
          </p:nvSpPr>
          <p:spPr>
            <a:xfrm>
              <a:off x="748268" y="161920"/>
              <a:ext cx="126000" cy="12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FAA7547-6DE5-4C02-853B-20AB9145C857}"/>
                </a:ext>
              </a:extLst>
            </p:cNvPr>
            <p:cNvSpPr/>
            <p:nvPr/>
          </p:nvSpPr>
          <p:spPr>
            <a:xfrm>
              <a:off x="1013379" y="164267"/>
              <a:ext cx="126000" cy="12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A21821F-52D9-4B33-808A-3902AEE1462D}"/>
                </a:ext>
              </a:extLst>
            </p:cNvPr>
            <p:cNvSpPr/>
            <p:nvPr/>
          </p:nvSpPr>
          <p:spPr>
            <a:xfrm>
              <a:off x="764503" y="383020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A70C7BA5-0E87-4894-A751-51C8110DB291}"/>
                </a:ext>
              </a:extLst>
            </p:cNvPr>
            <p:cNvCxnSpPr>
              <a:cxnSpLocks/>
              <a:stCxn id="87" idx="2"/>
              <a:endCxn id="89" idx="0"/>
            </p:cNvCxnSpPr>
            <p:nvPr/>
          </p:nvCxnSpPr>
          <p:spPr>
            <a:xfrm flipH="1">
              <a:off x="811268" y="480269"/>
              <a:ext cx="1800" cy="1138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A7CF787-F76A-450B-8B43-8F3C591D797D}"/>
                </a:ext>
              </a:extLst>
            </p:cNvPr>
            <p:cNvSpPr/>
            <p:nvPr/>
          </p:nvSpPr>
          <p:spPr>
            <a:xfrm>
              <a:off x="762703" y="594090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A0CD8B09-AAA0-410B-AF84-9470B3CE3436}"/>
                </a:ext>
              </a:extLst>
            </p:cNvPr>
            <p:cNvCxnSpPr>
              <a:cxnSpLocks/>
              <a:stCxn id="85" idx="4"/>
              <a:endCxn id="87" idx="0"/>
            </p:cNvCxnSpPr>
            <p:nvPr/>
          </p:nvCxnSpPr>
          <p:spPr>
            <a:xfrm>
              <a:off x="811268" y="287920"/>
              <a:ext cx="1800" cy="95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349B069-7E20-4EA2-AA47-D644ADD42B18}"/>
                </a:ext>
              </a:extLst>
            </p:cNvPr>
            <p:cNvSpPr/>
            <p:nvPr/>
          </p:nvSpPr>
          <p:spPr>
            <a:xfrm>
              <a:off x="1027814" y="379936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452D988-5F52-4567-80F7-B6D9C2465AE6}"/>
                </a:ext>
              </a:extLst>
            </p:cNvPr>
            <p:cNvCxnSpPr>
              <a:cxnSpLocks/>
              <a:stCxn id="86" idx="4"/>
              <a:endCxn id="91" idx="0"/>
            </p:cNvCxnSpPr>
            <p:nvPr/>
          </p:nvCxnSpPr>
          <p:spPr>
            <a:xfrm>
              <a:off x="1076379" y="290267"/>
              <a:ext cx="0" cy="896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80F96411-10B0-4301-9604-1AE42A4E7C38}"/>
                </a:ext>
              </a:extLst>
            </p:cNvPr>
            <p:cNvCxnSpPr>
              <a:cxnSpLocks/>
              <a:stCxn id="89" idx="2"/>
              <a:endCxn id="94" idx="0"/>
            </p:cNvCxnSpPr>
            <p:nvPr/>
          </p:nvCxnSpPr>
          <p:spPr>
            <a:xfrm>
              <a:off x="811268" y="691339"/>
              <a:ext cx="0" cy="1009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0BD9FEA-F0A3-4935-AE0A-5EDA3459DDA7}"/>
                </a:ext>
              </a:extLst>
            </p:cNvPr>
            <p:cNvSpPr/>
            <p:nvPr/>
          </p:nvSpPr>
          <p:spPr>
            <a:xfrm>
              <a:off x="762703" y="792280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6" name="Footer Placeholder 94">
            <a:extLst>
              <a:ext uri="{FF2B5EF4-FFF2-40B4-BE49-F238E27FC236}">
                <a16:creationId xmlns:a16="http://schemas.microsoft.com/office/drawing/2014/main" id="{9F67DAE7-BE4F-4620-BAB6-3A0EB0CDA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1FB772-A199-43EE-AC45-25A230F6F847}"/>
              </a:ext>
            </a:extLst>
          </p:cNvPr>
          <p:cNvSpPr/>
          <p:nvPr/>
        </p:nvSpPr>
        <p:spPr>
          <a:xfrm>
            <a:off x="6529486" y="2429197"/>
            <a:ext cx="5485306" cy="28931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Vehicle-related factors</a:t>
            </a:r>
            <a:r>
              <a:rPr lang="en-CA" sz="24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br>
              <a:rPr lang="en-CA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CA" sz="2000" dirty="0">
                <a:latin typeface="Segoe UI" panose="020B0502040204020203" pitchFamily="34" charset="0"/>
                <a:cs typeface="Segoe UI" panose="020B0502040204020203" pitchFamily="34" charset="0"/>
              </a:rPr>
              <a:t>vehicle type, travel speed, turning</a:t>
            </a:r>
          </a:p>
          <a:p>
            <a:r>
              <a:rPr lang="en-CA" sz="2000" dirty="0">
                <a:latin typeface="Segoe UI" panose="020B0502040204020203" pitchFamily="34" charset="0"/>
                <a:cs typeface="Segoe UI" panose="020B0502040204020203" pitchFamily="34" charset="0"/>
              </a:rPr>
              <a:t>     movements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Environmental factors:</a:t>
            </a:r>
          </a:p>
          <a:p>
            <a:pPr>
              <a:spcAft>
                <a:spcPts val="600"/>
              </a:spcAft>
            </a:pPr>
            <a:r>
              <a:rPr lang="en-CA" sz="2000" dirty="0">
                <a:latin typeface="Segoe UI" panose="020B0502040204020203" pitchFamily="34" charset="0"/>
                <a:cs typeface="Segoe UI" panose="020B0502040204020203" pitchFamily="34" charset="0"/>
              </a:rPr>
              <a:t>     lighting and surface conditions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Roadway factors</a:t>
            </a:r>
            <a:r>
              <a:rPr lang="en-CA" sz="24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br>
              <a:rPr lang="en-CA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CA" sz="2000" dirty="0">
                <a:latin typeface="Segoe UI" panose="020B0502040204020203" pitchFamily="34" charset="0"/>
                <a:cs typeface="Segoe UI" panose="020B0502040204020203" pitchFamily="34" charset="0"/>
              </a:rPr>
              <a:t>posted speed limits, traffic control devices, roadway features/geometry</a:t>
            </a:r>
          </a:p>
        </p:txBody>
      </p:sp>
    </p:spTree>
    <p:extLst>
      <p:ext uri="{BB962C8B-B14F-4D97-AF65-F5344CB8AC3E}">
        <p14:creationId xmlns:p14="http://schemas.microsoft.com/office/powerpoint/2010/main" val="4242503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0DE9446-C1CC-4881-B5D8-B475E7E3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4800"/>
            <a:ext cx="10058400" cy="1432560"/>
          </a:xfrm>
        </p:spPr>
        <p:txBody>
          <a:bodyPr anchor="ctr">
            <a:normAutofit/>
          </a:bodyPr>
          <a:lstStyle/>
          <a:p>
            <a:r>
              <a:rPr lang="en-CA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Methodology</a:t>
            </a:r>
            <a:endParaRPr lang="en-CA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4E0875-DC46-4370-95B4-EDD35728477A}"/>
              </a:ext>
            </a:extLst>
          </p:cNvPr>
          <p:cNvSpPr/>
          <p:nvPr/>
        </p:nvSpPr>
        <p:spPr>
          <a:xfrm>
            <a:off x="1111793" y="1275695"/>
            <a:ext cx="3176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latin typeface="Segoe UI" panose="020B0502040204020203" pitchFamily="34" charset="0"/>
                <a:cs typeface="Segoe UI" panose="020B0502040204020203" pitchFamily="34" charset="0"/>
              </a:rPr>
              <a:t>Pedestrian Injury Data</a:t>
            </a:r>
            <a:endParaRPr lang="en-CA" sz="2400" dirty="0"/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7</a:t>
            </a:fld>
            <a:r>
              <a:rPr lang="en-CA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E6A575-B13D-41D7-8775-C0C5FCADC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47684"/>
              </p:ext>
            </p:extLst>
          </p:nvPr>
        </p:nvGraphicFramePr>
        <p:xfrm>
          <a:off x="874267" y="5003553"/>
          <a:ext cx="10564353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1451">
                  <a:extLst>
                    <a:ext uri="{9D8B030D-6E8A-4147-A177-3AD203B41FA5}">
                      <a16:colId xmlns:a16="http://schemas.microsoft.com/office/drawing/2014/main" val="1520123692"/>
                    </a:ext>
                  </a:extLst>
                </a:gridCol>
                <a:gridCol w="3521451">
                  <a:extLst>
                    <a:ext uri="{9D8B030D-6E8A-4147-A177-3AD203B41FA5}">
                      <a16:colId xmlns:a16="http://schemas.microsoft.com/office/drawing/2014/main" val="2912096777"/>
                    </a:ext>
                  </a:extLst>
                </a:gridCol>
                <a:gridCol w="3521451">
                  <a:extLst>
                    <a:ext uri="{9D8B030D-6E8A-4147-A177-3AD203B41FA5}">
                      <a16:colId xmlns:a16="http://schemas.microsoft.com/office/drawing/2014/main" val="141429824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Severe Injury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Non-Severe Injury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No/Possible Injury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8647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32.9%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60.0%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6.4%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12439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C62FD7B-B9A6-4A9A-9002-5B9BC6267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91557"/>
              </p:ext>
            </p:extLst>
          </p:nvPr>
        </p:nvGraphicFramePr>
        <p:xfrm>
          <a:off x="333304" y="2380214"/>
          <a:ext cx="10839293" cy="156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771">
                  <a:extLst>
                    <a:ext uri="{9D8B030D-6E8A-4147-A177-3AD203B41FA5}">
                      <a16:colId xmlns:a16="http://schemas.microsoft.com/office/drawing/2014/main" val="1520123692"/>
                    </a:ext>
                  </a:extLst>
                </a:gridCol>
                <a:gridCol w="2337381">
                  <a:extLst>
                    <a:ext uri="{9D8B030D-6E8A-4147-A177-3AD203B41FA5}">
                      <a16:colId xmlns:a16="http://schemas.microsoft.com/office/drawing/2014/main" val="2912096777"/>
                    </a:ext>
                  </a:extLst>
                </a:gridCol>
                <a:gridCol w="2679229">
                  <a:extLst>
                    <a:ext uri="{9D8B030D-6E8A-4147-A177-3AD203B41FA5}">
                      <a16:colId xmlns:a16="http://schemas.microsoft.com/office/drawing/2014/main" val="1414298241"/>
                    </a:ext>
                  </a:extLst>
                </a:gridCol>
                <a:gridCol w="1814456">
                  <a:extLst>
                    <a:ext uri="{9D8B030D-6E8A-4147-A177-3AD203B41FA5}">
                      <a16:colId xmlns:a16="http://schemas.microsoft.com/office/drawing/2014/main" val="3202811503"/>
                    </a:ext>
                  </a:extLst>
                </a:gridCol>
                <a:gridCol w="1814456">
                  <a:extLst>
                    <a:ext uri="{9D8B030D-6E8A-4147-A177-3AD203B41FA5}">
                      <a16:colId xmlns:a16="http://schemas.microsoft.com/office/drawing/2014/main" val="778791953"/>
                    </a:ext>
                  </a:extLst>
                </a:gridCol>
              </a:tblGrid>
              <a:tr h="714170"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Fatal</a:t>
                      </a:r>
                      <a:br>
                        <a:rPr lang="en-CA" sz="22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CA" sz="22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Injury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Incapacitating Injury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Non-Incapacitating Injury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Possible Injury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Property Damage Only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864703"/>
                  </a:ext>
                </a:extLst>
              </a:tr>
              <a:tr h="465763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5.1%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27.8%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60.0%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5.9%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121234"/>
                  </a:ext>
                </a:extLst>
              </a:tr>
            </a:tbl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91EC556-79C3-4CB1-9843-74F22D58ADD8}"/>
              </a:ext>
            </a:extLst>
          </p:cNvPr>
          <p:cNvCxnSpPr>
            <a:cxnSpLocks/>
          </p:cNvCxnSpPr>
          <p:nvPr/>
        </p:nvCxnSpPr>
        <p:spPr>
          <a:xfrm>
            <a:off x="6195943" y="4047827"/>
            <a:ext cx="0" cy="914400"/>
          </a:xfrm>
          <a:prstGeom prst="straightConnector1">
            <a:avLst/>
          </a:prstGeom>
          <a:ln w="63500">
            <a:solidFill>
              <a:schemeClr val="tx1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017C1ED-9838-4461-9CF0-0CACE88B9666}"/>
              </a:ext>
            </a:extLst>
          </p:cNvPr>
          <p:cNvCxnSpPr>
            <a:cxnSpLocks/>
          </p:cNvCxnSpPr>
          <p:nvPr/>
        </p:nvCxnSpPr>
        <p:spPr>
          <a:xfrm flipH="1">
            <a:off x="2781013" y="3956387"/>
            <a:ext cx="1004106" cy="1005840"/>
          </a:xfrm>
          <a:prstGeom prst="straightConnector1">
            <a:avLst/>
          </a:prstGeom>
          <a:ln w="63500">
            <a:solidFill>
              <a:schemeClr val="tx1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>
            <a:extLst>
              <a:ext uri="{FF2B5EF4-FFF2-40B4-BE49-F238E27FC236}">
                <a16:creationId xmlns:a16="http://schemas.microsoft.com/office/drawing/2014/main" id="{4D934E25-DE45-42D4-AE34-00075A00D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2600" y="3768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2609DD7F-EE9C-46AC-911A-922D6FF09202}"/>
              </a:ext>
            </a:extLst>
          </p:cNvPr>
          <p:cNvGrpSpPr/>
          <p:nvPr/>
        </p:nvGrpSpPr>
        <p:grpSpPr>
          <a:xfrm>
            <a:off x="210456" y="161920"/>
            <a:ext cx="1202848" cy="727609"/>
            <a:chOff x="210456" y="161920"/>
            <a:chExt cx="1202848" cy="727609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E101250-A69E-479C-9A7E-241984256245}"/>
                </a:ext>
              </a:extLst>
            </p:cNvPr>
            <p:cNvCxnSpPr>
              <a:cxnSpLocks/>
            </p:cNvCxnSpPr>
            <p:nvPr/>
          </p:nvCxnSpPr>
          <p:spPr>
            <a:xfrm>
              <a:off x="333304" y="239630"/>
              <a:ext cx="1080000" cy="18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46D4D50-28EF-452C-A3EB-D7DA87AD4697}"/>
                </a:ext>
              </a:extLst>
            </p:cNvPr>
            <p:cNvSpPr/>
            <p:nvPr/>
          </p:nvSpPr>
          <p:spPr>
            <a:xfrm>
              <a:off x="210456" y="166517"/>
              <a:ext cx="126000" cy="1260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7D4B298-63AF-4081-9A1F-06D61B045A47}"/>
                </a:ext>
              </a:extLst>
            </p:cNvPr>
            <p:cNvSpPr/>
            <p:nvPr/>
          </p:nvSpPr>
          <p:spPr>
            <a:xfrm>
              <a:off x="225018" y="385442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0B72FF0-774E-48D6-84DA-CE5F148CA841}"/>
                </a:ext>
              </a:extLst>
            </p:cNvPr>
            <p:cNvCxnSpPr>
              <a:cxnSpLocks/>
              <a:stCxn id="80" idx="2"/>
              <a:endCxn id="82" idx="0"/>
            </p:cNvCxnSpPr>
            <p:nvPr/>
          </p:nvCxnSpPr>
          <p:spPr>
            <a:xfrm>
              <a:off x="273583" y="482691"/>
              <a:ext cx="0" cy="111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5C735C3-AB54-49AD-A988-2260173AB5F2}"/>
                </a:ext>
              </a:extLst>
            </p:cNvPr>
            <p:cNvSpPr/>
            <p:nvPr/>
          </p:nvSpPr>
          <p:spPr>
            <a:xfrm>
              <a:off x="225018" y="594091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58635DFB-40FC-4C64-A8B9-2C13BC4ADC6C}"/>
                </a:ext>
              </a:extLst>
            </p:cNvPr>
            <p:cNvCxnSpPr>
              <a:cxnSpLocks/>
              <a:stCxn id="79" idx="4"/>
              <a:endCxn id="80" idx="0"/>
            </p:cNvCxnSpPr>
            <p:nvPr/>
          </p:nvCxnSpPr>
          <p:spPr>
            <a:xfrm>
              <a:off x="273456" y="292517"/>
              <a:ext cx="127" cy="929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C24FFAB-28A5-4E75-9B74-63C319795D4B}"/>
                </a:ext>
              </a:extLst>
            </p:cNvPr>
            <p:cNvSpPr/>
            <p:nvPr/>
          </p:nvSpPr>
          <p:spPr>
            <a:xfrm>
              <a:off x="484827" y="161920"/>
              <a:ext cx="126000" cy="126000"/>
            </a:xfrm>
            <a:prstGeom prst="ellipse">
              <a:avLst/>
            </a:prstGeom>
            <a:solidFill>
              <a:srgbClr val="FFC30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7E70B7F-364B-4A71-9A04-50DC58C4F888}"/>
                </a:ext>
              </a:extLst>
            </p:cNvPr>
            <p:cNvSpPr/>
            <p:nvPr/>
          </p:nvSpPr>
          <p:spPr>
            <a:xfrm>
              <a:off x="498292" y="383723"/>
              <a:ext cx="97129" cy="97249"/>
            </a:xfrm>
            <a:prstGeom prst="rect">
              <a:avLst/>
            </a:prstGeom>
            <a:solidFill>
              <a:srgbClr val="FFC30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87ECBB76-9BE9-4F42-8ABC-636784CFB8ED}"/>
                </a:ext>
              </a:extLst>
            </p:cNvPr>
            <p:cNvCxnSpPr>
              <a:cxnSpLocks/>
              <a:stCxn id="85" idx="2"/>
              <a:endCxn id="87" idx="0"/>
            </p:cNvCxnSpPr>
            <p:nvPr/>
          </p:nvCxnSpPr>
          <p:spPr>
            <a:xfrm flipH="1">
              <a:off x="546408" y="480972"/>
              <a:ext cx="449" cy="1184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0F4C9C0-18EC-47E4-860B-D786A127DAD4}"/>
                </a:ext>
              </a:extLst>
            </p:cNvPr>
            <p:cNvSpPr/>
            <p:nvPr/>
          </p:nvSpPr>
          <p:spPr>
            <a:xfrm>
              <a:off x="497843" y="599397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A1AFD94-DD6A-4F05-B361-362BFA885405}"/>
                </a:ext>
              </a:extLst>
            </p:cNvPr>
            <p:cNvCxnSpPr>
              <a:cxnSpLocks/>
              <a:stCxn id="84" idx="4"/>
              <a:endCxn id="85" idx="0"/>
            </p:cNvCxnSpPr>
            <p:nvPr/>
          </p:nvCxnSpPr>
          <p:spPr>
            <a:xfrm flipH="1">
              <a:off x="546857" y="287920"/>
              <a:ext cx="970" cy="958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0D3C9CD-9553-4C10-8B0B-96CE8CF17857}"/>
                </a:ext>
              </a:extLst>
            </p:cNvPr>
            <p:cNvSpPr/>
            <p:nvPr/>
          </p:nvSpPr>
          <p:spPr>
            <a:xfrm>
              <a:off x="748268" y="161920"/>
              <a:ext cx="126000" cy="12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95A42B4-CB7F-43F4-97C8-9E2BA796DC0D}"/>
                </a:ext>
              </a:extLst>
            </p:cNvPr>
            <p:cNvSpPr/>
            <p:nvPr/>
          </p:nvSpPr>
          <p:spPr>
            <a:xfrm>
              <a:off x="1013379" y="164267"/>
              <a:ext cx="126000" cy="12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1CCD844-30B7-4EF0-953C-5EF9A3C4BB56}"/>
                </a:ext>
              </a:extLst>
            </p:cNvPr>
            <p:cNvSpPr/>
            <p:nvPr/>
          </p:nvSpPr>
          <p:spPr>
            <a:xfrm>
              <a:off x="764503" y="383020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B48CB66E-926E-411B-9056-9DD8AA133923}"/>
                </a:ext>
              </a:extLst>
            </p:cNvPr>
            <p:cNvCxnSpPr>
              <a:cxnSpLocks/>
              <a:stCxn id="91" idx="2"/>
              <a:endCxn id="93" idx="0"/>
            </p:cNvCxnSpPr>
            <p:nvPr/>
          </p:nvCxnSpPr>
          <p:spPr>
            <a:xfrm flipH="1">
              <a:off x="811268" y="480269"/>
              <a:ext cx="1800" cy="1138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39E2A0B-49C3-424D-AFD6-6C7EEA17099F}"/>
                </a:ext>
              </a:extLst>
            </p:cNvPr>
            <p:cNvSpPr/>
            <p:nvPr/>
          </p:nvSpPr>
          <p:spPr>
            <a:xfrm>
              <a:off x="762703" y="594090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1184CDA3-1643-4B62-B2FC-AF14E0BB90C3}"/>
                </a:ext>
              </a:extLst>
            </p:cNvPr>
            <p:cNvCxnSpPr>
              <a:cxnSpLocks/>
              <a:stCxn id="89" idx="4"/>
              <a:endCxn id="91" idx="0"/>
            </p:cNvCxnSpPr>
            <p:nvPr/>
          </p:nvCxnSpPr>
          <p:spPr>
            <a:xfrm>
              <a:off x="811268" y="287920"/>
              <a:ext cx="1800" cy="95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5A7CE88-13FF-49BA-A5FB-B7DF37F0BA1D}"/>
                </a:ext>
              </a:extLst>
            </p:cNvPr>
            <p:cNvSpPr/>
            <p:nvPr/>
          </p:nvSpPr>
          <p:spPr>
            <a:xfrm>
              <a:off x="1027814" y="379936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C3272EB7-49C8-49CB-8820-70050830DFEC}"/>
                </a:ext>
              </a:extLst>
            </p:cNvPr>
            <p:cNvCxnSpPr>
              <a:cxnSpLocks/>
              <a:stCxn id="90" idx="4"/>
              <a:endCxn id="95" idx="0"/>
            </p:cNvCxnSpPr>
            <p:nvPr/>
          </p:nvCxnSpPr>
          <p:spPr>
            <a:xfrm>
              <a:off x="1076379" y="290267"/>
              <a:ext cx="0" cy="896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E1137D0F-5EF1-491E-BA03-327212595974}"/>
                </a:ext>
              </a:extLst>
            </p:cNvPr>
            <p:cNvCxnSpPr>
              <a:cxnSpLocks/>
              <a:stCxn id="93" idx="2"/>
              <a:endCxn id="98" idx="0"/>
            </p:cNvCxnSpPr>
            <p:nvPr/>
          </p:nvCxnSpPr>
          <p:spPr>
            <a:xfrm>
              <a:off x="811268" y="691339"/>
              <a:ext cx="0" cy="1009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56DE343-3C19-43CA-9D80-C3C57DF3A0B2}"/>
                </a:ext>
              </a:extLst>
            </p:cNvPr>
            <p:cNvSpPr/>
            <p:nvPr/>
          </p:nvSpPr>
          <p:spPr>
            <a:xfrm>
              <a:off x="762703" y="792280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8" name="Footer Placeholder 94">
            <a:extLst>
              <a:ext uri="{FF2B5EF4-FFF2-40B4-BE49-F238E27FC236}">
                <a16:creationId xmlns:a16="http://schemas.microsoft.com/office/drawing/2014/main" id="{01DD0B25-8CC9-4AE2-9E2F-B0346702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31193BB-09E2-42E0-AC53-81A12B0FC219}"/>
              </a:ext>
            </a:extLst>
          </p:cNvPr>
          <p:cNvCxnSpPr>
            <a:cxnSpLocks/>
          </p:cNvCxnSpPr>
          <p:nvPr/>
        </p:nvCxnSpPr>
        <p:spPr>
          <a:xfrm>
            <a:off x="1626418" y="3956387"/>
            <a:ext cx="1004106" cy="1005840"/>
          </a:xfrm>
          <a:prstGeom prst="straightConnector1">
            <a:avLst/>
          </a:prstGeom>
          <a:ln w="63500">
            <a:solidFill>
              <a:schemeClr val="tx1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06DD9A9-5A09-4B54-9754-28FF790391FC}"/>
              </a:ext>
            </a:extLst>
          </p:cNvPr>
          <p:cNvCxnSpPr>
            <a:cxnSpLocks/>
          </p:cNvCxnSpPr>
          <p:nvPr/>
        </p:nvCxnSpPr>
        <p:spPr>
          <a:xfrm>
            <a:off x="8464808" y="4089359"/>
            <a:ext cx="914400" cy="914400"/>
          </a:xfrm>
          <a:prstGeom prst="straightConnector1">
            <a:avLst/>
          </a:prstGeom>
          <a:ln w="63500">
            <a:solidFill>
              <a:schemeClr val="tx1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30B1C45-9E53-4733-BC6E-485C27659432}"/>
              </a:ext>
            </a:extLst>
          </p:cNvPr>
          <p:cNvCxnSpPr>
            <a:cxnSpLocks/>
          </p:cNvCxnSpPr>
          <p:nvPr/>
        </p:nvCxnSpPr>
        <p:spPr>
          <a:xfrm flipH="1">
            <a:off x="9619403" y="4081075"/>
            <a:ext cx="914400" cy="914400"/>
          </a:xfrm>
          <a:prstGeom prst="straightConnector1">
            <a:avLst/>
          </a:prstGeom>
          <a:ln w="63500">
            <a:solidFill>
              <a:schemeClr val="tx1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4">
            <a:extLst>
              <a:ext uri="{FF2B5EF4-FFF2-40B4-BE49-F238E27FC236}">
                <a16:creationId xmlns:a16="http://schemas.microsoft.com/office/drawing/2014/main" id="{E8074531-9BCE-408E-8919-F909E0478C1D}"/>
              </a:ext>
            </a:extLst>
          </p:cNvPr>
          <p:cNvSpPr txBox="1">
            <a:spLocks/>
          </p:cNvSpPr>
          <p:nvPr/>
        </p:nvSpPr>
        <p:spPr>
          <a:xfrm>
            <a:off x="6662588" y="5917769"/>
            <a:ext cx="5433240" cy="574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 algn="ctr">
              <a:lnSpc>
                <a:spcPct val="100000"/>
              </a:lnSpc>
              <a:spcAft>
                <a:spcPts val="600"/>
              </a:spcAft>
              <a:buFont typeface="Calibri" pitchFamily="34" charset="0"/>
              <a:buNone/>
            </a:pPr>
            <a:r>
              <a:rPr lang="en-CA" b="1" dirty="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0.7% of cases – injured, severity unknown</a:t>
            </a:r>
          </a:p>
        </p:txBody>
      </p:sp>
    </p:spTree>
    <p:extLst>
      <p:ext uri="{BB962C8B-B14F-4D97-AF65-F5344CB8AC3E}">
        <p14:creationId xmlns:p14="http://schemas.microsoft.com/office/powerpoint/2010/main" val="3294046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78" y="1880240"/>
            <a:ext cx="10058399" cy="4371180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CA" sz="2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Multinomial (Polytomous) </a:t>
            </a:r>
            <a:r>
              <a:rPr lang="en-CA" sz="24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Logistic (MNL) Regression</a:t>
            </a:r>
            <a:endParaRPr lang="en-CA" sz="24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CA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outcome variable: injury severity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forced variable entry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univariable and multivariable analyses were undertaken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reference attributes were assumed to represent the most safest condition</a:t>
            </a:r>
          </a:p>
          <a:p>
            <a:pPr marL="566928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(e.g., not impaired, dry surface conditions, presence of signals)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quadratic interaction terms were considered for continuous variables</a:t>
            </a:r>
          </a:p>
          <a:p>
            <a:pPr marL="384048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(i.e., pedestrian &amp; driver age)</a:t>
            </a:r>
          </a:p>
          <a:p>
            <a:pPr marL="566928" lvl="3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DE9446-C1CC-4881-B5D8-B475E7E3B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4800"/>
            <a:ext cx="10058400" cy="1432560"/>
          </a:xfrm>
        </p:spPr>
        <p:txBody>
          <a:bodyPr anchor="ctr">
            <a:normAutofit/>
          </a:bodyPr>
          <a:lstStyle/>
          <a:p>
            <a:r>
              <a:rPr lang="en-CA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Methodology</a:t>
            </a:r>
            <a:endParaRPr lang="en-CA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4E0875-DC46-4370-95B4-EDD35728477A}"/>
              </a:ext>
            </a:extLst>
          </p:cNvPr>
          <p:cNvSpPr/>
          <p:nvPr/>
        </p:nvSpPr>
        <p:spPr>
          <a:xfrm>
            <a:off x="1111793" y="1275695"/>
            <a:ext cx="272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>
                <a:latin typeface="Segoe UI" panose="020B0502040204020203" pitchFamily="34" charset="0"/>
                <a:cs typeface="Segoe UI" panose="020B0502040204020203" pitchFamily="34" charset="0"/>
              </a:rPr>
              <a:t>Statistical Analyses</a:t>
            </a:r>
            <a:endParaRPr lang="en-CA" sz="2400" dirty="0"/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8</a:t>
            </a:fld>
            <a:r>
              <a:rPr lang="en-CA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CE32EC74-E23E-400B-9C75-339C15695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3280" y="9401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FBE9971-DF27-4527-A3EA-5A41AE56C1B5}"/>
              </a:ext>
            </a:extLst>
          </p:cNvPr>
          <p:cNvGrpSpPr/>
          <p:nvPr/>
        </p:nvGrpSpPr>
        <p:grpSpPr>
          <a:xfrm>
            <a:off x="210456" y="161920"/>
            <a:ext cx="1202848" cy="727609"/>
            <a:chOff x="210456" y="161920"/>
            <a:chExt cx="1202848" cy="727609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A89C1E59-33F9-48F5-931D-2DC5A72D8435}"/>
                </a:ext>
              </a:extLst>
            </p:cNvPr>
            <p:cNvCxnSpPr>
              <a:cxnSpLocks/>
            </p:cNvCxnSpPr>
            <p:nvPr/>
          </p:nvCxnSpPr>
          <p:spPr>
            <a:xfrm>
              <a:off x="333304" y="239630"/>
              <a:ext cx="1080000" cy="18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1F1C499-991A-44FA-9567-2BB853C7BEE1}"/>
                </a:ext>
              </a:extLst>
            </p:cNvPr>
            <p:cNvSpPr/>
            <p:nvPr/>
          </p:nvSpPr>
          <p:spPr>
            <a:xfrm>
              <a:off x="210456" y="166517"/>
              <a:ext cx="126000" cy="1260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15B4AF7-8E61-4FBE-8EB2-298977A2A755}"/>
                </a:ext>
              </a:extLst>
            </p:cNvPr>
            <p:cNvSpPr/>
            <p:nvPr/>
          </p:nvSpPr>
          <p:spPr>
            <a:xfrm>
              <a:off x="225018" y="385442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EE4D5CEA-7B97-4D00-9223-41BA2479E656}"/>
                </a:ext>
              </a:extLst>
            </p:cNvPr>
            <p:cNvCxnSpPr>
              <a:cxnSpLocks/>
              <a:stCxn id="122" idx="2"/>
              <a:endCxn id="124" idx="0"/>
            </p:cNvCxnSpPr>
            <p:nvPr/>
          </p:nvCxnSpPr>
          <p:spPr>
            <a:xfrm>
              <a:off x="273583" y="482691"/>
              <a:ext cx="0" cy="111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A18BEEB-D844-4193-AA4B-904A226B41D2}"/>
                </a:ext>
              </a:extLst>
            </p:cNvPr>
            <p:cNvSpPr/>
            <p:nvPr/>
          </p:nvSpPr>
          <p:spPr>
            <a:xfrm>
              <a:off x="225018" y="594091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43F1FDAE-F0F1-408D-80D6-7EF7C7EF3E23}"/>
                </a:ext>
              </a:extLst>
            </p:cNvPr>
            <p:cNvCxnSpPr>
              <a:cxnSpLocks/>
              <a:stCxn id="121" idx="4"/>
              <a:endCxn id="122" idx="0"/>
            </p:cNvCxnSpPr>
            <p:nvPr/>
          </p:nvCxnSpPr>
          <p:spPr>
            <a:xfrm>
              <a:off x="273456" y="292517"/>
              <a:ext cx="127" cy="929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45595E6-F166-4566-9FC4-C474B44C55D7}"/>
                </a:ext>
              </a:extLst>
            </p:cNvPr>
            <p:cNvSpPr/>
            <p:nvPr/>
          </p:nvSpPr>
          <p:spPr>
            <a:xfrm>
              <a:off x="484827" y="161920"/>
              <a:ext cx="126000" cy="126000"/>
            </a:xfrm>
            <a:prstGeom prst="ellipse">
              <a:avLst/>
            </a:prstGeom>
            <a:solidFill>
              <a:srgbClr val="FFC30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289027F-1B71-47C6-9A26-9E1A46D8C2F7}"/>
                </a:ext>
              </a:extLst>
            </p:cNvPr>
            <p:cNvSpPr/>
            <p:nvPr/>
          </p:nvSpPr>
          <p:spPr>
            <a:xfrm>
              <a:off x="498292" y="383723"/>
              <a:ext cx="97129" cy="97249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E09CD9EB-D12F-4E95-8335-57B4C8B04A19}"/>
                </a:ext>
              </a:extLst>
            </p:cNvPr>
            <p:cNvCxnSpPr>
              <a:cxnSpLocks/>
              <a:stCxn id="127" idx="2"/>
              <a:endCxn id="129" idx="0"/>
            </p:cNvCxnSpPr>
            <p:nvPr/>
          </p:nvCxnSpPr>
          <p:spPr>
            <a:xfrm flipH="1">
              <a:off x="546408" y="480972"/>
              <a:ext cx="449" cy="1184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9D75934-1067-4710-9640-8D971B2DDA96}"/>
                </a:ext>
              </a:extLst>
            </p:cNvPr>
            <p:cNvSpPr/>
            <p:nvPr/>
          </p:nvSpPr>
          <p:spPr>
            <a:xfrm>
              <a:off x="497843" y="599397"/>
              <a:ext cx="97129" cy="97249"/>
            </a:xfrm>
            <a:prstGeom prst="rect">
              <a:avLst/>
            </a:prstGeom>
            <a:solidFill>
              <a:srgbClr val="FFC30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DEE7562F-DA7F-4AF8-93D9-FAD59D62F924}"/>
                </a:ext>
              </a:extLst>
            </p:cNvPr>
            <p:cNvCxnSpPr>
              <a:cxnSpLocks/>
              <a:stCxn id="126" idx="4"/>
              <a:endCxn id="127" idx="0"/>
            </p:cNvCxnSpPr>
            <p:nvPr/>
          </p:nvCxnSpPr>
          <p:spPr>
            <a:xfrm flipH="1">
              <a:off x="546857" y="287920"/>
              <a:ext cx="970" cy="958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063262E-B814-4994-B587-57A7223EE919}"/>
                </a:ext>
              </a:extLst>
            </p:cNvPr>
            <p:cNvSpPr/>
            <p:nvPr/>
          </p:nvSpPr>
          <p:spPr>
            <a:xfrm>
              <a:off x="748268" y="161920"/>
              <a:ext cx="126000" cy="12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EA98C20B-A49B-43CC-89E8-9D701E3296FD}"/>
                </a:ext>
              </a:extLst>
            </p:cNvPr>
            <p:cNvSpPr/>
            <p:nvPr/>
          </p:nvSpPr>
          <p:spPr>
            <a:xfrm>
              <a:off x="1013379" y="164267"/>
              <a:ext cx="126000" cy="126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AE3B4C6-CD6D-4CEF-9C79-31BBFAE5EBA1}"/>
                </a:ext>
              </a:extLst>
            </p:cNvPr>
            <p:cNvSpPr/>
            <p:nvPr/>
          </p:nvSpPr>
          <p:spPr>
            <a:xfrm>
              <a:off x="764503" y="383020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202BFE6E-671B-4D72-AD50-1462A556094A}"/>
                </a:ext>
              </a:extLst>
            </p:cNvPr>
            <p:cNvCxnSpPr>
              <a:cxnSpLocks/>
              <a:stCxn id="133" idx="2"/>
              <a:endCxn id="135" idx="0"/>
            </p:cNvCxnSpPr>
            <p:nvPr/>
          </p:nvCxnSpPr>
          <p:spPr>
            <a:xfrm flipH="1">
              <a:off x="811268" y="480269"/>
              <a:ext cx="1800" cy="1138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785B972-5181-42DC-A83C-5F96929FB350}"/>
                </a:ext>
              </a:extLst>
            </p:cNvPr>
            <p:cNvSpPr/>
            <p:nvPr/>
          </p:nvSpPr>
          <p:spPr>
            <a:xfrm>
              <a:off x="762703" y="594090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731AA504-9274-4251-8DAB-0DB3D038E595}"/>
                </a:ext>
              </a:extLst>
            </p:cNvPr>
            <p:cNvCxnSpPr>
              <a:cxnSpLocks/>
              <a:stCxn id="131" idx="4"/>
              <a:endCxn id="133" idx="0"/>
            </p:cNvCxnSpPr>
            <p:nvPr/>
          </p:nvCxnSpPr>
          <p:spPr>
            <a:xfrm>
              <a:off x="811268" y="287920"/>
              <a:ext cx="1800" cy="951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021252C-5D53-42EA-86A7-3464450512DE}"/>
                </a:ext>
              </a:extLst>
            </p:cNvPr>
            <p:cNvSpPr/>
            <p:nvPr/>
          </p:nvSpPr>
          <p:spPr>
            <a:xfrm>
              <a:off x="1027814" y="379936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83C2A0F2-07D9-45AF-B167-F7B763153158}"/>
                </a:ext>
              </a:extLst>
            </p:cNvPr>
            <p:cNvCxnSpPr>
              <a:cxnSpLocks/>
              <a:stCxn id="132" idx="4"/>
              <a:endCxn id="137" idx="0"/>
            </p:cNvCxnSpPr>
            <p:nvPr/>
          </p:nvCxnSpPr>
          <p:spPr>
            <a:xfrm>
              <a:off x="1076379" y="290267"/>
              <a:ext cx="0" cy="8966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15E0F3A3-51CC-429A-8BD7-6E10FDA0DD19}"/>
                </a:ext>
              </a:extLst>
            </p:cNvPr>
            <p:cNvCxnSpPr>
              <a:cxnSpLocks/>
              <a:stCxn id="135" idx="2"/>
              <a:endCxn id="140" idx="0"/>
            </p:cNvCxnSpPr>
            <p:nvPr/>
          </p:nvCxnSpPr>
          <p:spPr>
            <a:xfrm>
              <a:off x="811268" y="691339"/>
              <a:ext cx="0" cy="1009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D3B5D0D-E132-437E-B576-F024FE54FEE5}"/>
                </a:ext>
              </a:extLst>
            </p:cNvPr>
            <p:cNvSpPr/>
            <p:nvPr/>
          </p:nvSpPr>
          <p:spPr>
            <a:xfrm>
              <a:off x="762703" y="792280"/>
              <a:ext cx="97129" cy="97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6" name="Footer Placeholder 94">
            <a:extLst>
              <a:ext uri="{FF2B5EF4-FFF2-40B4-BE49-F238E27FC236}">
                <a16:creationId xmlns:a16="http://schemas.microsoft.com/office/drawing/2014/main" id="{1C78F063-2579-4012-9309-92C47CEE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</p:spTree>
    <p:extLst>
      <p:ext uri="{BB962C8B-B14F-4D97-AF65-F5344CB8AC3E}">
        <p14:creationId xmlns:p14="http://schemas.microsoft.com/office/powerpoint/2010/main" val="1137127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917972"/>
              </p:ext>
            </p:extLst>
          </p:nvPr>
        </p:nvGraphicFramePr>
        <p:xfrm>
          <a:off x="685801" y="159213"/>
          <a:ext cx="5410198" cy="6027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198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sz="1800" cap="none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Predictor Variable</a:t>
                      </a:r>
                      <a:endParaRPr lang="en-CA" sz="18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56431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Pedestrian Age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(Center: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10, Increment: 5)</a:t>
                      </a:r>
                      <a:endParaRPr lang="en-CA" sz="11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417731"/>
                  </a:ext>
                </a:extLst>
              </a:tr>
              <a:tr h="564310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Pedestrian Age</a:t>
                      </a:r>
                      <a:endParaRPr lang="en-CA" sz="1800" baseline="30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169694"/>
                  </a:ext>
                </a:extLst>
              </a:tr>
              <a:tr h="564310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Pedestrian Age - Squared</a:t>
                      </a:r>
                      <a:endParaRPr lang="en-CA" sz="18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065195"/>
                  </a:ext>
                </a:extLst>
              </a:tr>
              <a:tr h="56431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Pedestrian Sex</a:t>
                      </a:r>
                      <a:endParaRPr lang="en-CA" sz="18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76299"/>
                  </a:ext>
                </a:extLst>
              </a:tr>
              <a:tr h="564310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Male</a:t>
                      </a:r>
                      <a:endParaRPr lang="en-CA" sz="18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299400"/>
                  </a:ext>
                </a:extLst>
              </a:tr>
              <a:tr h="575816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Female 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Reference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CA" sz="1800" i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336614"/>
                  </a:ext>
                </a:extLst>
              </a:tr>
              <a:tr h="56431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Pedestrian Action</a:t>
                      </a:r>
                      <a:endParaRPr lang="en-CA" sz="18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814043"/>
                  </a:ext>
                </a:extLst>
              </a:tr>
              <a:tr h="575816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Unsafe Pedestrian Action (UPA)</a:t>
                      </a:r>
                      <a:endParaRPr lang="en-CA" sz="1800" b="0" baseline="300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258708"/>
                  </a:ext>
                </a:extLst>
              </a:tr>
              <a:tr h="575816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 UPAs reported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Reference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CA" sz="18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2865793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2889578-C987-4FE0-8287-7F64A03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9890" y="6429567"/>
            <a:ext cx="1312025" cy="365125"/>
          </a:xfrm>
        </p:spPr>
        <p:txBody>
          <a:bodyPr/>
          <a:lstStyle/>
          <a:p>
            <a:fld id="{3BE3070D-0BFB-4493-A5BC-987A0C92C6BE}" type="slidenum">
              <a:rPr lang="en-CA" sz="1600" b="1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/>
              <a:t>9</a:t>
            </a:fld>
            <a:r>
              <a:rPr lang="en-CA" sz="1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/22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4F6B25E-3985-4263-8578-F99318D1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2600" y="3768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0A47DA2-FACF-4BF0-8A83-7B4436EEB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092983"/>
              </p:ext>
            </p:extLst>
          </p:nvPr>
        </p:nvGraphicFramePr>
        <p:xfrm>
          <a:off x="6095999" y="158041"/>
          <a:ext cx="5056962" cy="60052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28481">
                  <a:extLst>
                    <a:ext uri="{9D8B030D-6E8A-4147-A177-3AD203B41FA5}">
                      <a16:colId xmlns:a16="http://schemas.microsoft.com/office/drawing/2014/main" val="524927402"/>
                    </a:ext>
                  </a:extLst>
                </a:gridCol>
                <a:gridCol w="2528481">
                  <a:extLst>
                    <a:ext uri="{9D8B030D-6E8A-4147-A177-3AD203B41FA5}">
                      <a16:colId xmlns:a16="http://schemas.microsoft.com/office/drawing/2014/main" val="313358736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Full MNL Model</a:t>
                      </a:r>
                      <a:br>
                        <a:rPr lang="en-CA" sz="16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CA" sz="10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Adjusted Odds Ratios (95% Confidence Interval)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CA" sz="1600" cap="none" baseline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3347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Non-Severe Injuries</a:t>
                      </a:r>
                      <a:endParaRPr lang="en-CA" sz="1400" cap="none" baseline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cap="none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Severe Injuries</a:t>
                      </a:r>
                      <a:endParaRPr lang="en-CA" sz="1400" cap="none" baseline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26126"/>
                  </a:ext>
                </a:extLst>
              </a:tr>
              <a:tr h="565648">
                <a:tc>
                  <a:txBody>
                    <a:bodyPr/>
                    <a:lstStyle/>
                    <a:p>
                      <a:endParaRPr lang="en-CA" sz="18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8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417731"/>
                  </a:ext>
                </a:extLst>
              </a:tr>
              <a:tr h="5656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0.92 (0.90 – 0.93)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(0.99 – 1.02)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169694"/>
                  </a:ext>
                </a:extLst>
              </a:tr>
              <a:tr h="565648"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1.01 (1.01 – 1.01)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1.01 (1.01 – 1.01)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065195"/>
                  </a:ext>
                </a:extLst>
              </a:tr>
              <a:tr h="565648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776299"/>
                  </a:ext>
                </a:extLst>
              </a:tr>
              <a:tr h="565648"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0.69 (0.66 – 0.72)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0.77 (0.74 – 0.81)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299400"/>
                  </a:ext>
                </a:extLst>
              </a:tr>
              <a:tr h="565648">
                <a:tc>
                  <a:txBody>
                    <a:bodyPr/>
                    <a:lstStyle/>
                    <a:p>
                      <a:pPr lvl="0" algn="ctr"/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336614"/>
                  </a:ext>
                </a:extLst>
              </a:tr>
              <a:tr h="565648"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814043"/>
                  </a:ext>
                </a:extLst>
              </a:tr>
              <a:tr h="565648"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1.72 (1.64 – 1.80)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CA" sz="18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2.19 (2.08 – 2.30)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258708"/>
                  </a:ext>
                </a:extLst>
              </a:tr>
              <a:tr h="5656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1.00 (1.00 – 1.00)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2865793"/>
                  </a:ext>
                </a:extLst>
              </a:tr>
            </a:tbl>
          </a:graphicData>
        </a:graphic>
      </p:graphicFrame>
      <p:sp>
        <p:nvSpPr>
          <p:cNvPr id="11" name="Footer Placeholder 94">
            <a:extLst>
              <a:ext uri="{FF2B5EF4-FFF2-40B4-BE49-F238E27FC236}">
                <a16:creationId xmlns:a16="http://schemas.microsoft.com/office/drawing/2014/main" id="{41024D08-8DE1-4DBD-856E-1B66934E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CARSP Conference 2019</a:t>
            </a:r>
            <a:br>
              <a:rPr lang="en-CA" sz="1100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CA" sz="1100" i="1" cap="none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Built Environment’s Relationship to Road Safety</a:t>
            </a:r>
          </a:p>
        </p:txBody>
      </p:sp>
    </p:spTree>
    <p:extLst>
      <p:ext uri="{BB962C8B-B14F-4D97-AF65-F5344CB8AC3E}">
        <p14:creationId xmlns:p14="http://schemas.microsoft.com/office/powerpoint/2010/main" val="1630321727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30F"/>
      </a:accent1>
      <a:accent2>
        <a:srgbClr val="00417D"/>
      </a:accent2>
      <a:accent3>
        <a:srgbClr val="C81E23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20296</TotalTime>
  <Words>2751</Words>
  <Application>Microsoft Office PowerPoint</Application>
  <PresentationFormat>Widescreen</PresentationFormat>
  <Paragraphs>552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Open Sans</vt:lpstr>
      <vt:lpstr>Segoe UI</vt:lpstr>
      <vt:lpstr>Segoe UI Semibold</vt:lpstr>
      <vt:lpstr>Wingdings</vt:lpstr>
      <vt:lpstr>Retrospect</vt:lpstr>
      <vt:lpstr>Modeling Associations between Pedestrian Injury Severity and Road Infrastructure</vt:lpstr>
      <vt:lpstr>PowerPoint Presentation</vt:lpstr>
      <vt:lpstr>Fatal pedestrian injury counts  in the U.S. have been increasing since 2009.</vt:lpstr>
      <vt:lpstr>Introduction</vt:lpstr>
      <vt:lpstr>Methodology</vt:lpstr>
      <vt:lpstr>Methodology</vt:lpstr>
      <vt:lpstr>Methodology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Discussion</vt:lpstr>
      <vt:lpstr>Discussion</vt:lpstr>
      <vt:lpstr>Conclusions</vt:lpstr>
      <vt:lpstr>Conclusions</vt:lpstr>
      <vt:lpstr>References</vt:lpstr>
      <vt:lpstr>Questions?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Modeling of Trends and Causalities in American Pedestrian Fatalities</dc:title>
  <dc:creator>Library</dc:creator>
  <cp:lastModifiedBy>Jeff Pascua</cp:lastModifiedBy>
  <cp:revision>822</cp:revision>
  <cp:lastPrinted>2017-11-04T14:26:37Z</cp:lastPrinted>
  <dcterms:created xsi:type="dcterms:W3CDTF">2017-08-15T17:33:57Z</dcterms:created>
  <dcterms:modified xsi:type="dcterms:W3CDTF">2019-05-29T14:02:55Z</dcterms:modified>
</cp:coreProperties>
</file>