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75" r:id="rId3"/>
    <p:sldId id="304" r:id="rId4"/>
    <p:sldId id="307" r:id="rId5"/>
    <p:sldId id="306" r:id="rId6"/>
    <p:sldId id="308" r:id="rId7"/>
    <p:sldId id="309" r:id="rId8"/>
    <p:sldId id="310" r:id="rId9"/>
    <p:sldId id="311" r:id="rId10"/>
    <p:sldId id="314" r:id="rId11"/>
    <p:sldId id="315" r:id="rId12"/>
    <p:sldId id="325" r:id="rId13"/>
    <p:sldId id="317" r:id="rId14"/>
    <p:sldId id="319" r:id="rId15"/>
    <p:sldId id="320" r:id="rId16"/>
    <p:sldId id="321" r:id="rId17"/>
    <p:sldId id="323" r:id="rId18"/>
  </p:sldIdLst>
  <p:sldSz cx="9144000" cy="5143500" type="screen16x9"/>
  <p:notesSz cx="6858000" cy="9144000"/>
  <p:embeddedFontLst>
    <p:embeddedFont>
      <p:font typeface="Cambria Math" pitchFamily="18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5027" autoAdjust="0"/>
  </p:normalViewPr>
  <p:slideViewPr>
    <p:cSldViewPr>
      <p:cViewPr>
        <p:scale>
          <a:sx n="96" d="100"/>
          <a:sy n="96" d="100"/>
        </p:scale>
        <p:origin x="-648" y="-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6760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6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304800" y="2984114"/>
            <a:ext cx="8534400" cy="15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 </a:t>
            </a:r>
            <a:r>
              <a:rPr lang="en-US" sz="3200" b="1" dirty="0"/>
              <a:t>Predicting Crashes with Safe Systems Surrogates Obtained from Video Analytics – Implications for Evaluation of Vision Zero Safety Treatments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 smtClean="0"/>
              <a:t> </a:t>
            </a:r>
            <a:endParaRPr sz="4000" dirty="0"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33400" y="368215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Alireza</a:t>
            </a:r>
            <a:r>
              <a:rPr lang="en-US" dirty="0" smtClean="0"/>
              <a:t> </a:t>
            </a:r>
            <a:r>
              <a:rPr lang="en-US" dirty="0" err="1" smtClean="0"/>
              <a:t>Jafari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May 2019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3" y="4406436"/>
            <a:ext cx="1526096" cy="737061"/>
          </a:xfrm>
          <a:prstGeom prst="rect">
            <a:avLst/>
          </a:prstGeom>
        </p:spPr>
      </p:pic>
      <p:pic>
        <p:nvPicPr>
          <p:cNvPr id="1026" name="Picture 2" descr="C:\Users\admin\Downloads\32971_microtraffic_logo_cmyk_rev_h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6435"/>
            <a:ext cx="2442432" cy="7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85750"/>
            <a:ext cx="8520600" cy="607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/>
              <a:t>Modeling Procedure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873743"/>
            <a:ext cx="7744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47750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919635"/>
            <a:ext cx="8534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932095"/>
            <a:ext cx="80754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Separate </a:t>
            </a:r>
            <a:r>
              <a:rPr lang="en-US" sz="2000" dirty="0"/>
              <a:t>models were developed for total crashes and fatal plus injury (FI) </a:t>
            </a:r>
            <a:r>
              <a:rPr lang="en-US" sz="2000" dirty="0" smtClean="0"/>
              <a:t>crashes.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Moreover, </a:t>
            </a:r>
            <a:r>
              <a:rPr lang="en-US" sz="2000" dirty="0" smtClean="0"/>
              <a:t>another aim </a:t>
            </a:r>
            <a:r>
              <a:rPr lang="en-US" sz="2000" dirty="0"/>
              <a:t>was to examine the crash-conflict relationship by only focusing on the Thru movement speed.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3" y="4406436"/>
            <a:ext cx="1526096" cy="737061"/>
          </a:xfrm>
          <a:prstGeom prst="rect">
            <a:avLst/>
          </a:prstGeom>
        </p:spPr>
      </p:pic>
      <p:pic>
        <p:nvPicPr>
          <p:cNvPr id="12" name="Picture 2" descr="C:\Users\admin\Downloads\32971_microtraffic_logo_cmyk_k_h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4406436"/>
            <a:ext cx="2504154" cy="7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85750"/>
            <a:ext cx="8520600" cy="607800"/>
          </a:xfrm>
        </p:spPr>
        <p:txBody>
          <a:bodyPr/>
          <a:lstStyle/>
          <a:p>
            <a:r>
              <a:rPr lang="en-US" b="1" dirty="0" smtClean="0"/>
              <a:t>Results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873743"/>
            <a:ext cx="7744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47750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919635"/>
            <a:ext cx="8534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81000" y="895350"/>
                <a:ext cx="8610600" cy="4972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/>
                  <a:t>It was found that focusing on those conflicts having a PET less than 2.5 sec and 3 sec will provide the most accurate predictions</a:t>
                </a:r>
                <a:r>
                  <a:rPr lang="en-US" sz="2000" dirty="0" smtClean="0"/>
                  <a:t>.</a:t>
                </a:r>
                <a:endParaRPr lang="en-US" sz="2000" dirty="0"/>
              </a:p>
              <a:p>
                <a:endParaRPr lang="en-US" sz="20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/>
                  <a:t>T</a:t>
                </a:r>
                <a:r>
                  <a:rPr lang="en-US" sz="2000" dirty="0" smtClean="0"/>
                  <a:t>he </a:t>
                </a:r>
                <a:r>
                  <a:rPr lang="en-US" sz="2000" dirty="0"/>
                  <a:t>total number of crashes per year at an intersection </a:t>
                </a:r>
                <a:r>
                  <a:rPr lang="en-US" sz="2000" dirty="0" smtClean="0"/>
                  <a:t>was estimated as </a:t>
                </a:r>
                <a:r>
                  <a:rPr lang="en-US" sz="2000" dirty="0"/>
                  <a:t>follows</a:t>
                </a:r>
                <a:r>
                  <a:rPr lang="en-US" sz="2000" dirty="0" smtClean="0"/>
                  <a:t>: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      N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a:rPr lang="en-US" sz="2000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>
                            <a:latin typeface="Cambria Math"/>
                          </a:rPr>
                          <m:t>23.1+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/>
                              </a:rPr>
                              <m:t>4.27×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conflicts</m:t>
                            </m:r>
                            <m:r>
                              <a:rPr lang="en-US" sz="20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RS</m:t>
                            </m:r>
                            <m:r>
                              <a:rPr lang="en-US" sz="2000">
                                <a:latin typeface="Cambria Math"/>
                              </a:rPr>
                              <m:t>≥60</m:t>
                            </m:r>
                          </m:e>
                        </m:d>
                        <m:r>
                          <a:rPr lang="en-US" sz="2000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/>
                              </a:rPr>
                              <m:t>0.871×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conflicts</m:t>
                            </m:r>
                            <m:r>
                              <a:rPr lang="en-US" sz="20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RS</m:t>
                            </m:r>
                            <m:r>
                              <a:rPr lang="en-US" sz="2000">
                                <a:latin typeface="Cambria Math"/>
                              </a:rPr>
                              <m:t>&lt;60</m:t>
                            </m:r>
                          </m:e>
                        </m:d>
                        <m:r>
                          <a:rPr lang="en-US" sz="200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00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Thru</m:t>
                        </m:r>
                      </m:e>
                      <m:sup>
                        <m:r>
                          <a:rPr lang="en-US" sz="2000">
                            <a:latin typeface="Cambria Math"/>
                          </a:rPr>
                          <m:t>0.836</m:t>
                        </m:r>
                      </m:sup>
                    </m:sSup>
                    <m:r>
                      <a:rPr lang="en-US" sz="200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LT</m:t>
                        </m:r>
                      </m:e>
                      <m:sup>
                        <m:r>
                          <a:rPr lang="en-US" sz="2000">
                            <a:latin typeface="Cambria Math"/>
                          </a:rPr>
                          <m:t>2.297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 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/>
                  <a:t>  The </a:t>
                </a:r>
                <a:r>
                  <a:rPr lang="en-US" sz="2000" dirty="0"/>
                  <a:t>estimated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/>
                        </m:ctrlPr>
                      </m:sSupPr>
                      <m:e>
                        <m:r>
                          <a:rPr lang="en-US" sz="2000" i="1"/>
                          <m:t>𝑅</m:t>
                        </m:r>
                      </m:e>
                      <m:sup>
                        <m:r>
                          <a:rPr lang="en-US" sz="2000"/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was obtained to be </a:t>
                </a:r>
                <a:r>
                  <a:rPr lang="en-US" sz="2000" dirty="0"/>
                  <a:t>0.458 </a:t>
                </a:r>
                <a:r>
                  <a:rPr lang="en-US" sz="2000" dirty="0" smtClean="0"/>
                  <a:t>implying that </a:t>
                </a:r>
                <a:r>
                  <a:rPr lang="en-US" sz="2000" dirty="0"/>
                  <a:t>45.8% of the </a:t>
                </a:r>
                <a:r>
                  <a:rPr lang="en-US" sz="2000" dirty="0" smtClean="0"/>
                  <a:t>  variability </a:t>
                </a:r>
                <a:r>
                  <a:rPr lang="en-US" sz="2000" dirty="0"/>
                  <a:t>of Thru-LT collisions can be captured by the estimated model.</a:t>
                </a:r>
                <a:endParaRPr lang="en-US" sz="2000" dirty="0" smtClean="0"/>
              </a:p>
              <a:p>
                <a:endParaRPr lang="en-US" sz="1800" dirty="0" smtClean="0"/>
              </a:p>
              <a:p>
                <a:pPr marL="285750" indent="-285750">
                  <a:buFontTx/>
                  <a:buChar char="-"/>
                </a:pPr>
                <a:endParaRPr lang="en-US" sz="1800" dirty="0" smtClean="0"/>
              </a:p>
              <a:p>
                <a:pPr marL="285750" indent="-285750">
                  <a:buFontTx/>
                  <a:buChar char="-"/>
                </a:pPr>
                <a:endParaRPr lang="en-US" sz="1800" dirty="0" smtClean="0"/>
              </a:p>
              <a:p>
                <a:pPr marL="285750" indent="-285750">
                  <a:buFontTx/>
                  <a:buChar char="-"/>
                </a:pPr>
                <a:endParaRPr lang="en-US" sz="1800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95350"/>
                <a:ext cx="8610600" cy="4972195"/>
              </a:xfrm>
              <a:prstGeom prst="rect">
                <a:avLst/>
              </a:prstGeom>
              <a:blipFill rotWithShape="1">
                <a:blip r:embed="rId2"/>
                <a:stretch>
                  <a:fillRect l="-637" t="-490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3" y="4406436"/>
            <a:ext cx="1526096" cy="737061"/>
          </a:xfrm>
          <a:prstGeom prst="rect">
            <a:avLst/>
          </a:prstGeom>
        </p:spPr>
      </p:pic>
      <p:pic>
        <p:nvPicPr>
          <p:cNvPr id="12" name="Picture 2" descr="C:\Users\admin\Downloads\32971_microtraffic_logo_cmyk_k_h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4406436"/>
            <a:ext cx="2504154" cy="7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85750"/>
            <a:ext cx="8520600" cy="607800"/>
          </a:xfrm>
        </p:spPr>
        <p:txBody>
          <a:bodyPr/>
          <a:lstStyle/>
          <a:p>
            <a:r>
              <a:rPr lang="en-US" b="1" dirty="0" smtClean="0"/>
              <a:t>Results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873743"/>
            <a:ext cx="7744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47750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919635"/>
            <a:ext cx="8534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57200" y="1037219"/>
                <a:ext cx="8229600" cy="4659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/>
                  <a:t>Using Thru speed only model:</a:t>
                </a:r>
              </a:p>
              <a:p>
                <a:endParaRPr lang="en-US" sz="2000" b="1" dirty="0"/>
              </a:p>
              <a:p>
                <a:r>
                  <a:rPr lang="en-US" sz="2000" dirty="0"/>
                  <a:t> </a:t>
                </a:r>
                <a:r>
                  <a:rPr lang="en-US" sz="2000" dirty="0" smtClean="0"/>
                  <a:t>-Total crashes: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 N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a:rPr lang="en-US" sz="2000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b="0" i="0" smtClean="0">
                            <a:latin typeface="Cambria Math"/>
                          </a:rPr>
                          <m:t>19</m:t>
                        </m:r>
                        <m:r>
                          <a:rPr lang="en-US" sz="2000">
                            <a:latin typeface="Cambria Math"/>
                          </a:rPr>
                          <m:t>.1</m:t>
                        </m:r>
                        <m:r>
                          <a:rPr lang="en-US" sz="2000" b="0" i="0" smtClean="0">
                            <a:latin typeface="Cambria Math"/>
                          </a:rPr>
                          <m:t>2</m:t>
                        </m:r>
                        <m:r>
                          <a:rPr lang="en-US" sz="2000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0" smtClean="0">
                                <a:latin typeface="Cambria Math"/>
                              </a:rPr>
                              <m:t>3.35</m:t>
                            </m:r>
                            <m:r>
                              <a:rPr lang="en-US" sz="2000">
                                <a:latin typeface="Cambria Math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conflicts</m:t>
                            </m:r>
                            <m:r>
                              <a:rPr lang="en-US" sz="20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RS</m:t>
                            </m:r>
                            <m:r>
                              <a:rPr lang="en-US" sz="2000">
                                <a:latin typeface="Cambria Math"/>
                              </a:rPr>
                              <m:t>≥60</m:t>
                            </m:r>
                          </m:e>
                        </m:d>
                        <m:r>
                          <a:rPr lang="en-US" sz="2000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/>
                              </a:rPr>
                              <m:t>0.</m:t>
                            </m:r>
                            <m:r>
                              <a:rPr lang="en-US" sz="2000" b="0" i="0" smtClean="0">
                                <a:latin typeface="Cambria Math"/>
                              </a:rPr>
                              <m:t>29</m:t>
                            </m:r>
                            <m:r>
                              <a:rPr lang="en-US" sz="2000">
                                <a:latin typeface="Cambria Math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conflicts</m:t>
                            </m:r>
                            <m:r>
                              <a:rPr lang="en-US" sz="20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RS</m:t>
                            </m:r>
                            <m:r>
                              <a:rPr lang="en-US" sz="2000">
                                <a:latin typeface="Cambria Math"/>
                              </a:rPr>
                              <m:t>&lt;60</m:t>
                            </m:r>
                          </m:e>
                        </m:d>
                        <m:r>
                          <a:rPr lang="en-US" sz="200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00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Thru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</a:rPr>
                          <m:t>1.02</m:t>
                        </m:r>
                      </m:sup>
                    </m:sSup>
                    <m:r>
                      <a:rPr lang="en-US" sz="200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LT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</a:rPr>
                          <m:t>1.75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 </a:t>
                </a:r>
              </a:p>
              <a:p>
                <a:r>
                  <a:rPr lang="en-US" sz="2000" dirty="0" smtClean="0"/>
                  <a:t> - FI crashes:</a:t>
                </a:r>
              </a:p>
              <a:p>
                <a:endParaRPr lang="en-US" sz="2000" b="1" dirty="0"/>
              </a:p>
              <a:p>
                <a:r>
                  <a:rPr lang="en-US" sz="2000" b="1" dirty="0" smtClean="0"/>
                  <a:t> </a:t>
                </a:r>
                <a:r>
                  <a:rPr lang="en-US" sz="2000" dirty="0"/>
                  <a:t>N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a:rPr lang="en-US" sz="2000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>
                            <a:latin typeface="Cambria Math"/>
                          </a:rPr>
                          <m:t>1</m:t>
                        </m:r>
                        <m:r>
                          <a:rPr lang="en-US" sz="2000" b="0" i="0" smtClean="0">
                            <a:latin typeface="Cambria Math"/>
                          </a:rPr>
                          <m:t>0.42</m:t>
                        </m:r>
                        <m:r>
                          <a:rPr lang="en-US" sz="2000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0" smtClean="0">
                                <a:latin typeface="Cambria Math"/>
                              </a:rPr>
                              <m:t>1.81</m:t>
                            </m:r>
                            <m:r>
                              <a:rPr lang="en-US" sz="2000">
                                <a:latin typeface="Cambria Math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conflicts</m:t>
                            </m:r>
                            <m:r>
                              <a:rPr lang="en-US" sz="20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RS</m:t>
                            </m:r>
                            <m:r>
                              <a:rPr lang="en-US" sz="2000">
                                <a:latin typeface="Cambria Math"/>
                              </a:rPr>
                              <m:t>≥60</m:t>
                            </m:r>
                          </m:e>
                        </m:d>
                        <m:r>
                          <a:rPr lang="en-US" sz="2000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0" smtClean="0">
                                <a:latin typeface="Cambria Math"/>
                              </a:rPr>
                              <m:t>1.06</m:t>
                            </m:r>
                            <m:r>
                              <a:rPr lang="en-US" sz="2000">
                                <a:latin typeface="Cambria Math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conflicts</m:t>
                            </m:r>
                            <m:r>
                              <a:rPr lang="en-US" sz="20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RS</m:t>
                            </m:r>
                            <m:r>
                              <a:rPr lang="en-US" sz="2000">
                                <a:latin typeface="Cambria Math"/>
                              </a:rPr>
                              <m:t>&lt;60</m:t>
                            </m:r>
                          </m:e>
                        </m:d>
                        <m:r>
                          <a:rPr lang="en-US" sz="200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00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Thru</m:t>
                        </m:r>
                      </m:e>
                      <m:sup>
                        <m:r>
                          <a:rPr lang="en-US" sz="2000">
                            <a:latin typeface="Cambria Math"/>
                          </a:rPr>
                          <m:t>1.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16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endParaRPr lang="en-US" sz="2000" b="1" dirty="0" smtClean="0"/>
              </a:p>
              <a:p>
                <a:endParaRPr lang="en-US" sz="1800" dirty="0" smtClean="0"/>
              </a:p>
              <a:p>
                <a:pPr marL="285750" indent="-285750">
                  <a:buFontTx/>
                  <a:buChar char="-"/>
                </a:pPr>
                <a:endParaRPr lang="en-US" sz="1800" dirty="0" smtClean="0"/>
              </a:p>
              <a:p>
                <a:pPr marL="285750" indent="-285750">
                  <a:buFontTx/>
                  <a:buChar char="-"/>
                </a:pPr>
                <a:endParaRPr lang="en-US" sz="1800" dirty="0" smtClean="0"/>
              </a:p>
              <a:p>
                <a:pPr marL="285750" indent="-285750">
                  <a:buFontTx/>
                  <a:buChar char="-"/>
                </a:pPr>
                <a:endParaRPr lang="en-US" sz="1800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37219"/>
                <a:ext cx="8229600" cy="4659352"/>
              </a:xfrm>
              <a:prstGeom prst="rect">
                <a:avLst/>
              </a:prstGeom>
              <a:blipFill rotWithShape="1">
                <a:blip r:embed="rId2"/>
                <a:stretch>
                  <a:fillRect l="-593" t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3" y="4406436"/>
            <a:ext cx="1526096" cy="737061"/>
          </a:xfrm>
          <a:prstGeom prst="rect">
            <a:avLst/>
          </a:prstGeom>
        </p:spPr>
      </p:pic>
      <p:pic>
        <p:nvPicPr>
          <p:cNvPr id="12" name="Picture 2" descr="C:\Users\admin\Downloads\32971_microtraffic_logo_cmyk_k_h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4406436"/>
            <a:ext cx="2504154" cy="7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8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85750"/>
            <a:ext cx="8520600" cy="607800"/>
          </a:xfrm>
        </p:spPr>
        <p:txBody>
          <a:bodyPr/>
          <a:lstStyle/>
          <a:p>
            <a:r>
              <a:rPr lang="en-US" b="1" dirty="0" smtClean="0"/>
              <a:t>Results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873743"/>
            <a:ext cx="7744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47750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919635"/>
            <a:ext cx="8534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037219"/>
            <a:ext cx="82296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Figure </a:t>
            </a:r>
            <a:r>
              <a:rPr lang="en-US" sz="2000" dirty="0" smtClean="0"/>
              <a:t>below </a:t>
            </a:r>
            <a:r>
              <a:rPr lang="en-US" sz="2000" dirty="0"/>
              <a:t>shows the conflicts categorized based on the two RS approaches for a sample intersection in the city of Winnipeg.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9" y="1831893"/>
            <a:ext cx="8023679" cy="254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3" y="4406436"/>
            <a:ext cx="1526096" cy="737061"/>
          </a:xfrm>
          <a:prstGeom prst="rect">
            <a:avLst/>
          </a:prstGeom>
        </p:spPr>
      </p:pic>
      <p:pic>
        <p:nvPicPr>
          <p:cNvPr id="12" name="Picture 2" descr="C:\Users\admin\Downloads\32971_microtraffic_logo_cmyk_k_h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4406436"/>
            <a:ext cx="2504154" cy="7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85750"/>
            <a:ext cx="8520600" cy="607800"/>
          </a:xfrm>
        </p:spPr>
        <p:txBody>
          <a:bodyPr/>
          <a:lstStyle/>
          <a:p>
            <a:r>
              <a:rPr lang="en-US" b="1" dirty="0" smtClean="0"/>
              <a:t>Conclusions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873743"/>
            <a:ext cx="7744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47750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919635"/>
            <a:ext cx="8534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037219"/>
            <a:ext cx="82296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1037219"/>
            <a:ext cx="807542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This </a:t>
            </a:r>
            <a:r>
              <a:rPr lang="en-US" sz="2000" dirty="0"/>
              <a:t>research </a:t>
            </a:r>
            <a:r>
              <a:rPr lang="en-US" sz="2000" dirty="0" smtClean="0"/>
              <a:t>highlights the </a:t>
            </a:r>
            <a:r>
              <a:rPr lang="en-US" sz="2000" dirty="0"/>
              <a:t>potential of using these measures to quantify the safety of an intersection. </a:t>
            </a:r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results emphasize </a:t>
            </a:r>
            <a:r>
              <a:rPr lang="en-US" sz="2000" dirty="0"/>
              <a:t>the need for a proper classification of conflicts based on their severities and suggests that using a single time-based threshold, such as PET or TTC, may not be adequate.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To </a:t>
            </a:r>
            <a:r>
              <a:rPr lang="en-US" sz="2000" dirty="0"/>
              <a:t>take into account the effects of speed, the results confirm the premise of higher dependency of the severity of conflicts on the speed of Thru movement.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3" y="4406436"/>
            <a:ext cx="1526096" cy="737061"/>
          </a:xfrm>
          <a:prstGeom prst="rect">
            <a:avLst/>
          </a:prstGeom>
        </p:spPr>
      </p:pic>
      <p:pic>
        <p:nvPicPr>
          <p:cNvPr id="14" name="Picture 2" descr="C:\Users\admin\Downloads\32971_microtraffic_logo_cmyk_k_h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4406436"/>
            <a:ext cx="2504154" cy="7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85750"/>
            <a:ext cx="8520600" cy="607800"/>
          </a:xfrm>
        </p:spPr>
        <p:txBody>
          <a:bodyPr/>
          <a:lstStyle/>
          <a:p>
            <a:r>
              <a:rPr lang="en-US" b="1" dirty="0" smtClean="0"/>
              <a:t>Conclusions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873743"/>
            <a:ext cx="7744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47750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919635"/>
            <a:ext cx="8534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037219"/>
            <a:ext cx="82296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4572" y="752711"/>
            <a:ext cx="807542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 models can be applied to estimate the change in crashes following a safety treatment by observing, through video analytics, the change in conflicts and speeds and using the crash-conflict-speed model. </a:t>
            </a:r>
            <a:endParaRPr lang="en-US" sz="1800" dirty="0" smtClean="0"/>
          </a:p>
          <a:p>
            <a:endParaRPr lang="en-US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/>
              <a:t>The methodological approach is viable for quickly evaluating all safety </a:t>
            </a:r>
            <a:r>
              <a:rPr lang="en-US" sz="1800" dirty="0" smtClean="0"/>
              <a:t>treatments </a:t>
            </a:r>
            <a:r>
              <a:rPr lang="en-US" sz="1800" dirty="0"/>
              <a:t>and, in particular, innovative ones for which knowledge on safety effects is sparse or non-existing. </a:t>
            </a:r>
            <a:endParaRPr lang="en-US" sz="1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And this can pave the way to realize VISION ZERO.  </a:t>
            </a:r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3" y="4406436"/>
            <a:ext cx="1526096" cy="737061"/>
          </a:xfrm>
          <a:prstGeom prst="rect">
            <a:avLst/>
          </a:prstGeom>
        </p:spPr>
      </p:pic>
      <p:pic>
        <p:nvPicPr>
          <p:cNvPr id="14" name="Picture 2" descr="C:\Users\admin\Downloads\32971_microtraffic_logo_cmyk_k_h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4406436"/>
            <a:ext cx="2504154" cy="7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85750"/>
            <a:ext cx="8520600" cy="607800"/>
          </a:xfrm>
        </p:spPr>
        <p:txBody>
          <a:bodyPr/>
          <a:lstStyle/>
          <a:p>
            <a:r>
              <a:rPr lang="en-US" b="1" dirty="0" smtClean="0"/>
              <a:t>Main References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873743"/>
            <a:ext cx="7744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47750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919635"/>
            <a:ext cx="8534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037219"/>
            <a:ext cx="82296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7043" y="673414"/>
            <a:ext cx="815471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/>
              <a:t>Hydén</a:t>
            </a:r>
            <a:r>
              <a:rPr lang="en-US" sz="1600" dirty="0" smtClean="0"/>
              <a:t> </a:t>
            </a:r>
            <a:r>
              <a:rPr lang="en-US" sz="1600" dirty="0"/>
              <a:t>C. The development of a method for traffic safety evaluation: The Swedish Traffic Conflicts Technique. Bulletin Lund Institute of Technology, Department 70,  1987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/>
              <a:t>Laureshyn</a:t>
            </a:r>
            <a:r>
              <a:rPr lang="en-US" sz="1600" dirty="0" smtClean="0"/>
              <a:t> </a:t>
            </a:r>
            <a:r>
              <a:rPr lang="en-US" sz="1600" dirty="0"/>
              <a:t>A, de </a:t>
            </a:r>
            <a:r>
              <a:rPr lang="en-US" sz="1600" dirty="0" err="1"/>
              <a:t>Goede</a:t>
            </a:r>
            <a:r>
              <a:rPr lang="en-US" sz="1600" dirty="0"/>
              <a:t> M, </a:t>
            </a:r>
            <a:r>
              <a:rPr lang="en-US" sz="1600" dirty="0" err="1"/>
              <a:t>Saunier</a:t>
            </a:r>
            <a:r>
              <a:rPr lang="en-US" sz="1600" dirty="0"/>
              <a:t> N, &amp; </a:t>
            </a:r>
            <a:r>
              <a:rPr lang="en-US" sz="1600" dirty="0" err="1"/>
              <a:t>Fyhri</a:t>
            </a:r>
            <a:r>
              <a:rPr lang="en-US" sz="1600" dirty="0"/>
              <a:t> A. Cross-comparison of three surrogate safety methods to diagnose cyclist safety problems at intersections in Norway. Accident Analysis &amp; Prevention Vol. 105, </a:t>
            </a:r>
            <a:r>
              <a:rPr lang="en-US" sz="1600" dirty="0" err="1"/>
              <a:t>pp</a:t>
            </a:r>
            <a:r>
              <a:rPr lang="en-US" sz="1600" dirty="0"/>
              <a:t> 105: 11-20, Aug 2017. 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/>
              <a:t>Zheng</a:t>
            </a:r>
            <a:r>
              <a:rPr lang="en-US" sz="1600" dirty="0"/>
              <a:t> L, Ismail K, </a:t>
            </a:r>
            <a:r>
              <a:rPr lang="en-US" sz="1600" dirty="0" err="1"/>
              <a:t>Meng</a:t>
            </a:r>
            <a:r>
              <a:rPr lang="en-US" sz="1600" dirty="0"/>
              <a:t> X. Traffic conflict techniques for road safety analysis: open questions and some insights. Canadian journal of civil engineering Vol. 41, No. 7, </a:t>
            </a:r>
            <a:r>
              <a:rPr lang="en-US" sz="1600" dirty="0" err="1"/>
              <a:t>pp</a:t>
            </a:r>
            <a:r>
              <a:rPr lang="en-US" sz="1600" dirty="0"/>
              <a:t> 633-641, May 2014. 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/>
              <a:t>Tarko</a:t>
            </a:r>
            <a:r>
              <a:rPr lang="en-US" sz="1600" dirty="0"/>
              <a:t>, A.P., Surrogate measures of safety, in Safe Mobility: Challenges, Methodology and </a:t>
            </a:r>
            <a:r>
              <a:rPr lang="en-US" sz="1600" dirty="0" smtClean="0"/>
              <a:t>Solutions, </a:t>
            </a:r>
            <a:r>
              <a:rPr lang="en-US" sz="1600" dirty="0"/>
              <a:t>Emerald Publishing Limited. p. </a:t>
            </a:r>
            <a:r>
              <a:rPr lang="en-US" sz="1600" dirty="0" smtClean="0"/>
              <a:t>383-405, 2018.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3" y="4406436"/>
            <a:ext cx="1526096" cy="737061"/>
          </a:xfrm>
          <a:prstGeom prst="rect">
            <a:avLst/>
          </a:prstGeom>
        </p:spPr>
      </p:pic>
      <p:pic>
        <p:nvPicPr>
          <p:cNvPr id="14" name="Picture 2" descr="C:\Users\admin\Downloads\32971_microtraffic_logo_cmyk_k_h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4406436"/>
            <a:ext cx="2504154" cy="7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873743"/>
            <a:ext cx="7744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47750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919635"/>
            <a:ext cx="8534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037219"/>
            <a:ext cx="82296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4572" y="752711"/>
            <a:ext cx="80754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pPr algn="ctr"/>
            <a:endParaRPr lang="en-US" sz="1800" dirty="0" smtClean="0"/>
          </a:p>
          <a:p>
            <a:pPr algn="ctr"/>
            <a:endParaRPr lang="en-US" sz="1800" dirty="0"/>
          </a:p>
          <a:p>
            <a:pPr algn="ctr"/>
            <a:endParaRPr lang="en-US" sz="1800" dirty="0" smtClean="0"/>
          </a:p>
          <a:p>
            <a:pPr algn="ctr"/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Thank you 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3" y="4406436"/>
            <a:ext cx="1526096" cy="737061"/>
          </a:xfrm>
          <a:prstGeom prst="rect">
            <a:avLst/>
          </a:prstGeom>
        </p:spPr>
      </p:pic>
      <p:pic>
        <p:nvPicPr>
          <p:cNvPr id="14" name="Picture 2" descr="C:\Users\admin\Downloads\32971_microtraffic_logo_cmyk_k_h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4406436"/>
            <a:ext cx="2504154" cy="7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85750"/>
            <a:ext cx="8520600" cy="607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Introduction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873743"/>
            <a:ext cx="7744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3" y="4406436"/>
            <a:ext cx="1526096" cy="7370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047750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895350"/>
            <a:ext cx="807542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Using statistical methods for crash data analysis has hugely benefited roadway safety.</a:t>
            </a:r>
          </a:p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Issues </a:t>
            </a:r>
            <a:r>
              <a:rPr lang="en-US" sz="2000" dirty="0"/>
              <a:t>in safety analysis that mainly stem from the nature of crash data </a:t>
            </a:r>
            <a:r>
              <a:rPr lang="en-US" sz="2000" dirty="0" smtClean="0"/>
              <a:t>sources;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Underreporting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C</a:t>
            </a:r>
            <a:r>
              <a:rPr lang="en-US" sz="2000" dirty="0" smtClean="0"/>
              <a:t>rashes </a:t>
            </a:r>
            <a:r>
              <a:rPr lang="en-US" sz="2000" dirty="0"/>
              <a:t>are rare </a:t>
            </a:r>
            <a:r>
              <a:rPr lang="en-US" sz="2000" dirty="0" smtClean="0"/>
              <a:t>and complex events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Using </a:t>
            </a:r>
            <a:r>
              <a:rPr lang="en-US" sz="2000" dirty="0"/>
              <a:t>crash data is a reactive </a:t>
            </a:r>
            <a:r>
              <a:rPr lang="en-US" sz="2000" dirty="0" smtClean="0"/>
              <a:t>approach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2" descr="C:\Users\admin\Downloads\32971_microtraffic_logo_cmyk_k_h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4406436"/>
            <a:ext cx="2504154" cy="7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9550"/>
            <a:ext cx="8520600" cy="607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Introduction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873743"/>
            <a:ext cx="7744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47750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819150"/>
            <a:ext cx="807542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U</a:t>
            </a:r>
            <a:r>
              <a:rPr lang="en-US" sz="2000" dirty="0" smtClean="0"/>
              <a:t>sing </a:t>
            </a:r>
            <a:r>
              <a:rPr lang="en-US" sz="2000" dirty="0"/>
              <a:t>non-crash traffic events for safety effects inferences can be beneficial.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term safety surrogate measures (SSM) is used to refer to such non-crash traffic </a:t>
            </a:r>
            <a:r>
              <a:rPr lang="en-US" sz="2000" dirty="0" smtClean="0"/>
              <a:t>events.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most widely used SSMs </a:t>
            </a:r>
            <a:r>
              <a:rPr lang="en-US" sz="2000" dirty="0" smtClean="0"/>
              <a:t>are </a:t>
            </a:r>
            <a:r>
              <a:rPr lang="en-US" sz="2000"/>
              <a:t>traffic </a:t>
            </a:r>
            <a:r>
              <a:rPr lang="en-US" sz="2000" smtClean="0"/>
              <a:t>conflicts.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indicators of traffic conflicts can be categorized into</a:t>
            </a:r>
          </a:p>
          <a:p>
            <a:pPr lvl="2"/>
            <a:r>
              <a:rPr lang="en-US" sz="2000" dirty="0" smtClean="0"/>
              <a:t>     - Time-to-Collision (TTC) family</a:t>
            </a:r>
          </a:p>
          <a:p>
            <a:pPr lvl="2"/>
            <a:r>
              <a:rPr lang="en-US" sz="2000" dirty="0" smtClean="0"/>
              <a:t>     - Post-Encroachment Time (PET) family</a:t>
            </a:r>
          </a:p>
          <a:p>
            <a:pPr lvl="2"/>
            <a:r>
              <a:rPr lang="en-US" sz="2000" dirty="0" smtClean="0"/>
              <a:t>     - Deceleration family </a:t>
            </a:r>
          </a:p>
          <a:p>
            <a:pPr lvl="2"/>
            <a:r>
              <a:rPr lang="en-US" sz="2000" dirty="0" smtClean="0"/>
              <a:t>     </a:t>
            </a:r>
            <a:r>
              <a:rPr lang="en-US" sz="2000" dirty="0"/>
              <a:t>- Safe Systems Surrogates </a:t>
            </a: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3" y="4406436"/>
            <a:ext cx="1526096" cy="737061"/>
          </a:xfrm>
          <a:prstGeom prst="rect">
            <a:avLst/>
          </a:prstGeom>
        </p:spPr>
      </p:pic>
      <p:pic>
        <p:nvPicPr>
          <p:cNvPr id="12" name="Picture 2" descr="C:\Users\admin\Downloads\32971_microtraffic_logo_cmyk_k_h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4406436"/>
            <a:ext cx="2504154" cy="7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85750"/>
            <a:ext cx="8520600" cy="607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Introduction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873743"/>
            <a:ext cx="7744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47750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047750"/>
            <a:ext cx="807542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objective of this </a:t>
            </a:r>
            <a:r>
              <a:rPr lang="en-US" sz="2000" dirty="0" smtClean="0"/>
              <a:t>research </a:t>
            </a:r>
            <a:r>
              <a:rPr lang="en-US" sz="2000" dirty="0"/>
              <a:t>was to establish a relationship between left turn opposed crashes and corresponding traffic conflicts at signalized intersections using Safe Systems </a:t>
            </a:r>
            <a:r>
              <a:rPr lang="en-US" sz="2000" dirty="0" smtClean="0"/>
              <a:t>Surrogates that are based on PET and the speed of conflicting vehicles.</a:t>
            </a:r>
          </a:p>
          <a:p>
            <a:endParaRPr lang="en-US" sz="20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76358"/>
            <a:ext cx="2928937" cy="229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3" y="4406436"/>
            <a:ext cx="1526096" cy="737061"/>
          </a:xfrm>
          <a:prstGeom prst="rect">
            <a:avLst/>
          </a:prstGeom>
        </p:spPr>
      </p:pic>
      <p:pic>
        <p:nvPicPr>
          <p:cNvPr id="12" name="Picture 2" descr="C:\Users\admin\Downloads\32971_microtraffic_logo_cmyk_k_h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4406436"/>
            <a:ext cx="2504154" cy="7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85750"/>
            <a:ext cx="8520600" cy="607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Introduction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873743"/>
            <a:ext cx="7744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47750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919635"/>
            <a:ext cx="822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raffic </a:t>
            </a:r>
            <a:r>
              <a:rPr lang="en-US" sz="2000" dirty="0"/>
              <a:t>conflicts based on PET, along with corresponding conflicting vehicle speeds, were first measured </a:t>
            </a:r>
            <a:r>
              <a:rPr lang="en-US" sz="2000" dirty="0" smtClean="0"/>
              <a:t>using </a:t>
            </a:r>
            <a:r>
              <a:rPr lang="en-US" sz="2000" dirty="0"/>
              <a:t>video analytics software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Then, </a:t>
            </a:r>
            <a:r>
              <a:rPr lang="en-US" sz="2000" dirty="0" smtClean="0"/>
              <a:t>using a </a:t>
            </a:r>
            <a:r>
              <a:rPr lang="en-US" sz="2000" dirty="0"/>
              <a:t>novel approach, statistical models were developed to relate these measures of conflict frequency and severity to the </a:t>
            </a:r>
            <a:r>
              <a:rPr lang="en-US" sz="2000" dirty="0" smtClean="0"/>
              <a:t>crashes.</a:t>
            </a:r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3" y="4406436"/>
            <a:ext cx="1526096" cy="737061"/>
          </a:xfrm>
          <a:prstGeom prst="rect">
            <a:avLst/>
          </a:prstGeom>
        </p:spPr>
      </p:pic>
      <p:pic>
        <p:nvPicPr>
          <p:cNvPr id="11" name="Picture 2" descr="C:\Users\admin\Downloads\32971_microtraffic_logo_cmyk_k_h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4406436"/>
            <a:ext cx="2504154" cy="7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85750"/>
            <a:ext cx="8520600" cy="607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Data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873743"/>
            <a:ext cx="7744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47750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919635"/>
            <a:ext cx="807542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data </a:t>
            </a:r>
            <a:r>
              <a:rPr lang="en-US" sz="2000" dirty="0" smtClean="0"/>
              <a:t>were </a:t>
            </a:r>
            <a:r>
              <a:rPr lang="en-US" sz="2000" dirty="0"/>
              <a:t>obtained from </a:t>
            </a:r>
            <a:r>
              <a:rPr lang="en-US" sz="2000" dirty="0" err="1" smtClean="0"/>
              <a:t>MicroTraffic</a:t>
            </a:r>
            <a:r>
              <a:rPr lang="en-US" sz="2000" dirty="0" smtClean="0"/>
              <a:t>, a company that </a:t>
            </a:r>
            <a:r>
              <a:rPr lang="en-US" sz="2000" dirty="0"/>
              <a:t>provided the conflict data from video files provided by the City of Winnipeg, </a:t>
            </a:r>
            <a:r>
              <a:rPr lang="en-US" sz="2000" dirty="0" smtClean="0"/>
              <a:t>Manitoba, </a:t>
            </a:r>
            <a:r>
              <a:rPr lang="en-US" sz="2000" dirty="0"/>
              <a:t>who also supplied the traffic and crash data. 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 video recordings ranged from 7.5 </a:t>
            </a:r>
            <a:r>
              <a:rPr lang="en-US" sz="2000" dirty="0" err="1"/>
              <a:t>hr</a:t>
            </a:r>
            <a:r>
              <a:rPr lang="en-US" sz="2000" dirty="0"/>
              <a:t> to 24 </a:t>
            </a:r>
            <a:r>
              <a:rPr lang="en-US" sz="2000" dirty="0" err="1"/>
              <a:t>hr</a:t>
            </a:r>
            <a:r>
              <a:rPr lang="en-US" sz="2000" dirty="0"/>
              <a:t> at 15 urban signalized intersections. 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Crash </a:t>
            </a:r>
            <a:r>
              <a:rPr lang="en-US" sz="2000" dirty="0" smtClean="0"/>
              <a:t>records were for </a:t>
            </a:r>
            <a:r>
              <a:rPr lang="en-US" sz="2000" dirty="0"/>
              <a:t>the 6-year period from </a:t>
            </a:r>
            <a:r>
              <a:rPr lang="en-US" sz="2000" dirty="0" smtClean="0"/>
              <a:t>2009-2014. </a:t>
            </a:r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3" y="4406436"/>
            <a:ext cx="1526096" cy="737061"/>
          </a:xfrm>
          <a:prstGeom prst="rect">
            <a:avLst/>
          </a:prstGeom>
        </p:spPr>
      </p:pic>
      <p:pic>
        <p:nvPicPr>
          <p:cNvPr id="11" name="Picture 2" descr="C:\Users\admin\Downloads\32971_microtraffic_logo_cmyk_k_h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4406436"/>
            <a:ext cx="2504154" cy="7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85750"/>
            <a:ext cx="8520600" cy="607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/>
              <a:t>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873743"/>
            <a:ext cx="7744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47750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919635"/>
            <a:ext cx="8534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C:\Users\admin\Downloads\Trajectori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304630"/>
            <a:ext cx="3352800" cy="26663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481712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904" y="920783"/>
            <a:ext cx="856469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The video recordings were analyzed based on road user trajectories that were automatically extracted using video analytics software</a:t>
            </a:r>
            <a:r>
              <a:rPr lang="en-US" sz="2000" dirty="0" smtClean="0"/>
              <a:t>.</a:t>
            </a:r>
          </a:p>
          <a:p>
            <a:endParaRPr lang="en-US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sample road user </a:t>
            </a:r>
            <a:r>
              <a:rPr lang="en-US" sz="2000" dirty="0" smtClean="0"/>
              <a:t>trajectory development </a:t>
            </a:r>
            <a:r>
              <a:rPr lang="en-US" sz="2000" dirty="0"/>
              <a:t>can be seen below</a:t>
            </a:r>
            <a:r>
              <a:rPr lang="en-US" sz="2000" dirty="0" smtClean="0"/>
              <a:t>.</a:t>
            </a:r>
          </a:p>
          <a:p>
            <a:endParaRPr lang="en-US" sz="1100" dirty="0" smtClean="0"/>
          </a:p>
          <a:p>
            <a:r>
              <a:rPr lang="en-US" sz="2000" dirty="0" smtClean="0"/>
              <a:t>  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3" y="4406436"/>
            <a:ext cx="1526096" cy="737061"/>
          </a:xfrm>
          <a:prstGeom prst="rect">
            <a:avLst/>
          </a:prstGeom>
        </p:spPr>
      </p:pic>
      <p:pic>
        <p:nvPicPr>
          <p:cNvPr id="12" name="Picture 2" descr="C:\Users\admin\Downloads\32971_microtraffic_logo_cmyk_k_h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4406436"/>
            <a:ext cx="2504154" cy="7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85750"/>
            <a:ext cx="8520600" cy="607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Data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873743"/>
            <a:ext cx="7744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47750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037219"/>
            <a:ext cx="85344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 every vehicle-vehicle conflict, the data </a:t>
            </a:r>
            <a:r>
              <a:rPr lang="en-US" sz="2000" dirty="0" smtClean="0"/>
              <a:t>included:</a:t>
            </a:r>
          </a:p>
          <a:p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PET </a:t>
            </a:r>
            <a:r>
              <a:rPr lang="en-US" sz="2000" dirty="0"/>
              <a:t>less than 5 sec. (with 0.1 sec accuracy</a:t>
            </a:r>
            <a:r>
              <a:rPr lang="en-US" sz="2000" dirty="0" smtClean="0"/>
              <a:t>),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and </a:t>
            </a:r>
            <a:r>
              <a:rPr lang="en-US" sz="2000" dirty="0"/>
              <a:t>the speed of each conflicting vehicle (with 2 km/h accuracy).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3" y="4406436"/>
            <a:ext cx="1526096" cy="737061"/>
          </a:xfrm>
          <a:prstGeom prst="rect">
            <a:avLst/>
          </a:prstGeom>
        </p:spPr>
      </p:pic>
      <p:pic>
        <p:nvPicPr>
          <p:cNvPr id="11" name="Picture 2" descr="C:\Users\admin\Downloads\32971_microtraffic_logo_cmyk_k_h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4406436"/>
            <a:ext cx="2504154" cy="7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85750"/>
            <a:ext cx="8520600" cy="607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/>
              <a:t>Modeling Procedure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873743"/>
            <a:ext cx="7744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47750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919635"/>
            <a:ext cx="8534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7200" y="932095"/>
                <a:ext cx="8534400" cy="603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The first step was to find a threshold of PET that provides the best crash </a:t>
                </a:r>
                <a:r>
                  <a:rPr lang="en-US" sz="2000" dirty="0" smtClean="0"/>
                  <a:t>prediction. </a:t>
                </a:r>
              </a:p>
              <a:p>
                <a:endParaRPr lang="en-US" sz="2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In the second step, the aim was to define a risk score (RS) measure, based on PET and the speed of the conflicting vehicles. </a:t>
                </a:r>
                <a:endParaRPr lang="en-US" sz="2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1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cap="all">
                          <a:latin typeface="Cambria Math"/>
                        </a:rPr>
                        <m:t>𝑹𝑺</m:t>
                      </m:r>
                      <m:r>
                        <a:rPr lang="en-US" sz="1800" b="1" i="1" cap="all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800" i="1" cap="all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1" i="1" cap="all">
                              <a:latin typeface="Cambria Math"/>
                            </a:rPr>
                            <m:t>𝑻𝒉𝒓𝒖</m:t>
                          </m:r>
                          <m:r>
                            <a:rPr lang="en-US" sz="1800" b="1" i="1" cap="all">
                              <a:latin typeface="Cambria Math"/>
                            </a:rPr>
                            <m:t> </m:t>
                          </m:r>
                          <m:r>
                            <a:rPr lang="en-US" sz="1800" b="1" i="1" cap="all">
                              <a:latin typeface="Cambria Math"/>
                            </a:rPr>
                            <m:t>𝒎𝒐𝒗𝒆𝒎𝒆𝒏𝒕</m:t>
                          </m:r>
                          <m:r>
                            <a:rPr lang="en-US" sz="1800" b="1" i="1" cap="all">
                              <a:latin typeface="Cambria Math"/>
                            </a:rPr>
                            <m:t> </m:t>
                          </m:r>
                          <m:r>
                            <a:rPr lang="en-US" sz="1800" b="1" i="1" cap="all">
                              <a:latin typeface="Cambria Math"/>
                            </a:rPr>
                            <m:t>𝒔𝒑𝒆𝒆𝒅</m:t>
                          </m:r>
                          <m:r>
                            <a:rPr lang="en-US" sz="1800" b="1" i="1" cap="all">
                              <a:latin typeface="Cambria Math"/>
                            </a:rPr>
                            <m:t>+</m:t>
                          </m:r>
                          <m:r>
                            <a:rPr lang="en-US" sz="1800" b="1" i="1" cap="all">
                              <a:latin typeface="Cambria Math"/>
                            </a:rPr>
                            <m:t>𝑳𝑻</m:t>
                          </m:r>
                          <m:r>
                            <a:rPr lang="en-US" sz="1800" b="1" i="1" cap="all">
                              <a:latin typeface="Cambria Math"/>
                            </a:rPr>
                            <m:t> </m:t>
                          </m:r>
                          <m:r>
                            <a:rPr lang="en-US" sz="1800" b="1" i="1" cap="all">
                              <a:latin typeface="Cambria Math"/>
                            </a:rPr>
                            <m:t>𝒎𝒐𝒗𝒆𝒎𝒆𝒏𝒕</m:t>
                          </m:r>
                          <m:r>
                            <a:rPr lang="en-US" sz="1800" b="1" i="1" cap="all">
                              <a:latin typeface="Cambria Math"/>
                            </a:rPr>
                            <m:t> </m:t>
                          </m:r>
                          <m:r>
                            <a:rPr lang="en-US" sz="1800" b="1" i="1" cap="all">
                              <a:latin typeface="Cambria Math"/>
                            </a:rPr>
                            <m:t>𝒔𝒑𝒆𝒆𝒅</m:t>
                          </m:r>
                        </m:num>
                        <m:den>
                          <m:r>
                            <a:rPr lang="en-US" sz="1800" b="1" i="1" cap="all">
                              <a:latin typeface="Cambria Math"/>
                            </a:rPr>
                            <m:t>𝑷𝑬𝑻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11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Using </a:t>
                </a:r>
                <a:r>
                  <a:rPr lang="en-US" sz="2000" dirty="0"/>
                  <a:t>Generalized Linear Modeling (GLM), </a:t>
                </a:r>
                <a:r>
                  <a:rPr lang="en-US" sz="2000" dirty="0" smtClean="0"/>
                  <a:t>a relationship </a:t>
                </a:r>
                <a:r>
                  <a:rPr lang="en-US" sz="2000" dirty="0"/>
                  <a:t>was established between conflicts categorized according to RS and the recorded collisions. </a:t>
                </a:r>
                <a:endParaRPr lang="en-US" sz="2000" dirty="0" smtClean="0"/>
              </a:p>
              <a:p>
                <a:endParaRPr lang="en-US" sz="2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dirty="0" smtClean="0"/>
              </a:p>
              <a:p>
                <a:endParaRPr lang="en-US" sz="1800" dirty="0" smtClean="0"/>
              </a:p>
              <a:p>
                <a:pPr marL="285750" indent="-285750">
                  <a:buFontTx/>
                  <a:buChar char="-"/>
                </a:pPr>
                <a:endParaRPr lang="en-US" sz="1800" dirty="0" smtClean="0"/>
              </a:p>
              <a:p>
                <a:pPr marL="285750" indent="-285750">
                  <a:buFontTx/>
                  <a:buChar char="-"/>
                </a:pPr>
                <a:endParaRPr lang="en-US" sz="1800" dirty="0" smtClean="0"/>
              </a:p>
              <a:p>
                <a:pPr marL="285750" indent="-285750">
                  <a:buFontTx/>
                  <a:buChar char="-"/>
                </a:pPr>
                <a:endParaRPr lang="en-US" sz="1800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32095"/>
                <a:ext cx="8534400" cy="6033511"/>
              </a:xfrm>
              <a:prstGeom prst="rect">
                <a:avLst/>
              </a:prstGeom>
              <a:blipFill rotWithShape="1">
                <a:blip r:embed="rId4"/>
                <a:stretch>
                  <a:fillRect l="-571" t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3" y="4406436"/>
            <a:ext cx="1526096" cy="737061"/>
          </a:xfrm>
          <a:prstGeom prst="rect">
            <a:avLst/>
          </a:prstGeom>
        </p:spPr>
      </p:pic>
      <p:pic>
        <p:nvPicPr>
          <p:cNvPr id="12" name="Picture 2" descr="C:\Users\admin\Downloads\32971_microtraffic_logo_cmyk_k_ho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4406436"/>
            <a:ext cx="2504154" cy="7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813</Words>
  <Application>Microsoft Office PowerPoint</Application>
  <PresentationFormat>On-screen Show (16:9)</PresentationFormat>
  <Paragraphs>275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Roboto</vt:lpstr>
      <vt:lpstr>Cambria Math</vt:lpstr>
      <vt:lpstr>Calibri</vt:lpstr>
      <vt:lpstr>Geometric</vt:lpstr>
      <vt:lpstr>  Predicting Crashes with Safe Systems Surrogates Obtained from Video Analytics – Implications for Evaluation of Vision Zero Safety Treatments   </vt:lpstr>
      <vt:lpstr> Introduction </vt:lpstr>
      <vt:lpstr> Introduction </vt:lpstr>
      <vt:lpstr> Introduction </vt:lpstr>
      <vt:lpstr> Introduction </vt:lpstr>
      <vt:lpstr> Data</vt:lpstr>
      <vt:lpstr> Data</vt:lpstr>
      <vt:lpstr> Data</vt:lpstr>
      <vt:lpstr> Modeling Procedure </vt:lpstr>
      <vt:lpstr> Modeling Procedure </vt:lpstr>
      <vt:lpstr>Results </vt:lpstr>
      <vt:lpstr>Results </vt:lpstr>
      <vt:lpstr>Results </vt:lpstr>
      <vt:lpstr>Conclusions </vt:lpstr>
      <vt:lpstr>Conclusions </vt:lpstr>
      <vt:lpstr>Main References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Crash Modification Factors for use on Provincial Highways in Ontario</dc:title>
  <dc:creator>Alireza Jafari Anarkooli</dc:creator>
  <cp:lastModifiedBy>admin</cp:lastModifiedBy>
  <cp:revision>86</cp:revision>
  <dcterms:modified xsi:type="dcterms:W3CDTF">2019-05-14T01:09:06Z</dcterms:modified>
</cp:coreProperties>
</file>